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9"/>
  </p:notesMasterIdLst>
  <p:sldIdLst>
    <p:sldId id="256" r:id="rId2"/>
    <p:sldId id="257" r:id="rId3"/>
    <p:sldId id="260" r:id="rId4"/>
    <p:sldId id="264" r:id="rId5"/>
    <p:sldId id="258" r:id="rId6"/>
    <p:sldId id="261" r:id="rId7"/>
    <p:sldId id="262" r:id="rId8"/>
    <p:sldId id="265" r:id="rId9"/>
    <p:sldId id="268" r:id="rId10"/>
    <p:sldId id="266" r:id="rId11"/>
    <p:sldId id="267" r:id="rId12"/>
    <p:sldId id="273" r:id="rId13"/>
    <p:sldId id="271" r:id="rId14"/>
    <p:sldId id="272" r:id="rId15"/>
    <p:sldId id="274" r:id="rId16"/>
    <p:sldId id="270" r:id="rId17"/>
    <p:sldId id="275" r:id="rId18"/>
    <p:sldId id="278" r:id="rId19"/>
    <p:sldId id="279" r:id="rId20"/>
    <p:sldId id="288" r:id="rId21"/>
    <p:sldId id="276" r:id="rId22"/>
    <p:sldId id="277" r:id="rId23"/>
    <p:sldId id="269" r:id="rId24"/>
    <p:sldId id="280" r:id="rId25"/>
    <p:sldId id="281" r:id="rId26"/>
    <p:sldId id="282" r:id="rId27"/>
    <p:sldId id="283" r:id="rId28"/>
    <p:sldId id="287" r:id="rId29"/>
    <p:sldId id="286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297" r:id="rId38"/>
    <p:sldId id="336" r:id="rId39"/>
    <p:sldId id="337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38" r:id="rId57"/>
    <p:sldId id="317" r:id="rId58"/>
    <p:sldId id="339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259" r:id="rId6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CEF8-8881-4110-8C2D-8316129B7399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58885-DA06-423D-B095-1BC7FCA773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9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8885-DA06-423D-B095-1BC7FCA773D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62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D36E0-FDFE-4D95-903C-23B193A484EE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1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rmm@cin.ufpe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stem_Monitor" TargetMode="External"/><Relationship Id="rId2" Type="http://schemas.openxmlformats.org/officeDocument/2006/relationships/hyperlink" Target="https://docs.microsoft.com/pt-br/previous-versions/technet-magazine/cc718984(v=msdn.10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pt-br/previous-versions/ee310108(v=msdn.10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Perfmon</a:t>
            </a:r>
            <a:r>
              <a:rPr lang="pt-BR" dirty="0" smtClean="0"/>
              <a:t> e Power Shell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Paulo Romero Martins Maciel</a:t>
            </a:r>
          </a:p>
          <a:p>
            <a:r>
              <a:rPr lang="pt-BR" dirty="0" smtClean="0">
                <a:hlinkClick r:id="rId2"/>
              </a:rPr>
              <a:t>prmm@cin.ufpe.br</a:t>
            </a:r>
            <a:endParaRPr lang="pt-BR" dirty="0" smtClean="0"/>
          </a:p>
          <a:p>
            <a:r>
              <a:rPr lang="pt-BR" dirty="0" smtClean="0"/>
              <a:t>{rsm4, casm3, </a:t>
            </a:r>
            <a:r>
              <a:rPr lang="pt-BR" dirty="0" err="1" smtClean="0"/>
              <a:t>jrd</a:t>
            </a:r>
            <a:r>
              <a:rPr lang="pt-BR" dirty="0" smtClean="0"/>
              <a:t>, </a:t>
            </a:r>
            <a:r>
              <a:rPr lang="pt-BR" dirty="0" err="1" smtClean="0"/>
              <a:t>prps</a:t>
            </a:r>
            <a:r>
              <a:rPr lang="pt-BR" dirty="0" smtClean="0"/>
              <a:t>}@cin.ufpe.br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Monitor de Desempenho coleta dados a partir de três fontes</a:t>
            </a:r>
          </a:p>
          <a:p>
            <a:pPr lvl="1"/>
            <a:r>
              <a:rPr lang="pt-BR" b="1" dirty="0" smtClean="0"/>
              <a:t>Contador de desempenho</a:t>
            </a:r>
            <a:r>
              <a:rPr lang="pt-BR" dirty="0" smtClean="0"/>
              <a:t>: refletem parte do estado do sistema ou atividade</a:t>
            </a:r>
          </a:p>
          <a:p>
            <a:pPr lvl="1"/>
            <a:r>
              <a:rPr lang="pt-BR" b="1" dirty="0" smtClean="0"/>
              <a:t>Rastreamento de eventos: </a:t>
            </a:r>
            <a:r>
              <a:rPr lang="pt-BR" dirty="0" smtClean="0"/>
              <a:t>permitem escutar determinados eventos de um sistema ou aplicação</a:t>
            </a:r>
            <a:endParaRPr lang="pt-BR" b="1" dirty="0" smtClean="0"/>
          </a:p>
          <a:p>
            <a:pPr lvl="1"/>
            <a:r>
              <a:rPr lang="pt-BR" b="1" dirty="0" smtClean="0"/>
              <a:t>Informação de configuração: </a:t>
            </a:r>
            <a:r>
              <a:rPr lang="pt-BR" dirty="0" smtClean="0"/>
              <a:t>coletado a partir de informações do registro do Windows</a:t>
            </a:r>
          </a:p>
          <a:p>
            <a:r>
              <a:rPr lang="pt-BR" dirty="0" smtClean="0"/>
              <a:t>O Monitor de Desempenho agrupa várias métricas coletadas a partir das fontes acima em uma unidade chamada </a:t>
            </a:r>
            <a:r>
              <a:rPr lang="pt-BR" b="1" dirty="0" smtClean="0"/>
              <a:t>Conjunto de Coletores de Dados</a:t>
            </a:r>
            <a:endParaRPr lang="pt-BR" dirty="0" smtClean="0"/>
          </a:p>
          <a:p>
            <a:endParaRPr lang="pt-BR" b="1" dirty="0" smtClean="0"/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4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Contadores de desempenho de processador</a:t>
            </a:r>
          </a:p>
          <a:p>
            <a:pPr lvl="1"/>
            <a:r>
              <a:rPr lang="pt-BR" dirty="0"/>
              <a:t>Processador\% Tempo do </a:t>
            </a:r>
            <a:r>
              <a:rPr lang="pt-BR" dirty="0" smtClean="0"/>
              <a:t>Processador</a:t>
            </a:r>
          </a:p>
          <a:p>
            <a:pPr lvl="2"/>
            <a:r>
              <a:rPr lang="pt-BR" dirty="0" smtClean="0"/>
              <a:t>Intervalo aceitável*: 0 – 85%</a:t>
            </a:r>
            <a:endParaRPr lang="pt-BR" dirty="0"/>
          </a:p>
          <a:p>
            <a:pPr lvl="1"/>
            <a:r>
              <a:rPr lang="pt-BR" dirty="0"/>
              <a:t>Processador\% Tempo de </a:t>
            </a:r>
            <a:r>
              <a:rPr lang="pt-BR" dirty="0" smtClean="0"/>
              <a:t>Usuário</a:t>
            </a:r>
            <a:endParaRPr lang="pt-BR" dirty="0"/>
          </a:p>
          <a:p>
            <a:pPr lvl="1"/>
            <a:r>
              <a:rPr lang="pt-BR" dirty="0"/>
              <a:t>Processador\% Tempo de </a:t>
            </a:r>
            <a:r>
              <a:rPr lang="pt-BR" dirty="0" smtClean="0"/>
              <a:t>Interrupção</a:t>
            </a:r>
          </a:p>
          <a:p>
            <a:pPr lvl="2"/>
            <a:r>
              <a:rPr lang="pt-BR" dirty="0" smtClean="0"/>
              <a:t>Intervalo aceitável: 0 – 15%</a:t>
            </a:r>
            <a:endParaRPr lang="pt-BR" dirty="0"/>
          </a:p>
          <a:p>
            <a:pPr lvl="1"/>
            <a:r>
              <a:rPr lang="pt-BR" dirty="0"/>
              <a:t>Sistema\Comprimento da Fila de </a:t>
            </a:r>
            <a:r>
              <a:rPr lang="pt-BR" dirty="0" smtClean="0"/>
              <a:t>Processador</a:t>
            </a:r>
          </a:p>
          <a:p>
            <a:pPr lvl="2"/>
            <a:r>
              <a:rPr lang="pt-BR" dirty="0" smtClean="0"/>
              <a:t>Intervalo aceitável: 0 – duas vezes o número de </a:t>
            </a:r>
            <a:r>
              <a:rPr lang="pt-BR" dirty="0" err="1" smtClean="0"/>
              <a:t>cpus</a:t>
            </a:r>
            <a:endParaRPr lang="pt-BR" dirty="0" smtClean="0"/>
          </a:p>
          <a:p>
            <a:r>
              <a:rPr lang="pt-BR" dirty="0" smtClean="0"/>
              <a:t>Soluções</a:t>
            </a:r>
          </a:p>
          <a:p>
            <a:pPr lvl="1"/>
            <a:r>
              <a:rPr lang="pt-BR" dirty="0" smtClean="0"/>
              <a:t>Otimizar aplicativo</a:t>
            </a:r>
          </a:p>
          <a:p>
            <a:pPr lvl="1"/>
            <a:r>
              <a:rPr lang="pt-BR" dirty="0" smtClean="0"/>
              <a:t>Upgrade da CPU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Contadores </a:t>
            </a:r>
            <a:r>
              <a:rPr lang="pt-BR" smtClean="0"/>
              <a:t>de desempenho</a:t>
            </a: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004048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Apenas uma sugestão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1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500" dirty="0" smtClean="0"/>
              <a:t>Contadores de desempenho da memória</a:t>
            </a:r>
          </a:p>
          <a:p>
            <a:pPr lvl="1"/>
            <a:r>
              <a:rPr lang="pt-BR" sz="2100" dirty="0"/>
              <a:t>Memória\% Bytes Confirmados em </a:t>
            </a:r>
            <a:r>
              <a:rPr lang="pt-BR" sz="2100" dirty="0" smtClean="0"/>
              <a:t>Uso</a:t>
            </a:r>
          </a:p>
          <a:p>
            <a:pPr lvl="2"/>
            <a:r>
              <a:rPr lang="pt-BR" dirty="0" smtClean="0"/>
              <a:t>Intervalo aceitável: 0 – 80%</a:t>
            </a:r>
            <a:endParaRPr lang="pt-BR" dirty="0"/>
          </a:p>
          <a:p>
            <a:pPr lvl="1"/>
            <a:r>
              <a:rPr lang="pt-BR" sz="2100" dirty="0"/>
              <a:t>Memória\% </a:t>
            </a:r>
            <a:r>
              <a:rPr lang="pt-BR" sz="2100" dirty="0" err="1"/>
              <a:t>Mbytes</a:t>
            </a:r>
            <a:r>
              <a:rPr lang="pt-BR" sz="2100" dirty="0"/>
              <a:t> Disponíveis </a:t>
            </a:r>
            <a:endParaRPr lang="pt-BR" sz="2100" dirty="0" smtClean="0"/>
          </a:p>
          <a:p>
            <a:pPr lvl="2"/>
            <a:r>
              <a:rPr lang="pt-BR" dirty="0" smtClean="0"/>
              <a:t>Intervalo aceitável: 5% do total da </a:t>
            </a:r>
            <a:r>
              <a:rPr lang="pt-BR" dirty="0" err="1" smtClean="0"/>
              <a:t>Ram</a:t>
            </a:r>
            <a:r>
              <a:rPr lang="pt-BR" dirty="0" smtClean="0"/>
              <a:t> – 100%</a:t>
            </a:r>
            <a:endParaRPr lang="pt-BR" dirty="0"/>
          </a:p>
          <a:p>
            <a:pPr lvl="1"/>
            <a:r>
              <a:rPr lang="pt-BR" sz="2100" dirty="0"/>
              <a:t>Memória\Entradas Livres de Tabela de Paginação do </a:t>
            </a:r>
            <a:r>
              <a:rPr lang="pt-BR" sz="2100" dirty="0" smtClean="0"/>
              <a:t>Sistema</a:t>
            </a:r>
          </a:p>
          <a:p>
            <a:pPr lvl="2"/>
            <a:r>
              <a:rPr lang="pt-BR" dirty="0" smtClean="0"/>
              <a:t>Intervalo aceitável: 5000 - </a:t>
            </a:r>
            <a:r>
              <a:rPr lang="pt-BR" dirty="0" err="1" smtClean="0"/>
              <a:t>inf</a:t>
            </a:r>
            <a:endParaRPr lang="pt-BR" dirty="0"/>
          </a:p>
          <a:p>
            <a:pPr lvl="1"/>
            <a:r>
              <a:rPr lang="pt-BR" sz="2100" dirty="0"/>
              <a:t>Memória\Bytes de Pool </a:t>
            </a:r>
            <a:r>
              <a:rPr lang="pt-BR" sz="2100" dirty="0" smtClean="0"/>
              <a:t>Não-Paginável</a:t>
            </a:r>
          </a:p>
          <a:p>
            <a:pPr lvl="1"/>
            <a:r>
              <a:rPr lang="pt-BR" sz="2100" dirty="0" smtClean="0"/>
              <a:t>Memória\Bytes </a:t>
            </a:r>
            <a:r>
              <a:rPr lang="pt-BR" sz="2100" dirty="0"/>
              <a:t>de Pool </a:t>
            </a:r>
            <a:r>
              <a:rPr lang="pt-BR" sz="2100" dirty="0" smtClean="0"/>
              <a:t>Paginável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Contadores de desempenho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8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Contadores de desempenho do disco</a:t>
            </a:r>
          </a:p>
          <a:p>
            <a:pPr lvl="1"/>
            <a:r>
              <a:rPr lang="pt-BR" dirty="0" err="1"/>
              <a:t>LogicalDisk</a:t>
            </a:r>
            <a:r>
              <a:rPr lang="pt-BR" dirty="0"/>
              <a:t>\% Espaço </a:t>
            </a:r>
            <a:r>
              <a:rPr lang="pt-BR" dirty="0" smtClean="0"/>
              <a:t>Livre</a:t>
            </a:r>
          </a:p>
          <a:p>
            <a:pPr lvl="2"/>
            <a:r>
              <a:rPr lang="pt-BR" dirty="0" smtClean="0"/>
              <a:t>Intervalo aceitável: 15% - 100%</a:t>
            </a:r>
            <a:endParaRPr lang="pt-BR" dirty="0"/>
          </a:p>
          <a:p>
            <a:pPr lvl="1"/>
            <a:r>
              <a:rPr lang="pt-BR" dirty="0" err="1"/>
              <a:t>PhysicalDisk</a:t>
            </a:r>
            <a:r>
              <a:rPr lang="pt-BR" dirty="0"/>
              <a:t>\% Tempo </a:t>
            </a:r>
            <a:r>
              <a:rPr lang="pt-BR" dirty="0" smtClean="0"/>
              <a:t>Ocioso</a:t>
            </a:r>
          </a:p>
          <a:p>
            <a:pPr lvl="2"/>
            <a:r>
              <a:rPr lang="pt-BR" dirty="0" smtClean="0"/>
              <a:t>Intervalo aceitável: 20% - 100%</a:t>
            </a:r>
            <a:endParaRPr lang="pt-BR" dirty="0"/>
          </a:p>
          <a:p>
            <a:pPr lvl="1"/>
            <a:r>
              <a:rPr lang="pt-BR" dirty="0" err="1"/>
              <a:t>PhysicalDisk</a:t>
            </a:r>
            <a:r>
              <a:rPr lang="pt-BR" dirty="0"/>
              <a:t>\Média de Disco </a:t>
            </a:r>
            <a:r>
              <a:rPr lang="pt-BR" dirty="0" smtClean="0"/>
              <a:t>s/Leitura</a:t>
            </a:r>
          </a:p>
          <a:p>
            <a:pPr lvl="2"/>
            <a:r>
              <a:rPr lang="pt-BR" dirty="0" smtClean="0"/>
              <a:t>Intervalo aceitável: 0 – 25ms</a:t>
            </a:r>
            <a:endParaRPr lang="pt-BR" dirty="0"/>
          </a:p>
          <a:p>
            <a:pPr lvl="1"/>
            <a:r>
              <a:rPr lang="pt-BR" dirty="0" err="1"/>
              <a:t>PhysicalDisk</a:t>
            </a:r>
            <a:r>
              <a:rPr lang="pt-BR" dirty="0"/>
              <a:t>\Média de Disco </a:t>
            </a:r>
            <a:r>
              <a:rPr lang="pt-BR" dirty="0" smtClean="0"/>
              <a:t>s/Gravação</a:t>
            </a:r>
          </a:p>
          <a:p>
            <a:pPr lvl="2"/>
            <a:r>
              <a:rPr lang="pt-BR" dirty="0"/>
              <a:t>Intervalo aceitável: 0 – </a:t>
            </a:r>
            <a:r>
              <a:rPr lang="pt-BR" dirty="0" smtClean="0"/>
              <a:t>25ms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Contadores de desempenho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8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Contadores de desempenho da rede</a:t>
            </a:r>
          </a:p>
          <a:p>
            <a:pPr lvl="1"/>
            <a:r>
              <a:rPr lang="pt-BR" dirty="0"/>
              <a:t>Interface de Rede\Total de </a:t>
            </a:r>
            <a:r>
              <a:rPr lang="pt-BR" dirty="0" smtClean="0"/>
              <a:t>Bytes/s</a:t>
            </a:r>
          </a:p>
          <a:p>
            <a:pPr lvl="2"/>
            <a:r>
              <a:rPr lang="pt-BR" dirty="0" smtClean="0"/>
              <a:t>Intervalo aceitável: 0 – 75%</a:t>
            </a:r>
            <a:endParaRPr lang="pt-BR" dirty="0"/>
          </a:p>
          <a:p>
            <a:pPr lvl="1"/>
            <a:r>
              <a:rPr lang="pt-BR" dirty="0"/>
              <a:t>Interface de Rede\Comprimento da Fila de </a:t>
            </a:r>
            <a:r>
              <a:rPr lang="pt-BR" dirty="0" smtClean="0"/>
              <a:t>Saída</a:t>
            </a:r>
          </a:p>
          <a:p>
            <a:pPr lvl="2"/>
            <a:r>
              <a:rPr lang="pt-BR" dirty="0" smtClean="0"/>
              <a:t>Intervalo aceitável: 0 – 2</a:t>
            </a:r>
          </a:p>
          <a:p>
            <a:r>
              <a:rPr lang="pt-BR" dirty="0" smtClean="0"/>
              <a:t>Soluções:</a:t>
            </a:r>
          </a:p>
          <a:p>
            <a:pPr lvl="1"/>
            <a:r>
              <a:rPr lang="pt-BR" dirty="0" smtClean="0"/>
              <a:t>Segmentar a rede</a:t>
            </a:r>
          </a:p>
          <a:p>
            <a:pPr lvl="1"/>
            <a:r>
              <a:rPr lang="pt-BR" dirty="0" smtClean="0"/>
              <a:t>Substituir a interface de rede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Contadores de desempenho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6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Monitorando em tempo real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9474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Monitorando em tempo real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07710" cy="47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Criando Conjunto de Coletor de Dados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9" y="1412776"/>
            <a:ext cx="78063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79" y="1750221"/>
            <a:ext cx="52292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" y="1844824"/>
            <a:ext cx="8971706" cy="43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Introdução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Conclusão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3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Adicionando todos os contadores de uma categoria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3" y="2708920"/>
            <a:ext cx="4401340" cy="32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3972"/>
            <a:ext cx="4000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50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1844824"/>
            <a:ext cx="52292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63" y="2060848"/>
            <a:ext cx="67913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pt-BR" dirty="0" smtClean="0"/>
              <a:t>Intervalo de amostragem depende do total de tempo que você vai monitorar o sistema</a:t>
            </a:r>
          </a:p>
          <a:p>
            <a:r>
              <a:rPr lang="pt-BR" dirty="0" smtClean="0"/>
              <a:t>Um intervalo de amostragem menor do que o necessário pode implicar em duas coisas:</a:t>
            </a:r>
          </a:p>
          <a:p>
            <a:pPr lvl="1"/>
            <a:r>
              <a:rPr lang="pt-BR" dirty="0" smtClean="0"/>
              <a:t>Monitoramento causando overhead no sistema</a:t>
            </a:r>
          </a:p>
          <a:p>
            <a:pPr lvl="1"/>
            <a:r>
              <a:rPr lang="pt-BR" dirty="0" smtClean="0"/>
              <a:t>Arquivo de log muito grande</a:t>
            </a:r>
          </a:p>
          <a:p>
            <a:r>
              <a:rPr lang="pt-BR" dirty="0" smtClean="0"/>
              <a:t>Um intervalo grande demais também é prejudicial:</a:t>
            </a:r>
          </a:p>
          <a:p>
            <a:pPr lvl="1"/>
            <a:r>
              <a:rPr lang="pt-BR" dirty="0" smtClean="0"/>
              <a:t>Alguns eventos podem passar despercebidos</a:t>
            </a:r>
          </a:p>
          <a:p>
            <a:pPr lvl="1"/>
            <a:r>
              <a:rPr lang="pt-BR" dirty="0" smtClean="0"/>
              <a:t>Afeta o tempo de reação, no caso de análise em tempo real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 Conjunto de Coletor de Dados</a:t>
            </a:r>
          </a:p>
        </p:txBody>
      </p:sp>
    </p:spTree>
    <p:extLst>
      <p:ext uri="{BB962C8B-B14F-4D97-AF65-F5344CB8AC3E}">
        <p14:creationId xmlns:p14="http://schemas.microsoft.com/office/powerpoint/2010/main" val="767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Iniciando captura dos dados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3" y="1511215"/>
            <a:ext cx="7776864" cy="46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Visualizando arquivo de log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82648" cy="32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 gerais do coletor de dados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4" y="1556792"/>
            <a:ext cx="74744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1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Propriedades do arquivo de log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9" y="1522183"/>
            <a:ext cx="7488832" cy="530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Alertas de contadores</a:t>
            </a:r>
          </a:p>
          <a:p>
            <a:r>
              <a:rPr lang="pt-BR" dirty="0" smtClean="0"/>
              <a:t>Rastreamento de eventos </a:t>
            </a:r>
            <a:r>
              <a:rPr lang="pt-BR" dirty="0"/>
              <a:t>e </a:t>
            </a:r>
            <a:r>
              <a:rPr lang="pt-BR" i="1" dirty="0" err="1"/>
              <a:t>Event</a:t>
            </a:r>
            <a:r>
              <a:rPr lang="pt-BR" i="1" dirty="0"/>
              <a:t> </a:t>
            </a:r>
            <a:r>
              <a:rPr lang="pt-BR" i="1" dirty="0" err="1"/>
              <a:t>tracing</a:t>
            </a:r>
            <a:r>
              <a:rPr lang="pt-BR" i="1" dirty="0"/>
              <a:t> for </a:t>
            </a:r>
            <a:r>
              <a:rPr lang="pt-BR" i="1" dirty="0" smtClean="0"/>
              <a:t>Windows </a:t>
            </a:r>
            <a:r>
              <a:rPr lang="pt-BR" dirty="0" smtClean="0"/>
              <a:t>(EWT)</a:t>
            </a:r>
          </a:p>
          <a:p>
            <a:r>
              <a:rPr lang="pt-BR" dirty="0" smtClean="0"/>
              <a:t>Monitorando informação de configuração do sistema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 não explorados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1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Monitor de Performance é uma poderosa ferramenta de monitoramento e traz como vantagem o fato de já vir incluída no Windows por padrão</a:t>
            </a:r>
          </a:p>
          <a:p>
            <a:r>
              <a:rPr lang="pt-BR" dirty="0" smtClean="0"/>
              <a:t>Tem como principal função ajudar administradores a descobrir gargalos em servidores </a:t>
            </a:r>
            <a:r>
              <a:rPr lang="pt-BR" dirty="0"/>
              <a:t>W</a:t>
            </a:r>
            <a:r>
              <a:rPr lang="pt-BR" dirty="0" smtClean="0"/>
              <a:t>indows</a:t>
            </a:r>
          </a:p>
          <a:p>
            <a:r>
              <a:rPr lang="pt-BR" dirty="0" smtClean="0"/>
              <a:t>É necessário cuidado no dimensionamento da janela de monitoramento e intervalo de amostragem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53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O </a:t>
            </a:r>
            <a:r>
              <a:rPr lang="pt-BR" b="1" dirty="0" smtClean="0"/>
              <a:t>Monitor de Desempenho</a:t>
            </a:r>
            <a:r>
              <a:rPr lang="pt-BR" dirty="0" smtClean="0"/>
              <a:t> (</a:t>
            </a:r>
            <a:r>
              <a:rPr lang="pt-BR" i="1" dirty="0" smtClean="0"/>
              <a:t>perfmon.exe</a:t>
            </a:r>
            <a:r>
              <a:rPr lang="pt-BR" dirty="0" smtClean="0"/>
              <a:t>) é a versão melhorada do </a:t>
            </a:r>
            <a:r>
              <a:rPr lang="pt-BR" i="1" dirty="0" smtClean="0"/>
              <a:t>System Monitor </a:t>
            </a:r>
            <a:r>
              <a:rPr lang="pt-BR" dirty="0" smtClean="0"/>
              <a:t>(</a:t>
            </a:r>
            <a:r>
              <a:rPr lang="pt-BR" i="1" dirty="0" smtClean="0"/>
              <a:t>sysmon.exe)</a:t>
            </a:r>
            <a:r>
              <a:rPr lang="pt-BR" dirty="0" smtClean="0"/>
              <a:t>, que está presente no Windows desde o Windows 95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Ferramenta útil para detectar gargalos em um servidor de aplicação Windows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Permite monitorar CPU, disco, memória, rede e processos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2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3200" spc="-10" dirty="0">
                <a:latin typeface="Calibri"/>
                <a:cs typeface="Calibri"/>
              </a:rPr>
              <a:t>Sobre </a:t>
            </a:r>
            <a:r>
              <a:rPr lang="pt-BR" sz="3200" dirty="0">
                <a:latin typeface="Calibri"/>
                <a:cs typeface="Calibri"/>
              </a:rPr>
              <a:t>o</a:t>
            </a:r>
            <a:r>
              <a:rPr lang="pt-BR" sz="3200" spc="-80" dirty="0">
                <a:latin typeface="Calibri"/>
                <a:cs typeface="Calibri"/>
              </a:rPr>
              <a:t> </a:t>
            </a:r>
            <a:r>
              <a:rPr lang="pt-BR" sz="3200" spc="-10" dirty="0" err="1">
                <a:latin typeface="Calibri"/>
                <a:cs typeface="Calibri"/>
              </a:rPr>
              <a:t>PowerShell</a:t>
            </a:r>
            <a:endParaRPr lang="pt-BR" sz="3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lang="pt-BR" sz="2800" spc="-15" dirty="0">
                <a:latin typeface="Calibri"/>
                <a:cs typeface="Calibri"/>
              </a:rPr>
              <a:t>Introdução</a:t>
            </a:r>
          </a:p>
          <a:p>
            <a:pPr marL="756285" lvl="1" indent="-28638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lang="pt-BR" sz="2800" spc="-15" dirty="0">
                <a:cs typeface="Calibri"/>
              </a:rPr>
              <a:t>Calculadora</a:t>
            </a:r>
          </a:p>
          <a:p>
            <a:pPr marL="756285" lvl="1" indent="-28638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lang="pt-BR" sz="2800" spc="-15" dirty="0">
                <a:latin typeface="Calibri"/>
                <a:cs typeface="Calibri"/>
              </a:rPr>
              <a:t>Help</a:t>
            </a:r>
          </a:p>
          <a:p>
            <a:pPr marL="756285" lvl="1" indent="-28638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lang="pt-BR" sz="2800" spc="-15" dirty="0">
                <a:latin typeface="Calibri"/>
                <a:cs typeface="Calibri"/>
              </a:rPr>
              <a:t>Funções</a:t>
            </a:r>
            <a:endParaRPr lang="pt-BR" sz="2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pt-BR" sz="2800" spc="-10" dirty="0">
                <a:latin typeface="Calibri"/>
                <a:cs typeface="Calibri"/>
              </a:rPr>
              <a:t>Comandos</a:t>
            </a:r>
            <a:r>
              <a:rPr lang="pt-BR" sz="2800" spc="-5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externos</a:t>
            </a:r>
            <a:endParaRPr lang="pt-BR"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3200" spc="-15" dirty="0">
                <a:latin typeface="Calibri"/>
                <a:cs typeface="Calibri"/>
              </a:rPr>
              <a:t>Instalação</a:t>
            </a:r>
            <a:endParaRPr lang="pt-BR"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3200" spc="-5" dirty="0">
                <a:latin typeface="Calibri"/>
                <a:cs typeface="Calibri"/>
              </a:rPr>
              <a:t>Comandos</a:t>
            </a:r>
            <a:r>
              <a:rPr lang="pt-BR" sz="3200" spc="-40" dirty="0">
                <a:latin typeface="Calibri"/>
                <a:cs typeface="Calibri"/>
              </a:rPr>
              <a:t> </a:t>
            </a:r>
            <a:r>
              <a:rPr lang="pt-BR" sz="3200" spc="-10" dirty="0" err="1">
                <a:latin typeface="Calibri"/>
                <a:cs typeface="Calibri"/>
              </a:rPr>
              <a:t>PowerShell</a:t>
            </a:r>
            <a:endParaRPr lang="pt-BR"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3200" spc="-5" dirty="0">
                <a:latin typeface="Calibri"/>
                <a:cs typeface="Calibri"/>
              </a:rPr>
              <a:t>Criando </a:t>
            </a:r>
            <a:r>
              <a:rPr lang="pt-BR" sz="3200" dirty="0">
                <a:latin typeface="Calibri"/>
                <a:cs typeface="Calibri"/>
              </a:rPr>
              <a:t>um</a:t>
            </a:r>
            <a:r>
              <a:rPr lang="pt-BR" sz="3200" spc="-40" dirty="0">
                <a:latin typeface="Calibri"/>
                <a:cs typeface="Calibri"/>
              </a:rPr>
              <a:t> </a:t>
            </a:r>
            <a:r>
              <a:rPr lang="pt-BR" sz="3200" spc="-5" dirty="0">
                <a:latin typeface="Calibri"/>
                <a:cs typeface="Calibri"/>
              </a:rPr>
              <a:t>Script</a:t>
            </a:r>
            <a:endParaRPr lang="pt-BR" sz="32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lang="pt-BR" sz="2800" spc="-15" dirty="0">
                <a:latin typeface="Calibri"/>
                <a:cs typeface="Calibri"/>
              </a:rPr>
              <a:t>Executando</a:t>
            </a:r>
            <a:endParaRPr lang="pt-BR" sz="2800" dirty="0">
              <a:latin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745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O </a:t>
            </a:r>
            <a:r>
              <a:rPr lang="pt-BR" sz="2800" dirty="0"/>
              <a:t>Windows </a:t>
            </a:r>
            <a:r>
              <a:rPr lang="pt-BR" sz="2800" dirty="0" err="1"/>
              <a:t>PowerShell</a:t>
            </a:r>
            <a:r>
              <a:rPr lang="pt-BR" sz="2800" dirty="0"/>
              <a:t> é o novo </a:t>
            </a:r>
            <a:r>
              <a:rPr lang="pt-BR" sz="2800" dirty="0" err="1"/>
              <a:t>shell</a:t>
            </a:r>
            <a:r>
              <a:rPr lang="pt-BR" sz="2800" dirty="0"/>
              <a:t> de linha de comando do Windows. (PS)</a:t>
            </a:r>
            <a:r>
              <a:rPr lang="pt-BR" sz="2800" dirty="0" err="1"/>
              <a:t>PowerShell</a:t>
            </a:r>
            <a:r>
              <a:rPr lang="pt-BR" sz="2800" dirty="0"/>
              <a:t> é uma interface que permite aos usuários interagir com o sistema operacional e pode ser tanto no modo gráfico </a:t>
            </a:r>
            <a:r>
              <a:rPr lang="pt-BR" sz="2800" dirty="0" err="1"/>
              <a:t>Graphical</a:t>
            </a:r>
            <a:r>
              <a:rPr lang="pt-BR" sz="2800" dirty="0"/>
              <a:t> </a:t>
            </a:r>
            <a:r>
              <a:rPr lang="pt-BR" sz="2800" dirty="0" err="1"/>
              <a:t>User</a:t>
            </a:r>
            <a:r>
              <a:rPr lang="pt-BR" sz="2800" dirty="0"/>
              <a:t> Interface (</a:t>
            </a:r>
            <a:r>
              <a:rPr lang="pt-BR" sz="2800" b="1" dirty="0"/>
              <a:t>GUI</a:t>
            </a:r>
            <a:r>
              <a:rPr lang="pt-BR" sz="2800" dirty="0"/>
              <a:t>) quanto em modo texto </a:t>
            </a:r>
            <a:r>
              <a:rPr lang="pt-BR" sz="2800" dirty="0" err="1"/>
              <a:t>Command</a:t>
            </a:r>
            <a:r>
              <a:rPr lang="pt-BR" sz="2800" dirty="0"/>
              <a:t>–</a:t>
            </a:r>
            <a:r>
              <a:rPr lang="pt-BR" sz="2800" dirty="0" err="1"/>
              <a:t>Line</a:t>
            </a:r>
            <a:r>
              <a:rPr lang="pt-BR" sz="2800" dirty="0"/>
              <a:t> Interface (</a:t>
            </a:r>
            <a:r>
              <a:rPr lang="pt-BR" sz="2800" b="1" dirty="0"/>
              <a:t>CLI</a:t>
            </a:r>
            <a:r>
              <a:rPr lang="pt-BR" sz="2800" dirty="0"/>
              <a:t> ).</a:t>
            </a: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054521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800" spc="-15" dirty="0">
                <a:latin typeface="Calibri"/>
                <a:cs typeface="Calibri"/>
              </a:rPr>
              <a:t>Nova geração </a:t>
            </a:r>
            <a:r>
              <a:rPr lang="pt-BR" sz="2800" spc="-5" dirty="0">
                <a:latin typeface="Calibri"/>
                <a:cs typeface="Calibri"/>
              </a:rPr>
              <a:t>de Shell </a:t>
            </a:r>
            <a:r>
              <a:rPr lang="pt-BR" sz="2800" spc="-10" dirty="0">
                <a:latin typeface="Calibri"/>
                <a:cs typeface="Calibri"/>
              </a:rPr>
              <a:t>(Família</a:t>
            </a:r>
            <a:r>
              <a:rPr lang="pt-BR" sz="2800" spc="-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Microsoft</a:t>
            </a:r>
            <a:endParaRPr lang="pt-BR" sz="28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lang="pt-BR" sz="2800" spc="-10" dirty="0">
                <a:latin typeface="Calibri"/>
                <a:cs typeface="Calibri"/>
              </a:rPr>
              <a:t>Windows)</a:t>
            </a:r>
            <a:endParaRPr lang="pt-BR"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800" spc="-15" dirty="0">
                <a:latin typeface="Calibri"/>
                <a:cs typeface="Calibri"/>
              </a:rPr>
              <a:t>Permite </a:t>
            </a:r>
            <a:r>
              <a:rPr lang="pt-BR" sz="2800" dirty="0">
                <a:latin typeface="Calibri"/>
                <a:cs typeface="Calibri"/>
              </a:rPr>
              <a:t>a </a:t>
            </a:r>
            <a:r>
              <a:rPr lang="pt-BR" sz="2800" spc="-20" dirty="0">
                <a:latin typeface="Calibri"/>
                <a:cs typeface="Calibri"/>
              </a:rPr>
              <a:t>execução </a:t>
            </a:r>
            <a:r>
              <a:rPr lang="pt-BR" sz="2800" spc="-15" dirty="0">
                <a:latin typeface="Calibri"/>
                <a:cs typeface="Calibri"/>
              </a:rPr>
              <a:t>remota </a:t>
            </a:r>
            <a:r>
              <a:rPr lang="pt-BR" sz="2800" spc="-35" dirty="0">
                <a:latin typeface="Calibri"/>
                <a:cs typeface="Calibri"/>
              </a:rPr>
              <a:t>(Versão</a:t>
            </a:r>
            <a:r>
              <a:rPr lang="pt-BR" sz="2800" spc="-4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2.0)</a:t>
            </a:r>
            <a:endParaRPr lang="pt-BR"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800" spc="-20" dirty="0">
                <a:latin typeface="Calibri"/>
                <a:cs typeface="Calibri"/>
              </a:rPr>
              <a:t>Integra </a:t>
            </a:r>
            <a:r>
              <a:rPr lang="pt-BR" sz="2800" spc="-5" dirty="0">
                <a:latin typeface="Calibri"/>
                <a:cs typeface="Calibri"/>
              </a:rPr>
              <a:t>com .NET</a:t>
            </a:r>
            <a:r>
              <a:rPr lang="pt-BR" sz="2800" spc="-40" dirty="0">
                <a:latin typeface="Calibri"/>
                <a:cs typeface="Calibri"/>
              </a:rPr>
              <a:t> </a:t>
            </a:r>
            <a:r>
              <a:rPr lang="pt-BR" sz="2800" spc="-10" dirty="0" err="1" smtClean="0">
                <a:latin typeface="Calibri"/>
                <a:cs typeface="Calibri"/>
              </a:rPr>
              <a:t>Fremework</a:t>
            </a:r>
            <a:endParaRPr lang="pt-BR" sz="2800" dirty="0">
              <a:latin typeface="Calibri"/>
              <a:cs typeface="Calibri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10" dirty="0"/>
              <a:t>Sobre </a:t>
            </a:r>
            <a:r>
              <a:rPr lang="pt-BR" dirty="0"/>
              <a:t>o</a:t>
            </a:r>
            <a:r>
              <a:rPr lang="pt-BR" spc="-45" dirty="0"/>
              <a:t> </a:t>
            </a:r>
            <a:r>
              <a:rPr lang="pt-BR" spc="-15" dirty="0" err="1"/>
              <a:t>PowerShell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816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70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pt-BR" sz="2800" spc="-10" dirty="0" smtClean="0">
                <a:latin typeface="+mj-lt"/>
                <a:cs typeface="Calibri"/>
              </a:rPr>
              <a:t>Calculadora</a:t>
            </a:r>
          </a:p>
          <a:p>
            <a:pPr marL="1270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endParaRPr lang="pt-BR" sz="2800" dirty="0">
              <a:latin typeface="+mj-lt"/>
              <a:cs typeface="Times New Roman"/>
            </a:endParaRPr>
          </a:p>
          <a:p>
            <a:pPr marL="785368" indent="-5715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pt-BR" sz="2300" spc="-5" dirty="0">
                <a:solidFill>
                  <a:srgbClr val="FF0000"/>
                </a:solidFill>
                <a:latin typeface="Calibri"/>
                <a:cs typeface="Calibri"/>
              </a:rPr>
              <a:t>5 –</a:t>
            </a:r>
            <a:r>
              <a:rPr lang="pt-BR" sz="23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sz="2300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lang="pt-BR" sz="23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785368" indent="-571500">
              <a:lnSpc>
                <a:spcPct val="100000"/>
              </a:lnSpc>
              <a:spcBef>
                <a:spcPts val="670"/>
              </a:spcBef>
              <a:buFont typeface="Wingdings" panose="05000000000000000000" pitchFamily="2" charset="2"/>
              <a:buChar char="q"/>
            </a:pPr>
            <a:r>
              <a:rPr lang="pt-BR" sz="2300" spc="-5" dirty="0">
                <a:solidFill>
                  <a:srgbClr val="00B050"/>
                </a:solidFill>
                <a:latin typeface="Calibri"/>
                <a:cs typeface="Calibri"/>
              </a:rPr>
              <a:t>(5 + 9) *</a:t>
            </a:r>
            <a:r>
              <a:rPr lang="pt-BR" sz="2300" spc="-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pt-BR" sz="2300" spc="-5" dirty="0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endParaRPr lang="pt-BR" sz="23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785368" indent="-571500">
              <a:lnSpc>
                <a:spcPct val="100000"/>
              </a:lnSpc>
              <a:spcBef>
                <a:spcPts val="670"/>
              </a:spcBef>
              <a:buFont typeface="Wingdings" panose="05000000000000000000" pitchFamily="2" charset="2"/>
              <a:buChar char="q"/>
            </a:pPr>
            <a:r>
              <a:rPr lang="pt-BR" sz="2300" spc="-5" dirty="0">
                <a:solidFill>
                  <a:srgbClr val="00B0F0"/>
                </a:solidFill>
                <a:latin typeface="Calibri"/>
                <a:cs typeface="Calibri"/>
              </a:rPr>
              <a:t>5GB/120MB</a:t>
            </a:r>
          </a:p>
          <a:p>
            <a:endParaRPr lang="pt-BR" sz="3200" dirty="0" smtClean="0"/>
          </a:p>
          <a:p>
            <a:pPr marL="109728" indent="0">
              <a:buNone/>
            </a:pPr>
            <a:r>
              <a:rPr lang="pt-BR" sz="2800" dirty="0" smtClean="0"/>
              <a:t>O </a:t>
            </a:r>
            <a:r>
              <a:rPr lang="pt-BR" sz="2800" dirty="0" err="1"/>
              <a:t>PowerShell</a:t>
            </a:r>
            <a:r>
              <a:rPr lang="pt-BR" sz="2800" dirty="0"/>
              <a:t> suporta </a:t>
            </a:r>
            <a:r>
              <a:rPr lang="pt-BR" sz="2800" b="1" dirty="0"/>
              <a:t>valores de armazenamento computacional</a:t>
            </a:r>
            <a:r>
              <a:rPr lang="pt-BR" sz="2800" dirty="0"/>
              <a:t> como: </a:t>
            </a:r>
            <a:endParaRPr lang="pt-BR" sz="2800" dirty="0" smtClean="0"/>
          </a:p>
          <a:p>
            <a:endParaRPr lang="pt-BR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300" b="1" dirty="0" err="1">
                <a:solidFill>
                  <a:schemeClr val="accent6">
                    <a:lumMod val="75000"/>
                  </a:schemeClr>
                </a:solidFill>
              </a:rPr>
              <a:t>Kilobytes</a:t>
            </a:r>
            <a:r>
              <a:rPr lang="pt-BR" sz="2300" b="1" dirty="0">
                <a:solidFill>
                  <a:schemeClr val="accent6">
                    <a:lumMod val="75000"/>
                  </a:schemeClr>
                </a:solidFill>
              </a:rPr>
              <a:t> (KB)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300" b="1" dirty="0">
                <a:solidFill>
                  <a:srgbClr val="92D050"/>
                </a:solidFill>
              </a:rPr>
              <a:t>Megabytes (MB)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300" b="1" dirty="0">
                <a:solidFill>
                  <a:srgbClr val="00B0F0"/>
                </a:solidFill>
              </a:rPr>
              <a:t>Gigabytes (GB)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300" b="1" dirty="0" err="1">
                <a:solidFill>
                  <a:srgbClr val="FF0000"/>
                </a:solidFill>
              </a:rPr>
              <a:t>Terabytes</a:t>
            </a:r>
            <a:r>
              <a:rPr lang="pt-BR" sz="2300" b="1" dirty="0">
                <a:solidFill>
                  <a:srgbClr val="FF0000"/>
                </a:solidFill>
              </a:rPr>
              <a:t> (TB)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300" b="1" dirty="0" err="1">
                <a:solidFill>
                  <a:srgbClr val="00B050"/>
                </a:solidFill>
              </a:rPr>
              <a:t>Petabytes</a:t>
            </a:r>
            <a:r>
              <a:rPr lang="pt-BR" sz="2300" b="1" dirty="0">
                <a:solidFill>
                  <a:srgbClr val="00B050"/>
                </a:solidFill>
              </a:rPr>
              <a:t> (PB) </a:t>
            </a:r>
            <a:endParaRPr lang="pt-BR" sz="2300" b="1" dirty="0">
              <a:solidFill>
                <a:srgbClr val="00B050"/>
              </a:solidFill>
              <a:latin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10" dirty="0"/>
              <a:t>Sobre </a:t>
            </a:r>
            <a:r>
              <a:rPr lang="pt-BR" dirty="0"/>
              <a:t>o</a:t>
            </a:r>
            <a:r>
              <a:rPr lang="pt-BR" spc="-45" dirty="0"/>
              <a:t> </a:t>
            </a:r>
            <a:r>
              <a:rPr lang="pt-BR" spc="-15" dirty="0" err="1"/>
              <a:t>PowerShell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5445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 indent="0" algn="just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pt-BR" sz="2800" spc="-5" dirty="0">
                <a:latin typeface="Calibri"/>
                <a:cs typeface="Calibri"/>
              </a:rPr>
              <a:t>Comandos</a:t>
            </a:r>
            <a:r>
              <a:rPr lang="pt-BR" sz="2800" spc="-6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Externos</a:t>
            </a:r>
            <a:endParaRPr lang="pt-BR" sz="28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pt-BR" sz="4400" dirty="0">
              <a:latin typeface="Times New Roman"/>
              <a:cs typeface="Times New Roman"/>
            </a:endParaRPr>
          </a:p>
          <a:p>
            <a:pPr marL="812165" marR="5080" indent="-3429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lang="pt-BR" sz="2400" spc="-5" dirty="0">
                <a:latin typeface="Arial"/>
                <a:cs typeface="Arial"/>
              </a:rPr>
              <a:t>– </a:t>
            </a:r>
            <a:r>
              <a:rPr lang="pt-BR" sz="2400" spc="-5" dirty="0">
                <a:latin typeface="Calibri"/>
                <a:cs typeface="Calibri"/>
              </a:rPr>
              <a:t>O </a:t>
            </a:r>
            <a:r>
              <a:rPr lang="pt-BR" sz="2400" spc="-15" dirty="0" err="1">
                <a:latin typeface="Calibri"/>
                <a:cs typeface="Calibri"/>
              </a:rPr>
              <a:t>PowerShell</a:t>
            </a:r>
            <a:r>
              <a:rPr lang="pt-BR" sz="2400" spc="-15" dirty="0">
                <a:latin typeface="Calibri"/>
                <a:cs typeface="Calibri"/>
              </a:rPr>
              <a:t> </a:t>
            </a:r>
            <a:r>
              <a:rPr lang="pt-BR" sz="2400" spc="-10" dirty="0">
                <a:latin typeface="Calibri"/>
                <a:cs typeface="Calibri"/>
              </a:rPr>
              <a:t>pode </a:t>
            </a:r>
            <a:r>
              <a:rPr lang="pt-BR" sz="2400" spc="-25" dirty="0">
                <a:latin typeface="Calibri"/>
                <a:cs typeface="Calibri"/>
              </a:rPr>
              <a:t>executar </a:t>
            </a:r>
            <a:r>
              <a:rPr lang="pt-BR" sz="2400" spc="-10" dirty="0">
                <a:latin typeface="Calibri"/>
                <a:cs typeface="Calibri"/>
              </a:rPr>
              <a:t>comandos </a:t>
            </a:r>
            <a:r>
              <a:rPr lang="pt-BR" sz="2400" spc="-5" dirty="0">
                <a:latin typeface="Calibri"/>
                <a:cs typeface="Calibri"/>
              </a:rPr>
              <a:t>do </a:t>
            </a:r>
            <a:r>
              <a:rPr lang="pt-BR" sz="2400" spc="-20" dirty="0" err="1">
                <a:latin typeface="Calibri"/>
                <a:cs typeface="Calibri"/>
              </a:rPr>
              <a:t>prompt</a:t>
            </a:r>
            <a:r>
              <a:rPr lang="pt-BR" sz="2400" spc="-20" dirty="0">
                <a:latin typeface="Calibri"/>
                <a:cs typeface="Calibri"/>
              </a:rPr>
              <a:t>  </a:t>
            </a:r>
            <a:r>
              <a:rPr lang="pt-BR" sz="2400" spc="-5" dirty="0">
                <a:latin typeface="Calibri"/>
                <a:cs typeface="Calibri"/>
              </a:rPr>
              <a:t>de </a:t>
            </a:r>
            <a:r>
              <a:rPr lang="pt-BR" sz="2400" spc="-10" dirty="0">
                <a:latin typeface="Calibri"/>
                <a:cs typeface="Calibri"/>
              </a:rPr>
              <a:t>comandos</a:t>
            </a:r>
            <a:r>
              <a:rPr lang="pt-BR" sz="2400" spc="-5" dirty="0">
                <a:latin typeface="Calibri"/>
                <a:cs typeface="Calibri"/>
              </a:rPr>
              <a:t> </a:t>
            </a:r>
            <a:r>
              <a:rPr lang="pt-BR" sz="2400" spc="-15" dirty="0">
                <a:latin typeface="Calibri"/>
                <a:cs typeface="Calibri"/>
              </a:rPr>
              <a:t>Microsoft;</a:t>
            </a:r>
            <a:endParaRPr lang="pt-BR" sz="2400" dirty="0">
              <a:latin typeface="Calibri"/>
              <a:cs typeface="Calibri"/>
            </a:endParaRPr>
          </a:p>
          <a:p>
            <a:pPr marL="556768" indent="-342900" algn="just">
              <a:spcBef>
                <a:spcPts val="675"/>
              </a:spcBef>
              <a:buFont typeface="Wingdings" panose="05000000000000000000" pitchFamily="2" charset="2"/>
              <a:buChar char="q"/>
            </a:pPr>
            <a:r>
              <a:rPr lang="pt-BR" sz="2400" spc="-10" dirty="0" err="1" smtClean="0">
                <a:solidFill>
                  <a:srgbClr val="00B0F0"/>
                </a:solidFill>
                <a:latin typeface="Calibri"/>
                <a:cs typeface="Calibri"/>
              </a:rPr>
              <a:t>Ipconfig</a:t>
            </a:r>
            <a:r>
              <a:rPr lang="pt-BR" sz="2400" spc="-1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</a:p>
          <a:p>
            <a:pPr marL="556768" indent="-342900" algn="just">
              <a:spcBef>
                <a:spcPts val="675"/>
              </a:spcBef>
              <a:buFont typeface="Wingdings" panose="05000000000000000000" pitchFamily="2" charset="2"/>
              <a:buChar char="q"/>
            </a:pPr>
            <a:r>
              <a:rPr lang="pt-BR" sz="24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cls</a:t>
            </a:r>
            <a:r>
              <a:rPr lang="pt-BR" sz="2400" spc="-5" dirty="0" smtClean="0">
                <a:latin typeface="Calibri"/>
                <a:cs typeface="Calibri"/>
              </a:rPr>
              <a:t>  </a:t>
            </a:r>
          </a:p>
          <a:p>
            <a:pPr marL="556768" indent="-342900" algn="just">
              <a:spcBef>
                <a:spcPts val="675"/>
              </a:spcBef>
              <a:buFont typeface="Wingdings" panose="05000000000000000000" pitchFamily="2" charset="2"/>
              <a:buChar char="q"/>
            </a:pPr>
            <a:r>
              <a:rPr lang="pt-BR" sz="2400" spc="-5" dirty="0" err="1" smtClean="0">
                <a:solidFill>
                  <a:srgbClr val="92D050"/>
                </a:solidFill>
                <a:latin typeface="Calibri"/>
                <a:cs typeface="Calibri"/>
              </a:rPr>
              <a:t>ls</a:t>
            </a:r>
            <a:r>
              <a:rPr lang="pt-BR" sz="2400" spc="-5" dirty="0" smtClean="0">
                <a:solidFill>
                  <a:srgbClr val="92D050"/>
                </a:solidFill>
                <a:latin typeface="Calibri"/>
                <a:cs typeface="Calibri"/>
              </a:rPr>
              <a:t> </a:t>
            </a:r>
          </a:p>
          <a:p>
            <a:pPr marL="556768" indent="-342900" algn="just">
              <a:spcBef>
                <a:spcPts val="675"/>
              </a:spcBef>
              <a:buFont typeface="Wingdings" panose="05000000000000000000" pitchFamily="2" charset="2"/>
              <a:buChar char="q"/>
            </a:pPr>
            <a:r>
              <a:rPr lang="pt-BR" sz="2400" spc="-5" dirty="0" err="1" smtClean="0">
                <a:solidFill>
                  <a:srgbClr val="002060"/>
                </a:solidFill>
                <a:latin typeface="Calibri"/>
                <a:cs typeface="Calibri"/>
              </a:rPr>
              <a:t>clear</a:t>
            </a:r>
            <a:r>
              <a:rPr lang="pt-BR" sz="2400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</a:p>
          <a:p>
            <a:pPr marL="556768" indent="-342900" algn="just">
              <a:spcBef>
                <a:spcPts val="675"/>
              </a:spcBef>
              <a:buFont typeface="Wingdings" panose="05000000000000000000" pitchFamily="2" charset="2"/>
              <a:buChar char="q"/>
            </a:pPr>
            <a:r>
              <a:rPr lang="pt-BR" sz="2400" spc="-5" dirty="0" err="1" smtClean="0">
                <a:solidFill>
                  <a:srgbClr val="FFC000"/>
                </a:solidFill>
                <a:latin typeface="Calibri"/>
                <a:cs typeface="Calibri"/>
              </a:rPr>
              <a:t>ping</a:t>
            </a:r>
            <a:r>
              <a:rPr lang="pt-BR" sz="2400" spc="-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</a:p>
          <a:p>
            <a:pPr marL="556768" indent="-342900" algn="just">
              <a:spcBef>
                <a:spcPts val="675"/>
              </a:spcBef>
              <a:buFont typeface="Wingdings" panose="05000000000000000000" pitchFamily="2" charset="2"/>
              <a:buChar char="q"/>
            </a:pPr>
            <a:r>
              <a:rPr lang="pt-BR" sz="2400" spc="-10" dirty="0" err="1" smtClean="0">
                <a:latin typeface="Calibri"/>
                <a:cs typeface="Calibri"/>
              </a:rPr>
              <a:t>d</a:t>
            </a:r>
            <a:r>
              <a:rPr lang="pt-BR" sz="2400" spc="-15" dirty="0" err="1" smtClean="0">
                <a:latin typeface="Calibri"/>
                <a:cs typeface="Calibri"/>
              </a:rPr>
              <a:t>i</a:t>
            </a:r>
            <a:r>
              <a:rPr lang="pt-BR" sz="2400" spc="-5" dirty="0" err="1" smtClean="0">
                <a:latin typeface="Calibri"/>
                <a:cs typeface="Calibri"/>
              </a:rPr>
              <a:t>r</a:t>
            </a:r>
            <a:endParaRPr lang="pt-BR" sz="2400" dirty="0">
              <a:latin typeface="Calibri"/>
              <a:cs typeface="Calibri"/>
            </a:endParaRP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10" dirty="0"/>
              <a:t>Sobre </a:t>
            </a:r>
            <a:r>
              <a:rPr lang="pt-BR" dirty="0"/>
              <a:t>o</a:t>
            </a:r>
            <a:r>
              <a:rPr lang="pt-BR" spc="-45" dirty="0"/>
              <a:t> </a:t>
            </a:r>
            <a:r>
              <a:rPr lang="pt-BR" spc="-15" dirty="0" err="1"/>
              <a:t>PowerShell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6881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800" spc="-5" dirty="0">
                <a:latin typeface="Calibri"/>
                <a:cs typeface="Calibri"/>
              </a:rPr>
              <a:t>Windows </a:t>
            </a:r>
            <a:r>
              <a:rPr lang="pt-BR" sz="2800" spc="-10" dirty="0" err="1">
                <a:latin typeface="Calibri"/>
                <a:cs typeface="Calibri"/>
              </a:rPr>
              <a:t>installer</a:t>
            </a:r>
            <a:r>
              <a:rPr lang="pt-BR" sz="2800" spc="-65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3.1;</a:t>
            </a:r>
            <a:endParaRPr lang="pt-BR"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800" spc="-10" dirty="0" err="1">
                <a:latin typeface="Calibri"/>
                <a:cs typeface="Calibri"/>
              </a:rPr>
              <a:t>.Net</a:t>
            </a:r>
            <a:r>
              <a:rPr lang="pt-BR" sz="2800" spc="-10" dirty="0">
                <a:latin typeface="Calibri"/>
                <a:cs typeface="Calibri"/>
              </a:rPr>
              <a:t> </a:t>
            </a:r>
            <a:r>
              <a:rPr lang="pt-BR" sz="2800" spc="-10" dirty="0" err="1">
                <a:latin typeface="Calibri"/>
                <a:cs typeface="Calibri"/>
              </a:rPr>
              <a:t>Fremework</a:t>
            </a:r>
            <a:r>
              <a:rPr lang="pt-BR" sz="2800" spc="-1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2.0 </a:t>
            </a:r>
            <a:r>
              <a:rPr lang="pt-BR" sz="2800" dirty="0">
                <a:latin typeface="Calibri"/>
                <a:cs typeface="Calibri"/>
              </a:rPr>
              <a:t>SP</a:t>
            </a:r>
            <a:r>
              <a:rPr lang="pt-BR" sz="2800" spc="-65" dirty="0">
                <a:latin typeface="Calibri"/>
                <a:cs typeface="Calibri"/>
              </a:rPr>
              <a:t> </a:t>
            </a:r>
            <a:r>
              <a:rPr lang="pt-BR" sz="2800" dirty="0">
                <a:latin typeface="Calibri"/>
                <a:cs typeface="Calibri"/>
              </a:rPr>
              <a:t>1;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800" spc="-20" dirty="0" err="1">
                <a:latin typeface="Calibri"/>
                <a:cs typeface="Calibri"/>
              </a:rPr>
              <a:t>PowerShell</a:t>
            </a:r>
            <a:r>
              <a:rPr lang="pt-BR" sz="2800" spc="-20" dirty="0">
                <a:latin typeface="Calibri"/>
                <a:cs typeface="Calibri"/>
              </a:rPr>
              <a:t> </a:t>
            </a:r>
            <a:r>
              <a:rPr lang="pt-BR" sz="2800" b="1" dirty="0">
                <a:latin typeface="Calibri"/>
                <a:cs typeface="Calibri"/>
              </a:rPr>
              <a:t>1.0</a:t>
            </a:r>
            <a:r>
              <a:rPr lang="pt-BR" sz="2800" dirty="0">
                <a:latin typeface="Calibri"/>
                <a:cs typeface="Calibri"/>
              </a:rPr>
              <a:t>/</a:t>
            </a:r>
            <a:r>
              <a:rPr lang="pt-BR" sz="2800" b="1" dirty="0">
                <a:latin typeface="Calibri"/>
                <a:cs typeface="Calibri"/>
              </a:rPr>
              <a:t>2.0</a:t>
            </a:r>
            <a:r>
              <a:rPr lang="pt-BR" sz="2800" dirty="0">
                <a:latin typeface="Calibri"/>
                <a:cs typeface="Calibri"/>
              </a:rPr>
              <a:t>/</a:t>
            </a:r>
            <a:r>
              <a:rPr lang="pt-BR" sz="2800" b="1" dirty="0">
                <a:latin typeface="Calibri"/>
                <a:cs typeface="Calibri"/>
              </a:rPr>
              <a:t>3.0</a:t>
            </a:r>
            <a:r>
              <a:rPr lang="pt-BR" sz="280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(ou</a:t>
            </a:r>
            <a:r>
              <a:rPr lang="pt-BR" sz="2800" spc="-40" dirty="0">
                <a:latin typeface="Calibri"/>
                <a:cs typeface="Calibri"/>
              </a:rPr>
              <a:t> </a:t>
            </a:r>
            <a:r>
              <a:rPr lang="pt-BR" sz="2800" b="1" spc="-5" dirty="0">
                <a:latin typeface="Calibri"/>
                <a:cs typeface="Calibri"/>
              </a:rPr>
              <a:t>4.0</a:t>
            </a:r>
            <a:r>
              <a:rPr lang="pt-BR" sz="2800" spc="-5" dirty="0">
                <a:latin typeface="Calibri"/>
                <a:cs typeface="Calibri"/>
              </a:rPr>
              <a:t>) </a:t>
            </a:r>
            <a:r>
              <a:rPr lang="pt-BR" sz="2800" b="1" spc="-5" dirty="0">
                <a:latin typeface="Calibri"/>
                <a:cs typeface="Calibri"/>
              </a:rPr>
              <a:t>Beta 5.0 </a:t>
            </a:r>
            <a:r>
              <a:rPr lang="pt-BR" i="1" spc="-5" dirty="0">
                <a:solidFill>
                  <a:srgbClr val="00B0F0"/>
                </a:solidFill>
                <a:latin typeface="Calibri"/>
                <a:cs typeface="Calibri"/>
              </a:rPr>
              <a:t>$</a:t>
            </a:r>
            <a:r>
              <a:rPr lang="pt-BR" i="1" spc="-5" dirty="0" err="1">
                <a:solidFill>
                  <a:srgbClr val="00B0F0"/>
                </a:solidFill>
                <a:latin typeface="Calibri"/>
                <a:cs typeface="Calibri"/>
              </a:rPr>
              <a:t>PSVersionTable</a:t>
            </a:r>
            <a:endParaRPr lang="pt-BR" i="1" spc="-5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pt-BR" i="1" spc="-5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800" dirty="0"/>
              <a:t>A </a:t>
            </a:r>
            <a:r>
              <a:rPr lang="pt-BR" sz="2800" b="1" dirty="0">
                <a:solidFill>
                  <a:srgbClr val="FF0000"/>
                </a:solidFill>
              </a:rPr>
              <a:t>versão 1.0</a:t>
            </a:r>
            <a:r>
              <a:rPr lang="pt-BR" sz="2800" b="1" dirty="0"/>
              <a:t> </a:t>
            </a:r>
            <a:r>
              <a:rPr lang="pt-BR" sz="2800" dirty="0"/>
              <a:t>foi lançada em 2006 para Windows XP SP2/SP3 e o Windows Vista;</a:t>
            </a: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800" dirty="0">
                <a:latin typeface="Calibri"/>
                <a:cs typeface="Calibri"/>
              </a:rPr>
              <a:t>A </a:t>
            </a:r>
            <a:r>
              <a:rPr lang="pt-BR" sz="2800" b="1" dirty="0">
                <a:solidFill>
                  <a:srgbClr val="FF0000"/>
                </a:solidFill>
              </a:rPr>
              <a:t>versão 2.0 </a:t>
            </a:r>
            <a:r>
              <a:rPr lang="pt-BR" sz="2800" dirty="0">
                <a:latin typeface="Calibri"/>
                <a:cs typeface="Calibri"/>
              </a:rPr>
              <a:t>está integrada com o Windows 7 possível instalação no Windows XP;</a:t>
            </a: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pt-BR" sz="2800" dirty="0">
                <a:latin typeface="Calibri"/>
                <a:cs typeface="Calibri"/>
              </a:rPr>
              <a:t>A</a:t>
            </a:r>
            <a:r>
              <a:rPr lang="pt-BR" sz="2800" b="1" dirty="0">
                <a:latin typeface="Calibri"/>
                <a:cs typeface="Calibri"/>
              </a:rPr>
              <a:t> </a:t>
            </a:r>
            <a:r>
              <a:rPr lang="pt-BR" sz="2800" b="1" dirty="0">
                <a:solidFill>
                  <a:srgbClr val="FF0000"/>
                </a:solidFill>
              </a:rPr>
              <a:t>versão 3.0/4.0 </a:t>
            </a:r>
            <a:r>
              <a:rPr lang="pt-BR" sz="2800" dirty="0">
                <a:latin typeface="Calibri"/>
                <a:cs typeface="Calibri"/>
              </a:rPr>
              <a:t>integrada no Windows 8 e 8.1</a:t>
            </a:r>
            <a:endParaRPr lang="pt-BR" sz="2800" b="1" dirty="0">
              <a:latin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Inslatação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0029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080" indent="0" algn="just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pt-BR" sz="2800" spc="-5" dirty="0" smtClean="0">
                <a:latin typeface="Calibri"/>
                <a:cs typeface="Calibri"/>
              </a:rPr>
              <a:t>Os </a:t>
            </a:r>
            <a:r>
              <a:rPr lang="pt-BR" sz="2800" spc="-5" dirty="0">
                <a:latin typeface="Calibri"/>
                <a:cs typeface="Calibri"/>
              </a:rPr>
              <a:t>comandos do </a:t>
            </a:r>
            <a:r>
              <a:rPr lang="pt-BR" sz="2800" spc="-15" dirty="0" err="1">
                <a:latin typeface="Calibri"/>
                <a:cs typeface="Calibri"/>
              </a:rPr>
              <a:t>powershell</a:t>
            </a:r>
            <a:r>
              <a:rPr lang="pt-BR" sz="2800" spc="-15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são </a:t>
            </a:r>
            <a:r>
              <a:rPr lang="pt-BR" sz="2800" dirty="0">
                <a:latin typeface="Calibri"/>
                <a:cs typeface="Calibri"/>
              </a:rPr>
              <a:t>chamados </a:t>
            </a:r>
            <a:r>
              <a:rPr lang="pt-BR" sz="2800" spc="-5" dirty="0">
                <a:latin typeface="Calibri"/>
                <a:cs typeface="Calibri"/>
              </a:rPr>
              <a:t>de  </a:t>
            </a:r>
            <a:r>
              <a:rPr lang="pt-BR" sz="2800" spc="-5" dirty="0" err="1">
                <a:latin typeface="Calibri"/>
                <a:cs typeface="Calibri"/>
              </a:rPr>
              <a:t>cmdlets</a:t>
            </a:r>
            <a:r>
              <a:rPr lang="pt-BR" sz="2800" spc="-5" dirty="0">
                <a:latin typeface="Calibri"/>
                <a:cs typeface="Calibri"/>
              </a:rPr>
              <a:t>. </a:t>
            </a:r>
            <a:r>
              <a:rPr lang="pt-BR" sz="2800" dirty="0">
                <a:latin typeface="Calibri"/>
                <a:cs typeface="Calibri"/>
              </a:rPr>
              <a:t>Os </a:t>
            </a:r>
            <a:r>
              <a:rPr lang="pt-BR" sz="2800" spc="-5" dirty="0">
                <a:latin typeface="Calibri"/>
                <a:cs typeface="Calibri"/>
              </a:rPr>
              <a:t>nomes dos comandos são  </a:t>
            </a:r>
            <a:r>
              <a:rPr lang="pt-BR" sz="2800" spc="-15" dirty="0">
                <a:latin typeface="Calibri"/>
                <a:cs typeface="Calibri"/>
              </a:rPr>
              <a:t>compostos </a:t>
            </a:r>
            <a:r>
              <a:rPr lang="pt-BR" sz="2800" spc="-5" dirty="0">
                <a:latin typeface="Calibri"/>
                <a:cs typeface="Calibri"/>
              </a:rPr>
              <a:t>por </a:t>
            </a:r>
            <a:r>
              <a:rPr lang="pt-BR" sz="2800" dirty="0">
                <a:latin typeface="Calibri"/>
                <a:cs typeface="Calibri"/>
              </a:rPr>
              <a:t>um </a:t>
            </a:r>
            <a:r>
              <a:rPr lang="pt-BR" sz="2800" spc="-10" dirty="0">
                <a:latin typeface="Calibri"/>
                <a:cs typeface="Calibri"/>
              </a:rPr>
              <a:t>verbo </a:t>
            </a:r>
            <a:r>
              <a:rPr lang="pt-BR" sz="2800" spc="-5" dirty="0">
                <a:latin typeface="Calibri"/>
                <a:cs typeface="Calibri"/>
              </a:rPr>
              <a:t>seguido de um hífen (</a:t>
            </a:r>
            <a:r>
              <a:rPr lang="pt-BR" sz="2800" dirty="0">
                <a:latin typeface="Calibri"/>
                <a:cs typeface="Calibri"/>
              </a:rPr>
              <a:t>–) e </a:t>
            </a:r>
            <a:r>
              <a:rPr lang="pt-BR" sz="2800" spc="-5" dirty="0">
                <a:latin typeface="Calibri"/>
                <a:cs typeface="Calibri"/>
              </a:rPr>
              <a:t>uma  ação.</a:t>
            </a:r>
            <a:endParaRPr lang="pt-BR" sz="28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lang="pt-BR" sz="4400" dirty="0">
              <a:latin typeface="Times New Roman"/>
              <a:cs typeface="Times New Roman"/>
            </a:endParaRPr>
          </a:p>
          <a:p>
            <a:pPr marL="556768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spc="-5" dirty="0">
                <a:latin typeface="Arial"/>
                <a:cs typeface="Arial"/>
              </a:rPr>
              <a:t>– </a:t>
            </a:r>
            <a:r>
              <a:rPr lang="pt-BR" sz="2400" b="1" spc="-10" dirty="0">
                <a:latin typeface="Calibri"/>
                <a:cs typeface="Calibri"/>
              </a:rPr>
              <a:t>Digite </a:t>
            </a:r>
            <a:r>
              <a:rPr lang="pt-BR" sz="2400" b="1" spc="-5" dirty="0">
                <a:latin typeface="Calibri"/>
                <a:cs typeface="Calibri"/>
              </a:rPr>
              <a:t>no</a:t>
            </a:r>
            <a:r>
              <a:rPr lang="pt-BR" sz="2400" b="1" spc="-125" dirty="0">
                <a:latin typeface="Calibri"/>
                <a:cs typeface="Calibri"/>
              </a:rPr>
              <a:t> </a:t>
            </a:r>
            <a:r>
              <a:rPr lang="pt-BR" sz="2400" b="1" spc="-10" dirty="0">
                <a:latin typeface="Calibri"/>
                <a:cs typeface="Calibri"/>
              </a:rPr>
              <a:t>terminal:</a:t>
            </a:r>
            <a:endParaRPr lang="pt-BR" sz="2400" b="1" dirty="0">
              <a:latin typeface="Calibri"/>
              <a:cs typeface="Calibri"/>
            </a:endParaRPr>
          </a:p>
          <a:p>
            <a:pPr marL="1013968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2000" spc="-5" dirty="0" err="1">
                <a:solidFill>
                  <a:srgbClr val="00B0F0"/>
                </a:solidFill>
                <a:latin typeface="Calibri"/>
                <a:cs typeface="Calibri"/>
              </a:rPr>
              <a:t>Get-Command</a:t>
            </a:r>
            <a:endParaRPr lang="pt-BR" sz="2000" spc="-5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1013968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2000" dirty="0" err="1">
                <a:solidFill>
                  <a:srgbClr val="FF0000"/>
                </a:solidFill>
              </a:rPr>
              <a:t>Get</a:t>
            </a:r>
            <a:r>
              <a:rPr lang="pt-BR" sz="2000" dirty="0">
                <a:solidFill>
                  <a:srgbClr val="FF0000"/>
                </a:solidFill>
              </a:rPr>
              <a:t>-Help</a:t>
            </a:r>
          </a:p>
          <a:p>
            <a:pPr marL="1013968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2000" dirty="0" err="1">
                <a:solidFill>
                  <a:srgbClr val="00B050"/>
                </a:solidFill>
              </a:rPr>
              <a:t>Get-Location</a:t>
            </a:r>
            <a:endParaRPr lang="pt-BR" sz="2000" dirty="0">
              <a:solidFill>
                <a:srgbClr val="00B050"/>
              </a:solidFill>
            </a:endParaRPr>
          </a:p>
          <a:p>
            <a:pPr marL="1013968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2000" dirty="0" err="1">
                <a:solidFill>
                  <a:srgbClr val="7030A0"/>
                </a:solidFill>
              </a:rPr>
              <a:t>Get-History</a:t>
            </a:r>
            <a:endParaRPr lang="pt-BR" sz="2000" dirty="0">
              <a:solidFill>
                <a:srgbClr val="7030A0"/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Comandos Power Shell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252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04722"/>
              </p:ext>
            </p:extLst>
          </p:nvPr>
        </p:nvGraphicFramePr>
        <p:xfrm>
          <a:off x="823918" y="1187575"/>
          <a:ext cx="7496165" cy="476170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19846"/>
                <a:gridCol w="4776319"/>
              </a:tblGrid>
              <a:tr h="36302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baseline="0" dirty="0" err="1" smtClean="0"/>
                        <a:t>Command-lets</a:t>
                      </a:r>
                      <a:r>
                        <a:rPr lang="pt-BR" sz="1600" u="none" strike="noStrike" baseline="0" dirty="0" smtClean="0"/>
                        <a:t>(CMDLETS) </a:t>
                      </a:r>
                      <a:endParaRPr lang="pt-BR" sz="1600" b="0" i="0" u="none" strike="noStrike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Descrição</a:t>
                      </a:r>
                      <a:endParaRPr lang="pt-BR" sz="1600" dirty="0"/>
                    </a:p>
                  </a:txBody>
                  <a:tcPr marL="74961" marR="74961" marT="37481" marB="37481"/>
                </a:tc>
              </a:tr>
              <a:tr h="1020313">
                <a:tc>
                  <a:txBody>
                    <a:bodyPr/>
                    <a:lstStyle/>
                    <a:p>
                      <a:pPr algn="ctr"/>
                      <a:endParaRPr lang="pt-BR" sz="1600" dirty="0" smtClean="0"/>
                    </a:p>
                    <a:p>
                      <a:pPr algn="l"/>
                      <a:r>
                        <a:rPr lang="pt-BR" sz="1600" b="1" dirty="0" err="1" smtClean="0"/>
                        <a:t>Add</a:t>
                      </a:r>
                      <a:r>
                        <a:rPr lang="pt-BR" sz="1600" b="1" dirty="0" smtClean="0"/>
                        <a:t> </a:t>
                      </a:r>
                      <a:endParaRPr lang="pt-BR" sz="1600" b="1" dirty="0"/>
                    </a:p>
                  </a:txBody>
                  <a:tcPr marL="74961" marR="74961" marT="37481" marB="37481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Adiciona um recurso ou anexa um item em outro item.</a:t>
                      </a:r>
                    </a:p>
                    <a:p>
                      <a:r>
                        <a:rPr lang="pt-BR" sz="1600" dirty="0" smtClean="0"/>
                        <a:t>Exemplo: </a:t>
                      </a:r>
                      <a:r>
                        <a:rPr lang="pt-BR" sz="1600" b="1" dirty="0" err="1" smtClean="0"/>
                        <a:t>Add</a:t>
                      </a:r>
                      <a:r>
                        <a:rPr lang="pt-BR" sz="1600" b="1" dirty="0" smtClean="0"/>
                        <a:t>-Computer</a:t>
                      </a:r>
                    </a:p>
                    <a:p>
                      <a:r>
                        <a:rPr lang="pt-BR" sz="1600" dirty="0" smtClean="0"/>
                        <a:t>Assim como tem o </a:t>
                      </a:r>
                      <a:r>
                        <a:rPr lang="pt-BR" sz="1600" b="1" dirty="0" err="1" smtClean="0"/>
                        <a:t>Add</a:t>
                      </a:r>
                      <a:r>
                        <a:rPr lang="pt-BR" sz="1600" dirty="0" smtClean="0"/>
                        <a:t> existe o </a:t>
                      </a:r>
                      <a:r>
                        <a:rPr lang="pt-BR" sz="1600" b="1" dirty="0" smtClean="0"/>
                        <a:t>Remove</a:t>
                      </a:r>
                      <a:endParaRPr lang="pt-BR" sz="16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</a:tr>
              <a:tr h="36302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baseline="0" dirty="0" err="1" smtClean="0"/>
                        <a:t>Clear</a:t>
                      </a:r>
                      <a:r>
                        <a:rPr lang="pt-BR" sz="1600" u="none" strike="noStrike" baseline="0" dirty="0" smtClean="0"/>
                        <a:t> 	</a:t>
                      </a:r>
                      <a:endParaRPr lang="pt-BR" sz="16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baseline="0" dirty="0" smtClean="0"/>
                        <a:t>Remove um recurso. Exemplo:</a:t>
                      </a:r>
                      <a:r>
                        <a:rPr lang="pt-BR" sz="1600" b="1" u="none" strike="noStrike" baseline="0" dirty="0" smtClean="0"/>
                        <a:t> </a:t>
                      </a:r>
                      <a:r>
                        <a:rPr lang="pt-BR" sz="1600" b="1" u="none" strike="noStrike" baseline="0" dirty="0" err="1" smtClean="0"/>
                        <a:t>Clear-Content</a:t>
                      </a:r>
                      <a:endParaRPr lang="pt-BR" sz="16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</a:tr>
              <a:tr h="6265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baseline="0" dirty="0" smtClean="0"/>
                        <a:t>Close 	</a:t>
                      </a:r>
                      <a:endParaRPr lang="pt-BR" sz="16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baseline="0" dirty="0" smtClean="0"/>
                        <a:t>Altera o estado de um recurso. Assim como existe </a:t>
                      </a:r>
                      <a:r>
                        <a:rPr lang="pt-BR" sz="1600" b="1" u="none" strike="noStrike" baseline="0" dirty="0" smtClean="0"/>
                        <a:t>Close</a:t>
                      </a:r>
                      <a:r>
                        <a:rPr lang="pt-BR" sz="1600" u="none" strike="noStrike" baseline="0" dirty="0" smtClean="0"/>
                        <a:t> existe o </a:t>
                      </a:r>
                      <a:r>
                        <a:rPr lang="pt-BR" sz="1600" b="1" u="none" strike="noStrike" baseline="0" dirty="0" smtClean="0"/>
                        <a:t>Open</a:t>
                      </a:r>
                      <a:r>
                        <a:rPr lang="pt-BR" sz="1600" u="none" strike="noStrike" baseline="0" dirty="0" smtClean="0"/>
                        <a:t> 	</a:t>
                      </a:r>
                      <a:endParaRPr lang="pt-BR" sz="16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</a:tr>
              <a:tr h="6265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baseline="0" dirty="0" err="1" smtClean="0"/>
                        <a:t>Format</a:t>
                      </a:r>
                      <a:endParaRPr lang="pt-BR" sz="16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baseline="0" dirty="0" smtClean="0"/>
                        <a:t>Formata (arruma) objetos ou saídas em determinados layouts. </a:t>
                      </a:r>
                      <a:endParaRPr lang="pt-BR" sz="16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</a:tr>
              <a:tr h="6265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baseline="0" dirty="0" err="1" smtClean="0"/>
                        <a:t>Get</a:t>
                      </a:r>
                      <a:r>
                        <a:rPr lang="pt-BR" sz="1600" b="1" u="none" strike="noStrike" baseline="0" dirty="0" smtClean="0"/>
                        <a:t> 	</a:t>
                      </a:r>
                      <a:endParaRPr lang="pt-BR" sz="16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baseline="0" dirty="0" smtClean="0"/>
                        <a:t>Ação que recupera informações, por exemplo, uma lista de objetos. Exemplo: </a:t>
                      </a:r>
                      <a:r>
                        <a:rPr lang="pt-BR" sz="1600" b="1" u="none" strike="noStrike" baseline="0" dirty="0" err="1" smtClean="0"/>
                        <a:t>Get-Command</a:t>
                      </a:r>
                      <a:r>
                        <a:rPr lang="pt-BR" sz="1600" u="none" strike="noStrike" baseline="0" dirty="0" smtClean="0"/>
                        <a:t> .</a:t>
                      </a:r>
                      <a:endParaRPr lang="pt-BR" sz="16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</a:tr>
              <a:tr h="36302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baseline="0" dirty="0" smtClean="0"/>
                        <a:t>Move</a:t>
                      </a:r>
                      <a:endParaRPr lang="pt-BR" sz="16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baseline="0" dirty="0" smtClean="0"/>
                        <a:t>Move recursos de uma localização para outra.</a:t>
                      </a:r>
                      <a:endParaRPr lang="pt-BR" sz="16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</a:tr>
              <a:tr h="54763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baseline="0" dirty="0" smtClean="0"/>
                        <a:t>Show</a:t>
                      </a:r>
                      <a:endParaRPr lang="pt-BR" sz="16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baseline="0" dirty="0" smtClean="0"/>
                        <a:t>Exibe informações relacionadas ao “substantivo” </a:t>
                      </a:r>
                      <a:endParaRPr lang="pt-BR" sz="16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961" marR="74961" marT="37481" marB="37481"/>
                </a:tc>
              </a:tr>
            </a:tbl>
          </a:graphicData>
        </a:graphic>
      </p:graphicFrame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Power Shell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00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t-BR" sz="2800" b="1" dirty="0" err="1" smtClean="0"/>
              <a:t>PowerShell</a:t>
            </a:r>
            <a:r>
              <a:rPr lang="pt-BR" sz="2800" b="1" dirty="0" smtClean="0"/>
              <a:t> </a:t>
            </a:r>
            <a:r>
              <a:rPr lang="pt-BR" sz="2800" b="1" dirty="0"/>
              <a:t>ISE (</a:t>
            </a:r>
            <a:r>
              <a:rPr lang="pt-BR" sz="2800" b="1" dirty="0" err="1"/>
              <a:t>Integrated</a:t>
            </a:r>
            <a:r>
              <a:rPr lang="pt-BR" sz="2800" b="1" dirty="0"/>
              <a:t> </a:t>
            </a:r>
            <a:r>
              <a:rPr lang="pt-BR" sz="2800" b="1" dirty="0" err="1"/>
              <a:t>Scripting</a:t>
            </a:r>
            <a:r>
              <a:rPr lang="pt-BR" sz="2800" b="1" dirty="0"/>
              <a:t> </a:t>
            </a:r>
            <a:r>
              <a:rPr lang="pt-BR" sz="2800" b="1" dirty="0" err="1"/>
              <a:t>Environment</a:t>
            </a:r>
            <a:r>
              <a:rPr lang="pt-BR" sz="2800" dirty="0"/>
              <a:t>), um ambiente de programação do </a:t>
            </a:r>
            <a:r>
              <a:rPr lang="pt-BR" sz="2800" dirty="0" err="1"/>
              <a:t>PowerShell</a:t>
            </a:r>
            <a:r>
              <a:rPr lang="pt-BR" sz="2800" dirty="0"/>
              <a:t> que facilita o desenvolvimento de scripts, pois você pode executar comandos, gravar, testar e depurar scripts em uma interface de usuário gráfica baseada no Windows. </a:t>
            </a: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PowerShell</a:t>
            </a:r>
            <a:r>
              <a:rPr lang="pt-BR" dirty="0"/>
              <a:t> ISE</a:t>
            </a:r>
          </a:p>
        </p:txBody>
      </p:sp>
    </p:spTree>
    <p:extLst>
      <p:ext uri="{BB962C8B-B14F-4D97-AF65-F5344CB8AC3E}">
        <p14:creationId xmlns:p14="http://schemas.microsoft.com/office/powerpoint/2010/main" val="1647319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t-BR" sz="2800" dirty="0" smtClean="0"/>
              <a:t>Um </a:t>
            </a:r>
            <a:r>
              <a:rPr lang="pt-BR" sz="2800" dirty="0"/>
              <a:t>fator muito importante no uso de um programa ou linguagem de programação é ter uma base de conhecimento completa e atualizada. O </a:t>
            </a:r>
            <a:r>
              <a:rPr lang="pt-BR" sz="2800" dirty="0" err="1"/>
              <a:t>PowerShell</a:t>
            </a:r>
            <a:r>
              <a:rPr lang="pt-BR" sz="2800" dirty="0"/>
              <a:t> 3.0 tem um help atualizável e fácil de se usar.  Atualizar </a:t>
            </a:r>
            <a:r>
              <a:rPr lang="pt-BR" sz="2800" b="1" dirty="0"/>
              <a:t>Update-Help</a:t>
            </a:r>
            <a:r>
              <a:rPr lang="pt-BR" sz="2800" dirty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Get-Help &lt;</a:t>
            </a:r>
            <a:r>
              <a:rPr lang="en-US" sz="2400" b="1" dirty="0" err="1">
                <a:solidFill>
                  <a:srgbClr val="FF0000"/>
                </a:solidFill>
              </a:rPr>
              <a:t>cmdlet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r>
              <a:rPr lang="en-US" sz="2400" dirty="0"/>
              <a:t> - </a:t>
            </a:r>
            <a:r>
              <a:rPr lang="en-US" sz="2400" dirty="0" err="1"/>
              <a:t>Exibe</a:t>
            </a:r>
            <a:r>
              <a:rPr lang="en-US" sz="2400" dirty="0"/>
              <a:t> o help no console </a:t>
            </a:r>
          </a:p>
          <a:p>
            <a:pPr algn="just"/>
            <a:r>
              <a:rPr lang="pt-BR" sz="2400" b="1" dirty="0" err="1">
                <a:solidFill>
                  <a:srgbClr val="FF0000"/>
                </a:solidFill>
              </a:rPr>
              <a:t>Get</a:t>
            </a:r>
            <a:r>
              <a:rPr lang="pt-BR" sz="2400" b="1" dirty="0">
                <a:solidFill>
                  <a:srgbClr val="FF0000"/>
                </a:solidFill>
              </a:rPr>
              <a:t>-Help &lt;</a:t>
            </a:r>
            <a:r>
              <a:rPr lang="pt-BR" sz="2400" b="1" dirty="0" err="1">
                <a:solidFill>
                  <a:srgbClr val="FF0000"/>
                </a:solidFill>
              </a:rPr>
              <a:t>cmdlet</a:t>
            </a:r>
            <a:r>
              <a:rPr lang="pt-BR" sz="2400" b="1" dirty="0">
                <a:solidFill>
                  <a:srgbClr val="FF0000"/>
                </a:solidFill>
              </a:rPr>
              <a:t>&gt;</a:t>
            </a:r>
            <a:r>
              <a:rPr lang="pt-BR" sz="2400" dirty="0">
                <a:solidFill>
                  <a:srgbClr val="FF0000"/>
                </a:solidFill>
              </a:rPr>
              <a:t> -</a:t>
            </a:r>
            <a:r>
              <a:rPr lang="pt-BR" sz="2400" b="1" dirty="0">
                <a:solidFill>
                  <a:srgbClr val="FF0000"/>
                </a:solidFill>
              </a:rPr>
              <a:t>Online</a:t>
            </a:r>
            <a:r>
              <a:rPr lang="pt-BR" sz="2400" dirty="0"/>
              <a:t> -Exibe o help online na biblioteca do TechNet. Digamos que eu queira saber mais sobre “</a:t>
            </a:r>
            <a:r>
              <a:rPr lang="pt-BR" sz="2400" b="1" dirty="0">
                <a:solidFill>
                  <a:srgbClr val="FF0000"/>
                </a:solidFill>
              </a:rPr>
              <a:t>Compare-</a:t>
            </a:r>
            <a:r>
              <a:rPr lang="pt-BR" sz="2400" b="1" dirty="0" err="1">
                <a:solidFill>
                  <a:srgbClr val="FF0000"/>
                </a:solidFill>
              </a:rPr>
              <a:t>Object</a:t>
            </a:r>
            <a:r>
              <a:rPr lang="pt-BR" sz="2400" dirty="0"/>
              <a:t>”. A seguir...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Help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981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Funciona por amostragem ou baseado em eventos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Funciona em tempo real, ou armazenando resultados em um arquivo de log para análise posterior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Funciona de forma local ou remota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" y="1626361"/>
            <a:ext cx="8839200" cy="224869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 err="1"/>
              <a:t>Get</a:t>
            </a:r>
            <a:r>
              <a:rPr lang="pt-BR" sz="2500" b="1" dirty="0"/>
              <a:t>-Help </a:t>
            </a:r>
            <a:r>
              <a:rPr lang="pt-BR" sz="2500" b="1" dirty="0" smtClean="0"/>
              <a:t>Compare-</a:t>
            </a:r>
            <a:r>
              <a:rPr lang="pt-BR" sz="2500" b="1" dirty="0" err="1" smtClean="0"/>
              <a:t>Object</a:t>
            </a:r>
            <a:r>
              <a:rPr lang="pt-BR" sz="2500" b="1" dirty="0" smtClean="0"/>
              <a:t> </a:t>
            </a:r>
            <a:r>
              <a:rPr lang="pt-BR" sz="2500" b="1" dirty="0"/>
              <a:t>-Online</a:t>
            </a:r>
            <a:r>
              <a:rPr lang="pt-BR" sz="2500" dirty="0"/>
              <a:t> – Acessa os recursos online </a:t>
            </a:r>
          </a:p>
          <a:p>
            <a:pPr algn="just">
              <a:lnSpc>
                <a:spcPct val="150000"/>
              </a:lnSpc>
            </a:pPr>
            <a:r>
              <a:rPr lang="pt-BR" sz="2500" b="1" dirty="0" err="1"/>
              <a:t>Get</a:t>
            </a:r>
            <a:r>
              <a:rPr lang="pt-BR" sz="2500" b="1" dirty="0"/>
              <a:t>-Help Compare-</a:t>
            </a:r>
            <a:r>
              <a:rPr lang="pt-BR" sz="2500" b="1" dirty="0" err="1"/>
              <a:t>Object</a:t>
            </a:r>
            <a:r>
              <a:rPr lang="pt-BR" sz="2500" b="1" dirty="0" smtClean="0"/>
              <a:t> </a:t>
            </a:r>
            <a:r>
              <a:rPr lang="pt-BR" sz="2500" b="1" dirty="0"/>
              <a:t>-</a:t>
            </a:r>
            <a:r>
              <a:rPr lang="pt-BR" sz="2500" b="1" dirty="0" err="1"/>
              <a:t>Examples</a:t>
            </a:r>
            <a:r>
              <a:rPr lang="pt-BR" sz="2500" dirty="0"/>
              <a:t> – Exibe exemplos do comando </a:t>
            </a:r>
          </a:p>
          <a:p>
            <a:pPr algn="just">
              <a:lnSpc>
                <a:spcPct val="150000"/>
              </a:lnSpc>
            </a:pPr>
            <a:r>
              <a:rPr lang="en-US" sz="2500" b="1" dirty="0"/>
              <a:t>Get-Help </a:t>
            </a:r>
            <a:r>
              <a:rPr lang="pt-BR" sz="2500" b="1" dirty="0"/>
              <a:t>Compare-</a:t>
            </a:r>
            <a:r>
              <a:rPr lang="pt-BR" sz="2500" b="1" dirty="0" err="1"/>
              <a:t>Object</a:t>
            </a:r>
            <a:r>
              <a:rPr lang="en-US" sz="2500" b="1" dirty="0" smtClean="0"/>
              <a:t> </a:t>
            </a:r>
            <a:r>
              <a:rPr lang="en-US" sz="2500" b="1" dirty="0"/>
              <a:t>-Detailed</a:t>
            </a:r>
            <a:r>
              <a:rPr lang="en-US" sz="2500" dirty="0"/>
              <a:t> – </a:t>
            </a:r>
            <a:r>
              <a:rPr lang="en-US" sz="2500" dirty="0" err="1"/>
              <a:t>Exibe</a:t>
            </a:r>
            <a:r>
              <a:rPr lang="en-US" sz="2500" dirty="0"/>
              <a:t> um help </a:t>
            </a:r>
            <a:r>
              <a:rPr lang="en-US" sz="2500" dirty="0" err="1" smtClean="0"/>
              <a:t>datalhado</a:t>
            </a:r>
            <a:r>
              <a:rPr lang="en-US" sz="2500" dirty="0" smtClean="0"/>
              <a:t> </a:t>
            </a:r>
            <a:endParaRPr lang="en-US" sz="2500" dirty="0"/>
          </a:p>
          <a:p>
            <a:pPr algn="just">
              <a:lnSpc>
                <a:spcPct val="150000"/>
              </a:lnSpc>
            </a:pPr>
            <a:r>
              <a:rPr lang="en-US" sz="2500" b="1" dirty="0"/>
              <a:t>Get-Help </a:t>
            </a:r>
            <a:r>
              <a:rPr lang="pt-BR" sz="2500" b="1" dirty="0"/>
              <a:t>Compare-</a:t>
            </a:r>
            <a:r>
              <a:rPr lang="pt-BR" sz="2500" b="1" dirty="0" err="1"/>
              <a:t>Object</a:t>
            </a:r>
            <a:r>
              <a:rPr lang="en-US" sz="2500" b="1" dirty="0" smtClean="0"/>
              <a:t> </a:t>
            </a:r>
            <a:r>
              <a:rPr lang="en-US" sz="2500" b="1" dirty="0"/>
              <a:t>-</a:t>
            </a:r>
            <a:r>
              <a:rPr lang="en-US" sz="2500" b="1" dirty="0" err="1"/>
              <a:t>ShowWindow</a:t>
            </a:r>
            <a:r>
              <a:rPr lang="en-US" sz="2500" dirty="0"/>
              <a:t> - </a:t>
            </a:r>
            <a:r>
              <a:rPr lang="en-US" sz="2500" dirty="0" err="1"/>
              <a:t>Exibe</a:t>
            </a:r>
            <a:r>
              <a:rPr lang="en-US" sz="2500" dirty="0"/>
              <a:t> </a:t>
            </a:r>
            <a:r>
              <a:rPr lang="en-US" sz="2500" dirty="0" err="1"/>
              <a:t>uma</a:t>
            </a:r>
            <a:r>
              <a:rPr lang="en-US" sz="2500" dirty="0"/>
              <a:t> </a:t>
            </a:r>
            <a:r>
              <a:rPr lang="en-US" sz="2500" dirty="0" err="1"/>
              <a:t>janela</a:t>
            </a:r>
            <a:r>
              <a:rPr lang="en-US" sz="2500" dirty="0"/>
              <a:t> </a:t>
            </a:r>
            <a:endParaRPr lang="pt-BR" sz="2500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mtClean="0"/>
              <a:t>Help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05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t-BR" sz="2800" dirty="0"/>
              <a:t>	O comando </a:t>
            </a:r>
            <a:r>
              <a:rPr lang="pt-BR" sz="2800" b="1" dirty="0" err="1"/>
              <a:t>Clear</a:t>
            </a:r>
            <a:r>
              <a:rPr lang="pt-BR" sz="2800" b="1" dirty="0"/>
              <a:t>-Host </a:t>
            </a:r>
            <a:r>
              <a:rPr lang="pt-BR" sz="2800" dirty="0"/>
              <a:t>não é um </a:t>
            </a:r>
            <a:r>
              <a:rPr lang="pt-BR" sz="2800" dirty="0" err="1"/>
              <a:t>cmdlet</a:t>
            </a:r>
            <a:r>
              <a:rPr lang="pt-BR" sz="2800" dirty="0"/>
              <a:t>, porém possui o mesmo modelo de verbo-substantivo. O comando </a:t>
            </a:r>
            <a:r>
              <a:rPr lang="pt-BR" sz="2800" dirty="0" err="1"/>
              <a:t>Clear</a:t>
            </a:r>
            <a:r>
              <a:rPr lang="pt-BR" sz="2800" dirty="0"/>
              <a:t>-Host é, na verdade, uma função interna. </a:t>
            </a:r>
          </a:p>
          <a:p>
            <a:pPr algn="just"/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Para listar as funções utilize o comando </a:t>
            </a:r>
          </a:p>
          <a:p>
            <a:pPr marL="109728" indent="0" algn="just">
              <a:buNone/>
            </a:pPr>
            <a:endParaRPr lang="pt-BR" sz="2800" b="1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b="1" dirty="0" err="1" smtClean="0"/>
              <a:t>get-command</a:t>
            </a:r>
            <a:r>
              <a:rPr lang="pt-BR" sz="2800" b="1" dirty="0" smtClean="0"/>
              <a:t> </a:t>
            </a:r>
            <a:r>
              <a:rPr lang="pt-BR" sz="2800" b="1" dirty="0"/>
              <a:t>-</a:t>
            </a:r>
            <a:r>
              <a:rPr lang="pt-BR" sz="2800" b="1" dirty="0" err="1"/>
              <a:t>commandtype</a:t>
            </a:r>
            <a:r>
              <a:rPr lang="pt-BR" sz="2800" b="1" dirty="0"/>
              <a:t> </a:t>
            </a:r>
            <a:r>
              <a:rPr lang="pt-BR" sz="2800" b="1" dirty="0" err="1"/>
              <a:t>function</a:t>
            </a:r>
            <a:endParaRPr lang="pt-BR" sz="2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35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Alias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Alias são como apelidos para os </a:t>
            </a:r>
            <a:r>
              <a:rPr lang="pt-BR" sz="2800" dirty="0" err="1"/>
              <a:t>cmdlets</a:t>
            </a:r>
            <a:r>
              <a:rPr lang="pt-BR" sz="2800" dirty="0"/>
              <a:t> e funções: </a:t>
            </a:r>
          </a:p>
          <a:p>
            <a:pPr algn="just"/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/>
              <a:t>Por </a:t>
            </a:r>
            <a:r>
              <a:rPr lang="pt-BR" sz="2800" dirty="0"/>
              <a:t>exemplo, podemos usar o comando </a:t>
            </a:r>
            <a:r>
              <a:rPr lang="pt-BR" sz="2800" dirty="0" err="1"/>
              <a:t>clear</a:t>
            </a:r>
            <a:r>
              <a:rPr lang="pt-BR" sz="2800" dirty="0"/>
              <a:t>-host para limpar a tela, porém existe o alias chamado </a:t>
            </a:r>
            <a:r>
              <a:rPr lang="pt-BR" sz="2800" dirty="0" err="1"/>
              <a:t>clear</a:t>
            </a:r>
            <a:r>
              <a:rPr lang="pt-BR" sz="2800" dirty="0"/>
              <a:t> que executa o </a:t>
            </a:r>
            <a:r>
              <a:rPr lang="pt-BR" sz="2800" dirty="0" err="1"/>
              <a:t>clear</a:t>
            </a:r>
            <a:r>
              <a:rPr lang="pt-BR" sz="2800" dirty="0"/>
              <a:t>-host. Liste todos os Alias com o seguinte comando: </a:t>
            </a:r>
          </a:p>
          <a:p>
            <a:pPr algn="just"/>
            <a:endParaRPr lang="pt-BR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b="1" dirty="0" err="1"/>
              <a:t>get-command</a:t>
            </a:r>
            <a:r>
              <a:rPr lang="pt-BR" sz="2800" b="1" dirty="0"/>
              <a:t> -</a:t>
            </a:r>
            <a:r>
              <a:rPr lang="pt-BR" sz="2800" b="1" dirty="0" err="1"/>
              <a:t>commandtype</a:t>
            </a:r>
            <a:r>
              <a:rPr lang="pt-BR" sz="2800" b="1" dirty="0"/>
              <a:t> alias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8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t-BR" sz="2800" dirty="0" smtClean="0"/>
              <a:t>Um </a:t>
            </a:r>
            <a:r>
              <a:rPr lang="pt-BR" sz="2800" dirty="0"/>
              <a:t>bom exemplo de Alias é para listagem de diretórios e você pode usar qualquer um dos Alias abaixo: </a:t>
            </a:r>
          </a:p>
          <a:p>
            <a:pPr algn="just"/>
            <a:endParaRPr lang="en-US" sz="28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 smtClean="0"/>
              <a:t>LS </a:t>
            </a:r>
            <a:r>
              <a:rPr lang="en-US" sz="2400" b="1" dirty="0"/>
              <a:t>– UNIX </a:t>
            </a:r>
            <a:endParaRPr lang="en-US" sz="24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 smtClean="0"/>
              <a:t>DIR – MS-DOS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 smtClean="0"/>
              <a:t>Get-</a:t>
            </a:r>
            <a:r>
              <a:rPr lang="en-US" sz="2400" b="1" dirty="0" err="1" smtClean="0"/>
              <a:t>ChildItem</a:t>
            </a:r>
            <a:r>
              <a:rPr lang="en-US" sz="2400" b="1" dirty="0" smtClean="0"/>
              <a:t> </a:t>
            </a:r>
            <a:r>
              <a:rPr lang="en-US" sz="2400" b="1" dirty="0"/>
              <a:t>– PowerShell</a:t>
            </a:r>
            <a:endParaRPr lang="pt-BR" sz="2400" b="1" dirty="0"/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Alias</a:t>
            </a:r>
          </a:p>
        </p:txBody>
      </p:sp>
    </p:spTree>
    <p:extLst>
      <p:ext uri="{BB962C8B-B14F-4D97-AF65-F5344CB8AC3E}">
        <p14:creationId xmlns:p14="http://schemas.microsoft.com/office/powerpoint/2010/main" val="26711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800" dirty="0"/>
              <a:t>Como criar um alias?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800" b="1" dirty="0"/>
              <a:t>Set-Alias Dia </a:t>
            </a:r>
            <a:r>
              <a:rPr lang="pt-BR" sz="2800" b="1" dirty="0" err="1"/>
              <a:t>Get</a:t>
            </a:r>
            <a:r>
              <a:rPr lang="pt-BR" sz="2800" b="1" dirty="0"/>
              <a:t>-Date</a:t>
            </a:r>
            <a:r>
              <a:rPr lang="pt-BR" sz="2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800" dirty="0"/>
              <a:t>O comando acima criar um alias chamado </a:t>
            </a:r>
            <a:r>
              <a:rPr lang="pt-BR" sz="2800" b="1" dirty="0"/>
              <a:t>Dia</a:t>
            </a:r>
            <a:r>
              <a:rPr lang="pt-BR" sz="2800" dirty="0"/>
              <a:t> para o </a:t>
            </a:r>
            <a:r>
              <a:rPr lang="pt-BR" sz="2800" dirty="0" err="1"/>
              <a:t>cmdlets</a:t>
            </a:r>
            <a:r>
              <a:rPr lang="pt-BR" sz="2800" dirty="0"/>
              <a:t> </a:t>
            </a:r>
            <a:r>
              <a:rPr lang="pt-BR" sz="2800" b="1" dirty="0" err="1"/>
              <a:t>Get</a:t>
            </a:r>
            <a:r>
              <a:rPr lang="pt-BR" sz="2800" b="1" dirty="0"/>
              <a:t>-Date</a:t>
            </a:r>
            <a:r>
              <a:rPr lang="pt-BR" sz="28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Criar uma Alias</a:t>
            </a:r>
          </a:p>
        </p:txBody>
      </p:sp>
    </p:spTree>
    <p:extLst>
      <p:ext uri="{BB962C8B-B14F-4D97-AF65-F5344CB8AC3E}">
        <p14:creationId xmlns:p14="http://schemas.microsoft.com/office/powerpoint/2010/main" val="10431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" y="1626361"/>
            <a:ext cx="8839200" cy="443198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2800" dirty="0" smtClean="0"/>
              <a:t>As </a:t>
            </a:r>
            <a:r>
              <a:rPr lang="pt-BR" sz="2800" dirty="0"/>
              <a:t>informações que você pode coletar através do Windows Power Shell pode ser formatada de modo que facilite a visualização das informações.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dirty="0" smtClean="0"/>
              <a:t>Um </a:t>
            </a:r>
            <a:r>
              <a:rPr lang="pt-BR" sz="2800" dirty="0"/>
              <a:t>dos </a:t>
            </a:r>
            <a:r>
              <a:rPr lang="pt-BR" sz="2800" dirty="0" err="1"/>
              <a:t>cmdlets</a:t>
            </a:r>
            <a:r>
              <a:rPr lang="pt-BR" sz="2800" dirty="0"/>
              <a:t> que nós administradores sempre precisamos executar é o </a:t>
            </a:r>
            <a:r>
              <a:rPr lang="pt-BR" sz="2800" b="1" dirty="0" err="1"/>
              <a:t>Get-Process</a:t>
            </a:r>
            <a:r>
              <a:rPr lang="pt-BR" sz="2800" dirty="0"/>
              <a:t>, pois lista os processos em execução em nosso servidor ou estação: </a:t>
            </a:r>
            <a:endParaRPr lang="pt-BR" sz="28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b="1" dirty="0" err="1" smtClean="0"/>
              <a:t>Get-Process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Exibição</a:t>
            </a:r>
          </a:p>
        </p:txBody>
      </p:sp>
    </p:spTree>
    <p:extLst>
      <p:ext uri="{BB962C8B-B14F-4D97-AF65-F5344CB8AC3E}">
        <p14:creationId xmlns:p14="http://schemas.microsoft.com/office/powerpoint/2010/main" val="5833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0837" y="475107"/>
            <a:ext cx="5402325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Exibição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pt-BR" sz="2800" dirty="0" smtClean="0"/>
              <a:t>Usado </a:t>
            </a:r>
            <a:r>
              <a:rPr lang="pt-BR" sz="2800" dirty="0"/>
              <a:t>o </a:t>
            </a:r>
            <a:r>
              <a:rPr lang="pt-BR" sz="2800" dirty="0" err="1"/>
              <a:t>pipe</a:t>
            </a:r>
            <a:r>
              <a:rPr lang="pt-BR" sz="2800" dirty="0"/>
              <a:t> </a:t>
            </a:r>
            <a:r>
              <a:rPr lang="pt-BR" sz="2800" dirty="0" smtClean="0"/>
              <a:t>( | ) </a:t>
            </a:r>
            <a:r>
              <a:rPr lang="pt-BR" sz="2800" dirty="0"/>
              <a:t>podemos passar a saída do comando para diversas opções. O </a:t>
            </a:r>
            <a:r>
              <a:rPr lang="pt-BR" sz="2800" dirty="0" err="1"/>
              <a:t>pipe</a:t>
            </a:r>
            <a:r>
              <a:rPr lang="pt-BR" sz="2800" dirty="0"/>
              <a:t> é um operador. Cada comando após o </a:t>
            </a:r>
            <a:r>
              <a:rPr lang="pt-BR" sz="2800" dirty="0" err="1"/>
              <a:t>pipe</a:t>
            </a:r>
            <a:r>
              <a:rPr lang="pt-BR" sz="2800" dirty="0"/>
              <a:t> recebe um objeto do comando anterior, realiza alguma operação no objeto, e depois passa adiante para o próximo comando no pipeline. </a:t>
            </a:r>
          </a:p>
          <a:p>
            <a:pPr algn="just"/>
            <a:endParaRPr lang="pt-BR" sz="2800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b="1" dirty="0" err="1" smtClean="0"/>
              <a:t>Get-Process</a:t>
            </a:r>
            <a:r>
              <a:rPr lang="pt-BR" sz="2400" b="1" dirty="0" smtClean="0"/>
              <a:t> </a:t>
            </a:r>
            <a:r>
              <a:rPr lang="pt-BR" sz="2400" b="1" dirty="0"/>
              <a:t>| more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b="1" dirty="0" err="1"/>
              <a:t>Get-Process</a:t>
            </a:r>
            <a:r>
              <a:rPr lang="pt-BR" sz="2400" b="1" dirty="0"/>
              <a:t> | </a:t>
            </a:r>
            <a:r>
              <a:rPr lang="pt-BR" sz="2400" b="1" dirty="0" err="1"/>
              <a:t>Format-List</a:t>
            </a:r>
            <a:r>
              <a:rPr lang="pt-BR" sz="2400" b="1" dirty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b="1" dirty="0" err="1"/>
              <a:t>Get-Process</a:t>
            </a:r>
            <a:r>
              <a:rPr lang="pt-BR" sz="2400" b="1" dirty="0"/>
              <a:t> | </a:t>
            </a:r>
            <a:r>
              <a:rPr lang="pt-BR" sz="2400" b="1" dirty="0" err="1"/>
              <a:t>Format-List</a:t>
            </a:r>
            <a:r>
              <a:rPr lang="pt-BR" sz="2400" b="1" dirty="0"/>
              <a:t> | more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b="1" dirty="0" err="1">
                <a:solidFill>
                  <a:srgbClr val="00B0F0"/>
                </a:solidFill>
              </a:rPr>
              <a:t>Get-Process</a:t>
            </a:r>
            <a:r>
              <a:rPr lang="pt-BR" sz="2400" b="1" dirty="0">
                <a:solidFill>
                  <a:srgbClr val="00B0F0"/>
                </a:solidFill>
              </a:rPr>
              <a:t> | </a:t>
            </a:r>
            <a:r>
              <a:rPr lang="pt-BR" sz="2400" b="1" dirty="0" err="1">
                <a:solidFill>
                  <a:srgbClr val="00B0F0"/>
                </a:solidFill>
              </a:rPr>
              <a:t>ConvertTo</a:t>
            </a:r>
            <a:r>
              <a:rPr lang="pt-BR" sz="2400" b="1" dirty="0">
                <a:solidFill>
                  <a:srgbClr val="00B0F0"/>
                </a:solidFill>
              </a:rPr>
              <a:t>-HTML | Out-File "Processos.html"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b="1" dirty="0" err="1">
                <a:solidFill>
                  <a:srgbClr val="FF0000"/>
                </a:solidFill>
              </a:rPr>
              <a:t>Get-Process</a:t>
            </a:r>
            <a:r>
              <a:rPr lang="pt-BR" sz="2400" b="1" dirty="0">
                <a:solidFill>
                  <a:srgbClr val="FF0000"/>
                </a:solidFill>
              </a:rPr>
              <a:t> | </a:t>
            </a:r>
            <a:r>
              <a:rPr lang="pt-BR" sz="2400" b="1" dirty="0" err="1">
                <a:solidFill>
                  <a:srgbClr val="FF0000"/>
                </a:solidFill>
              </a:rPr>
              <a:t>Export</a:t>
            </a:r>
            <a:r>
              <a:rPr lang="pt-BR" sz="2400" b="1" dirty="0">
                <a:solidFill>
                  <a:srgbClr val="FF0000"/>
                </a:solidFill>
              </a:rPr>
              <a:t>-CSV "Processos.csv"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25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pt-BR" sz="2400" dirty="0" smtClean="0"/>
              <a:t>Alguns </a:t>
            </a:r>
            <a:r>
              <a:rPr lang="pt-BR" sz="2400" dirty="0" err="1"/>
              <a:t>cmdlets</a:t>
            </a:r>
            <a:r>
              <a:rPr lang="pt-BR" sz="2400" dirty="0"/>
              <a:t> existentes criam saídas legais, são os casos do </a:t>
            </a:r>
            <a:r>
              <a:rPr lang="pt-BR" sz="2400" dirty="0" err="1"/>
              <a:t>cmdlets</a:t>
            </a:r>
            <a:r>
              <a:rPr lang="pt-BR" sz="2400" dirty="0"/>
              <a:t> out. Para listar os </a:t>
            </a:r>
            <a:r>
              <a:rPr lang="pt-BR" sz="2400" dirty="0" err="1"/>
              <a:t>cmdlets</a:t>
            </a:r>
            <a:r>
              <a:rPr lang="pt-BR" sz="2400" dirty="0"/>
              <a:t> “</a:t>
            </a:r>
            <a:r>
              <a:rPr lang="pt-BR" sz="2400" b="1" dirty="0"/>
              <a:t>out</a:t>
            </a:r>
            <a:r>
              <a:rPr lang="pt-BR" sz="2400" dirty="0"/>
              <a:t>”: </a:t>
            </a:r>
            <a:r>
              <a:rPr lang="pt-BR" sz="2400" b="1" dirty="0" err="1"/>
              <a:t>Get-command</a:t>
            </a:r>
            <a:r>
              <a:rPr lang="pt-BR" sz="2400" b="1" dirty="0"/>
              <a:t> out*</a:t>
            </a:r>
            <a:r>
              <a:rPr lang="pt-BR" sz="2400" dirty="0"/>
              <a:t> </a:t>
            </a:r>
            <a:endParaRPr lang="pt-BR" sz="2400" dirty="0" smtClean="0"/>
          </a:p>
          <a:p>
            <a:pPr marL="109728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b="1" dirty="0"/>
              <a:t>Out-Default</a:t>
            </a:r>
            <a:r>
              <a:rPr lang="pt-BR" sz="2400" dirty="0"/>
              <a:t> - Envie a saída para o formatador padrão e o </a:t>
            </a:r>
            <a:r>
              <a:rPr lang="pt-BR" sz="2400" dirty="0" err="1"/>
              <a:t>cmdlet</a:t>
            </a:r>
            <a:r>
              <a:rPr lang="pt-BR" sz="2400" dirty="0"/>
              <a:t> de saída padrão.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b="1" dirty="0"/>
              <a:t>Out-File</a:t>
            </a:r>
            <a:r>
              <a:rPr lang="pt-BR" sz="2400" dirty="0"/>
              <a:t> - Envia a saída para um arquivo.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b="1" dirty="0"/>
              <a:t>Out-</a:t>
            </a:r>
            <a:r>
              <a:rPr lang="pt-BR" sz="2400" b="1" dirty="0" err="1"/>
              <a:t>GridView</a:t>
            </a:r>
            <a:r>
              <a:rPr lang="pt-BR" sz="2400" dirty="0"/>
              <a:t> - Envia a saída para uma tabela interativa em uma janela separada...</a:t>
            </a:r>
          </a:p>
          <a:p>
            <a:pPr algn="just"/>
            <a:endParaRPr lang="pt-B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FF0000"/>
                </a:solidFill>
              </a:rPr>
              <a:t>Exemplos:</a:t>
            </a:r>
            <a:r>
              <a:rPr lang="pt-BR" sz="2400" dirty="0"/>
              <a:t> </a:t>
            </a:r>
            <a:r>
              <a:rPr lang="pt-BR" sz="2400" b="1" dirty="0" err="1"/>
              <a:t>Get-Process</a:t>
            </a:r>
            <a:r>
              <a:rPr lang="pt-BR" sz="2400" b="1" dirty="0"/>
              <a:t> | Out-</a:t>
            </a:r>
            <a:r>
              <a:rPr lang="pt-BR" sz="2400" b="1" dirty="0" err="1"/>
              <a:t>GridView</a:t>
            </a:r>
            <a:r>
              <a:rPr lang="pt-BR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Get-Process | out-file -</a:t>
            </a:r>
            <a:r>
              <a:rPr lang="en-US" sz="2400" b="1" dirty="0" err="1"/>
              <a:t>filepath</a:t>
            </a:r>
            <a:r>
              <a:rPr lang="en-US" sz="2400" b="1" dirty="0"/>
              <a:t> C:\Scripts\processos.txt </a:t>
            </a:r>
            <a:endParaRPr lang="pt-BR" sz="2400" b="1" dirty="0"/>
          </a:p>
          <a:p>
            <a:pPr algn="just"/>
            <a:endParaRPr lang="pt-BR" sz="2400" dirty="0"/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cmdlets</a:t>
            </a:r>
            <a:r>
              <a:rPr lang="pt-BR" dirty="0"/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23977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t-BR" sz="2800" dirty="0" smtClean="0"/>
              <a:t>Também </a:t>
            </a:r>
            <a:r>
              <a:rPr lang="pt-BR" sz="2800" dirty="0"/>
              <a:t>podemos usar o </a:t>
            </a:r>
            <a:r>
              <a:rPr lang="pt-BR" sz="2800" dirty="0" err="1"/>
              <a:t>redirecionador</a:t>
            </a:r>
            <a:r>
              <a:rPr lang="pt-BR" sz="2800" dirty="0"/>
              <a:t> que é o sinal de “</a:t>
            </a:r>
            <a:r>
              <a:rPr lang="pt-BR" sz="2800" b="1" dirty="0"/>
              <a:t>maior que</a:t>
            </a:r>
            <a:r>
              <a:rPr lang="pt-BR" sz="2800" dirty="0"/>
              <a:t>” </a:t>
            </a:r>
            <a:r>
              <a:rPr lang="pt-BR" sz="2800" b="1" dirty="0">
                <a:solidFill>
                  <a:srgbClr val="FF0000"/>
                </a:solidFill>
              </a:rPr>
              <a:t>&gt;</a:t>
            </a:r>
            <a:r>
              <a:rPr lang="pt-BR" sz="2800" dirty="0"/>
              <a:t> para criar e gravar no arquivo e usar duas vezes o comando </a:t>
            </a:r>
            <a:r>
              <a:rPr lang="pt-BR" sz="2800" b="1" dirty="0">
                <a:solidFill>
                  <a:srgbClr val="FF0000"/>
                </a:solidFill>
              </a:rPr>
              <a:t>&gt;&gt;</a:t>
            </a:r>
            <a:r>
              <a:rPr lang="pt-BR" sz="2800" dirty="0"/>
              <a:t> para adicionar informações no fim do arquivo já existente. </a:t>
            </a:r>
          </a:p>
          <a:p>
            <a:pPr algn="just"/>
            <a:endParaRPr lang="pt-BR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FF0000"/>
                </a:solidFill>
              </a:rPr>
              <a:t>Exemplo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b="1" dirty="0"/>
              <a:t>Get-Process 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r>
              <a:rPr lang="en-US" sz="2400" b="1" dirty="0"/>
              <a:t> teste1.txt Get-Alias </a:t>
            </a:r>
            <a:r>
              <a:rPr lang="en-US" sz="2400" b="1" dirty="0">
                <a:solidFill>
                  <a:srgbClr val="FF0000"/>
                </a:solidFill>
              </a:rPr>
              <a:t>&gt;&gt;</a:t>
            </a:r>
            <a:r>
              <a:rPr lang="en-US" sz="2400" b="1" dirty="0"/>
              <a:t> teste1.txt</a:t>
            </a:r>
            <a:endParaRPr lang="pt-BR" sz="2400" b="1" dirty="0"/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Redirecionador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43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pt-BR" sz="2800" dirty="0" smtClean="0"/>
              <a:t>O </a:t>
            </a:r>
            <a:r>
              <a:rPr lang="pt-BR" sz="2800" dirty="0" err="1"/>
              <a:t>cmdlet</a:t>
            </a:r>
            <a:r>
              <a:rPr lang="pt-BR" sz="2800" dirty="0"/>
              <a:t> </a:t>
            </a:r>
            <a:r>
              <a:rPr lang="pt-BR" sz="2800" dirty="0" err="1"/>
              <a:t>Where-Object</a:t>
            </a:r>
            <a:r>
              <a:rPr lang="pt-BR" sz="2800" dirty="0"/>
              <a:t> fornece a capacidade de criarmos filtros específicos no retorno de outros </a:t>
            </a:r>
            <a:r>
              <a:rPr lang="pt-BR" sz="2800" dirty="0" err="1"/>
              <a:t>cmdlets</a:t>
            </a:r>
            <a:r>
              <a:rPr lang="pt-BR" sz="2800" dirty="0"/>
              <a:t>. Como você já deve ter percebido, alguns </a:t>
            </a:r>
            <a:r>
              <a:rPr lang="pt-BR" sz="2800" dirty="0" err="1"/>
              <a:t>cmdlets</a:t>
            </a:r>
            <a:r>
              <a:rPr lang="pt-BR" sz="2800" dirty="0"/>
              <a:t> exibem na tela todos os dados de determinado objeto ou recurso, como por exemplo o </a:t>
            </a:r>
            <a:r>
              <a:rPr lang="pt-BR" sz="2800" dirty="0" err="1"/>
              <a:t>cmdlet</a:t>
            </a:r>
            <a:r>
              <a:rPr lang="pt-BR" sz="2800" dirty="0"/>
              <a:t> </a:t>
            </a:r>
            <a:r>
              <a:rPr lang="pt-BR" sz="2800" dirty="0" err="1"/>
              <a:t>Get</a:t>
            </a:r>
            <a:r>
              <a:rPr lang="pt-BR" sz="2800" dirty="0"/>
              <a:t>-Service trará na tela todos os serviços estando iniciados e parados. Com o </a:t>
            </a:r>
            <a:r>
              <a:rPr lang="pt-BR" sz="2800" b="1" dirty="0" err="1"/>
              <a:t>Where-Object</a:t>
            </a:r>
            <a:r>
              <a:rPr lang="pt-BR" sz="2800" dirty="0"/>
              <a:t> você pode criar um filtro e trazer apenas os serviços em execução.</a:t>
            </a:r>
          </a:p>
          <a:p>
            <a:pPr algn="just"/>
            <a:endParaRPr lang="pt-BR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b="1" dirty="0"/>
              <a:t>get-service | where-object {$_.Status -</a:t>
            </a:r>
            <a:r>
              <a:rPr lang="en-US" sz="2400" b="1" dirty="0" err="1"/>
              <a:t>eq</a:t>
            </a:r>
            <a:r>
              <a:rPr lang="en-US" sz="2400" b="1" dirty="0"/>
              <a:t> "Running"}</a:t>
            </a:r>
            <a:endParaRPr lang="pt-BR" sz="2400" b="1" dirty="0"/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Filtrar Resultados</a:t>
            </a:r>
          </a:p>
        </p:txBody>
      </p:sp>
    </p:spTree>
    <p:extLst>
      <p:ext uri="{BB962C8B-B14F-4D97-AF65-F5344CB8AC3E}">
        <p14:creationId xmlns:p14="http://schemas.microsoft.com/office/powerpoint/2010/main" val="24809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850" y="1124744"/>
            <a:ext cx="8229600" cy="4525963"/>
          </a:xfrm>
        </p:spPr>
        <p:txBody>
          <a:bodyPr/>
          <a:lstStyle/>
          <a:p>
            <a:r>
              <a:rPr lang="pt-BR" dirty="0" smtClean="0"/>
              <a:t>Executando o </a:t>
            </a:r>
            <a:r>
              <a:rPr lang="pt-BR" dirty="0" err="1" smtClean="0"/>
              <a:t>Perfmon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4" y="4509120"/>
            <a:ext cx="6296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5" y="2204864"/>
            <a:ext cx="3933825" cy="182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89" y="1639377"/>
            <a:ext cx="4953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76200" y="1765980"/>
          <a:ext cx="8991599" cy="360071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262438"/>
                <a:gridCol w="5729161"/>
              </a:tblGrid>
              <a:tr h="43544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baseline="0" dirty="0" smtClean="0"/>
                        <a:t>Operador</a:t>
                      </a:r>
                      <a:endParaRPr lang="pt-BR" sz="1800" b="0" i="0" u="none" strike="noStrike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Descrição</a:t>
                      </a:r>
                      <a:endParaRPr lang="pt-BR" sz="1800" dirty="0"/>
                    </a:p>
                  </a:txBody>
                  <a:tcPr marL="89916" marR="89916" marT="44958" marB="44958"/>
                </a:tc>
              </a:tr>
              <a:tr h="465573">
                <a:tc>
                  <a:txBody>
                    <a:bodyPr/>
                    <a:lstStyle/>
                    <a:p>
                      <a:r>
                        <a:rPr lang="pt-BR" sz="18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BR" sz="1800" b="1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8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Menor que</a:t>
                      </a:r>
                      <a:endParaRPr lang="pt-BR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</a:tr>
              <a:tr h="435447">
                <a:tc>
                  <a:txBody>
                    <a:bodyPr/>
                    <a:lstStyle/>
                    <a:p>
                      <a:r>
                        <a:rPr lang="pt-BR" sz="18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BR" sz="1800" b="1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8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baseline="0" dirty="0" smtClean="0"/>
                        <a:t>Menor ou igual</a:t>
                      </a:r>
                      <a:endParaRPr lang="pt-BR" sz="18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</a:tr>
              <a:tr h="4789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baseline="0" dirty="0" smtClean="0"/>
                        <a:t>-</a:t>
                      </a:r>
                      <a:r>
                        <a:rPr lang="pt-BR" sz="1800" b="1" u="none" strike="noStrike" baseline="0" dirty="0" err="1" smtClean="0"/>
                        <a:t>gt</a:t>
                      </a:r>
                      <a:endParaRPr lang="pt-BR" sz="18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baseline="0" dirty="0" smtClean="0"/>
                        <a:t>Maior  que</a:t>
                      </a:r>
                      <a:endParaRPr lang="pt-BR" sz="18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baseline="0" dirty="0" smtClean="0"/>
                        <a:t>-</a:t>
                      </a:r>
                      <a:r>
                        <a:rPr lang="pt-BR" sz="1800" b="1" u="none" strike="noStrike" baseline="0" dirty="0" err="1" smtClean="0"/>
                        <a:t>ge</a:t>
                      </a:r>
                      <a:endParaRPr lang="pt-BR" sz="18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baseline="0" dirty="0" smtClean="0"/>
                        <a:t>Maior ou igual</a:t>
                      </a:r>
                      <a:endParaRPr lang="pt-BR" sz="18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baseline="0" dirty="0" smtClean="0"/>
                        <a:t>-</a:t>
                      </a:r>
                      <a:r>
                        <a:rPr lang="pt-BR" sz="1800" b="1" u="none" strike="noStrike" baseline="0" dirty="0" err="1" smtClean="0"/>
                        <a:t>eq</a:t>
                      </a:r>
                      <a:endParaRPr lang="pt-BR" sz="18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baseline="0" dirty="0" smtClean="0"/>
                        <a:t>Igual</a:t>
                      </a:r>
                      <a:endParaRPr lang="pt-BR" sz="1800" b="0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</a:tr>
              <a:tr h="43544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baseline="0" dirty="0" smtClean="0"/>
                        <a:t>-ne</a:t>
                      </a:r>
                      <a:endParaRPr lang="pt-BR" sz="18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igual</a:t>
                      </a:r>
                    </a:p>
                  </a:txBody>
                  <a:tcPr marL="89916" marR="89916" marT="44958" marB="44958"/>
                </a:tc>
              </a:tr>
              <a:tr h="43544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BR" sz="1800" b="1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endParaRPr lang="pt-BR" sz="1800" b="1" i="0" u="none" strike="noStrik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16" marR="89916" marT="44958" marB="44958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 </a:t>
                      </a:r>
                      <a:r>
                        <a:rPr lang="pt-BR" sz="18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wildcards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 comparar padrões 	</a:t>
                      </a:r>
                    </a:p>
                  </a:txBody>
                  <a:tcPr marL="89916" marR="89916" marT="44958" marB="44958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Filtrar Resultados</a:t>
            </a:r>
          </a:p>
        </p:txBody>
      </p:sp>
    </p:spTree>
    <p:extLst>
      <p:ext uri="{BB962C8B-B14F-4D97-AF65-F5344CB8AC3E}">
        <p14:creationId xmlns:p14="http://schemas.microsoft.com/office/powerpoint/2010/main" val="13375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t-BR" sz="2800" dirty="0" smtClean="0"/>
              <a:t>Cada </a:t>
            </a:r>
            <a:r>
              <a:rPr lang="pt-BR" sz="2800" dirty="0" err="1"/>
              <a:t>cmdlet</a:t>
            </a:r>
            <a:r>
              <a:rPr lang="pt-BR" sz="2800" dirty="0"/>
              <a:t> exibe na tela diferentes resultados, portanto no momento de usar </a:t>
            </a:r>
            <a:r>
              <a:rPr lang="pt-BR" sz="2800" b="1" dirty="0" err="1"/>
              <a:t>Where-Object</a:t>
            </a:r>
            <a:r>
              <a:rPr lang="pt-BR" sz="2800" dirty="0"/>
              <a:t> você deve conhecer o resultado padrão e analisar quais são os nomes dos campos que deseja utilizar como campo. No exemplo abaixo foi executado o </a:t>
            </a:r>
            <a:r>
              <a:rPr lang="pt-BR" sz="2800" dirty="0" err="1"/>
              <a:t>cmdlet</a:t>
            </a:r>
            <a:r>
              <a:rPr lang="pt-BR" sz="2800" dirty="0"/>
              <a:t> </a:t>
            </a:r>
            <a:r>
              <a:rPr lang="pt-BR" sz="2800" b="1" dirty="0" err="1"/>
              <a:t>Get-ChildItem</a:t>
            </a:r>
            <a:r>
              <a:rPr lang="pt-BR" sz="2800" dirty="0"/>
              <a:t> e podemos notar que existem 15 campos. </a:t>
            </a: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Filtrar Resultados</a:t>
            </a:r>
          </a:p>
        </p:txBody>
      </p:sp>
    </p:spTree>
    <p:extLst>
      <p:ext uri="{BB962C8B-B14F-4D97-AF65-F5344CB8AC3E}">
        <p14:creationId xmlns:p14="http://schemas.microsoft.com/office/powerpoint/2010/main" val="32527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" y="2057400"/>
            <a:ext cx="9096233" cy="32766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76200" y="2819400"/>
            <a:ext cx="491660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992807" y="2819400"/>
            <a:ext cx="0" cy="2286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76200" y="5105400"/>
            <a:ext cx="491660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76200" y="2819400"/>
            <a:ext cx="0" cy="2286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Filtrar Resultados</a:t>
            </a:r>
          </a:p>
        </p:txBody>
      </p:sp>
    </p:spTree>
    <p:extLst>
      <p:ext uri="{BB962C8B-B14F-4D97-AF65-F5344CB8AC3E}">
        <p14:creationId xmlns:p14="http://schemas.microsoft.com/office/powerpoint/2010/main" val="2197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97"/>
            <a:ext cx="9144000" cy="2992403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36393" y="3032161"/>
            <a:ext cx="491660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4953000" y="3032161"/>
            <a:ext cx="0" cy="838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>
            <a:off x="36393" y="3870361"/>
            <a:ext cx="491660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6393" y="3048000"/>
            <a:ext cx="0" cy="838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6392" y="1733490"/>
            <a:ext cx="8650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Podemos então fazer um filtro com </a:t>
            </a:r>
            <a:r>
              <a:rPr lang="pt-BR" sz="2000" b="1" dirty="0" err="1"/>
              <a:t>where-object</a:t>
            </a:r>
            <a:r>
              <a:rPr lang="pt-BR" sz="2000" b="1" dirty="0"/>
              <a:t> {$_.</a:t>
            </a:r>
            <a:r>
              <a:rPr lang="pt-BR" sz="2000" b="1" dirty="0" err="1"/>
              <a:t>Name</a:t>
            </a:r>
            <a:r>
              <a:rPr lang="pt-BR" sz="2000" b="1" dirty="0"/>
              <a:t> -</a:t>
            </a:r>
            <a:r>
              <a:rPr lang="pt-BR" sz="2000" b="1" dirty="0" err="1"/>
              <a:t>like</a:t>
            </a:r>
            <a:r>
              <a:rPr lang="pt-BR" sz="2000" b="1" dirty="0"/>
              <a:t> "Windows"}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Filtrar Resultados</a:t>
            </a:r>
          </a:p>
        </p:txBody>
      </p:sp>
    </p:spTree>
    <p:extLst>
      <p:ext uri="{BB962C8B-B14F-4D97-AF65-F5344CB8AC3E}">
        <p14:creationId xmlns:p14="http://schemas.microsoft.com/office/powerpoint/2010/main" val="27205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5" dirty="0"/>
              <a:t>Criando </a:t>
            </a:r>
            <a:r>
              <a:rPr lang="pt-BR" dirty="0"/>
              <a:t>um</a:t>
            </a:r>
            <a:r>
              <a:rPr lang="pt-BR" spc="-35" dirty="0"/>
              <a:t> </a:t>
            </a:r>
            <a:r>
              <a:rPr lang="pt-BR" spc="-5" dirty="0"/>
              <a:t>Script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2800" dirty="0"/>
              <a:t>	É possível criar scripts </a:t>
            </a:r>
            <a:r>
              <a:rPr lang="pt-BR" sz="2800" dirty="0" err="1"/>
              <a:t>PowerShell</a:t>
            </a:r>
            <a:r>
              <a:rPr lang="pt-BR" sz="2800" dirty="0"/>
              <a:t> e sempre que necessário executa-lo como se fosse o velho </a:t>
            </a:r>
            <a:r>
              <a:rPr lang="pt-BR" sz="2800" b="1" i="1" dirty="0" err="1"/>
              <a:t>batizinho</a:t>
            </a:r>
            <a:r>
              <a:rPr lang="pt-BR" sz="2800" b="1" i="1" dirty="0"/>
              <a:t> </a:t>
            </a:r>
            <a:r>
              <a:rPr lang="pt-BR" sz="2800" dirty="0"/>
              <a:t>(Batch Files).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dirty="0"/>
              <a:t>	A extensão para execução de scripts no </a:t>
            </a:r>
            <a:r>
              <a:rPr lang="pt-BR" sz="2800" dirty="0" err="1"/>
              <a:t>PowerShell</a:t>
            </a:r>
            <a:r>
              <a:rPr lang="pt-BR" sz="2800" dirty="0"/>
              <a:t> é .PS1. Usando o editor de textos basta criar um arquivo e salvar como nomedesejado</a:t>
            </a:r>
            <a:r>
              <a:rPr lang="pt-BR" sz="2800" b="1" dirty="0"/>
              <a:t>.ps1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dirty="0"/>
              <a:t>	A vantagem de fazer uso de scripts </a:t>
            </a:r>
            <a:r>
              <a:rPr lang="pt-BR" sz="2800" dirty="0" err="1"/>
              <a:t>PowerShell</a:t>
            </a:r>
            <a:r>
              <a:rPr lang="pt-BR" sz="2800" dirty="0"/>
              <a:t> é criar ferramentas poderosas de administração ou de automação de tarefas cotidianas.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30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r>
              <a:rPr lang="pt-BR" sz="2800" dirty="0" smtClean="0"/>
              <a:t>O </a:t>
            </a:r>
            <a:r>
              <a:rPr lang="pt-BR" sz="2800" dirty="0" err="1"/>
              <a:t>cmdlet</a:t>
            </a:r>
            <a:r>
              <a:rPr lang="pt-BR" sz="2800" dirty="0"/>
              <a:t> Set-</a:t>
            </a:r>
            <a:r>
              <a:rPr lang="pt-BR" sz="2800" dirty="0" err="1"/>
              <a:t>ExecutionPolicy</a:t>
            </a:r>
            <a:r>
              <a:rPr lang="pt-BR" sz="2800" dirty="0"/>
              <a:t> permite determinar como os scripts serão permitidos para execução. Windows </a:t>
            </a:r>
            <a:r>
              <a:rPr lang="pt-BR" sz="2800" dirty="0" err="1"/>
              <a:t>PowerShell</a:t>
            </a:r>
            <a:r>
              <a:rPr lang="pt-BR" sz="2800" dirty="0"/>
              <a:t> tem quatro diferentes políticas de execução: 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b="1" dirty="0" err="1">
                <a:solidFill>
                  <a:srgbClr val="7030A0"/>
                </a:solidFill>
              </a:rPr>
              <a:t>Restricted</a:t>
            </a:r>
            <a:r>
              <a:rPr lang="pt-BR" sz="2800" dirty="0">
                <a:solidFill>
                  <a:srgbClr val="7030A0"/>
                </a:solidFill>
              </a:rPr>
              <a:t> </a:t>
            </a:r>
            <a:r>
              <a:rPr lang="pt-BR" sz="2800" dirty="0"/>
              <a:t>– Nenhum script pode ser executados. Windows </a:t>
            </a:r>
            <a:r>
              <a:rPr lang="pt-BR" sz="2800" dirty="0" err="1"/>
              <a:t>PowerShell</a:t>
            </a:r>
            <a:r>
              <a:rPr lang="pt-BR" sz="2800" dirty="0"/>
              <a:t> pode ser usado apenas no modo interativo.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b="1" dirty="0" err="1">
                <a:solidFill>
                  <a:srgbClr val="00B050"/>
                </a:solidFill>
              </a:rPr>
              <a:t>AllSigned</a:t>
            </a:r>
            <a:r>
              <a:rPr lang="pt-BR" sz="2800" dirty="0">
                <a:solidFill>
                  <a:srgbClr val="00B050"/>
                </a:solidFill>
              </a:rPr>
              <a:t> </a:t>
            </a:r>
            <a:r>
              <a:rPr lang="pt-BR" sz="2800" dirty="0"/>
              <a:t>- Somente scripts assinados por um fornecedor confiável pode ser executado.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b="1" dirty="0" err="1">
                <a:solidFill>
                  <a:srgbClr val="00B0F0"/>
                </a:solidFill>
              </a:rPr>
              <a:t>RemoteSigned</a:t>
            </a:r>
            <a:r>
              <a:rPr lang="pt-BR" sz="2800" dirty="0">
                <a:solidFill>
                  <a:srgbClr val="00B0F0"/>
                </a:solidFill>
              </a:rPr>
              <a:t> </a:t>
            </a:r>
            <a:r>
              <a:rPr lang="pt-BR" sz="2800" dirty="0"/>
              <a:t>- os scripts baixados devem ser assinados por um fornecedor confiável antes que eles possam ser executados.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b="1" dirty="0" err="1">
                <a:solidFill>
                  <a:srgbClr val="FF0000"/>
                </a:solidFill>
              </a:rPr>
              <a:t>Unrestricted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- Sem restrições, todos os scripts do Windows </a:t>
            </a:r>
            <a:r>
              <a:rPr lang="pt-BR" sz="2800" dirty="0" err="1"/>
              <a:t>PowerShell</a:t>
            </a:r>
            <a:r>
              <a:rPr lang="pt-BR" sz="2800" dirty="0"/>
              <a:t> pode ser executado. </a:t>
            </a: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5" dirty="0"/>
              <a:t>Criando </a:t>
            </a:r>
            <a:r>
              <a:rPr lang="pt-BR" dirty="0"/>
              <a:t>um</a:t>
            </a:r>
            <a:r>
              <a:rPr lang="pt-BR" spc="-35" dirty="0"/>
              <a:t> </a:t>
            </a:r>
            <a:r>
              <a:rPr lang="pt-BR" spc="-5" dirty="0"/>
              <a:t>Script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54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/>
              <a:t>	Alguns ambientes podem não permitir a execução de scripts por motivos de segurança. Para habilitar a execução de scripts você deve definir uma política de execução com o comando: </a:t>
            </a:r>
          </a:p>
          <a:p>
            <a:pPr marL="556768" indent="-342900" algn="just">
              <a:lnSpc>
                <a:spcPct val="100000"/>
              </a:lnSpc>
              <a:spcBef>
                <a:spcPts val="690"/>
              </a:spcBef>
              <a:buFont typeface="Wingdings" panose="05000000000000000000" pitchFamily="2" charset="2"/>
              <a:buChar char="q"/>
            </a:pPr>
            <a:r>
              <a:rPr lang="pt-BR" sz="2400" spc="-5" dirty="0">
                <a:latin typeface="Arial"/>
                <a:cs typeface="Arial"/>
              </a:rPr>
              <a:t>– </a:t>
            </a:r>
            <a:r>
              <a:rPr lang="pt-BR" sz="2400" spc="-5" dirty="0">
                <a:solidFill>
                  <a:srgbClr val="FF0000"/>
                </a:solidFill>
                <a:latin typeface="Calibri"/>
                <a:cs typeface="Calibri"/>
              </a:rPr>
              <a:t>Dar</a:t>
            </a:r>
            <a:r>
              <a:rPr lang="pt-BR" sz="24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sz="2400" spc="-10" dirty="0">
                <a:solidFill>
                  <a:srgbClr val="FF0000"/>
                </a:solidFill>
                <a:latin typeface="Calibri"/>
                <a:cs typeface="Calibri"/>
              </a:rPr>
              <a:t>permissão</a:t>
            </a:r>
            <a:endParaRPr lang="pt-BR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56768" indent="-342900" algn="just">
              <a:lnSpc>
                <a:spcPct val="100000"/>
              </a:lnSpc>
              <a:spcBef>
                <a:spcPts val="670"/>
              </a:spcBef>
              <a:buFont typeface="Wingdings" panose="05000000000000000000" pitchFamily="2" charset="2"/>
              <a:buChar char="q"/>
            </a:pPr>
            <a:r>
              <a:rPr lang="pt-BR" sz="2400" b="1" spc="-15" dirty="0">
                <a:latin typeface="Calibri"/>
                <a:cs typeface="Calibri"/>
              </a:rPr>
              <a:t>Set-</a:t>
            </a:r>
            <a:r>
              <a:rPr lang="pt-BR" sz="2400" b="1" spc="-15" dirty="0" err="1">
                <a:latin typeface="Calibri"/>
                <a:cs typeface="Calibri"/>
              </a:rPr>
              <a:t>ExecutionPolicy</a:t>
            </a:r>
            <a:r>
              <a:rPr lang="pt-BR" sz="2400" b="1" spc="10" dirty="0">
                <a:latin typeface="Calibri"/>
                <a:cs typeface="Calibri"/>
              </a:rPr>
              <a:t> </a:t>
            </a:r>
            <a:r>
              <a:rPr lang="pt-BR" sz="2400" b="1" spc="-10" dirty="0" err="1">
                <a:latin typeface="Calibri"/>
                <a:cs typeface="Calibri"/>
              </a:rPr>
              <a:t>RemoteSigned</a:t>
            </a:r>
            <a:r>
              <a:rPr lang="pt-BR" sz="2400" b="1" spc="-10" dirty="0">
                <a:latin typeface="Calibri"/>
                <a:cs typeface="Calibri"/>
              </a:rPr>
              <a:t> </a:t>
            </a:r>
          </a:p>
          <a:p>
            <a:pPr marL="556768" indent="-342900" algn="just">
              <a:spcBef>
                <a:spcPts val="670"/>
              </a:spcBef>
              <a:buFont typeface="Wingdings" panose="05000000000000000000" pitchFamily="2" charset="2"/>
              <a:buChar char="q"/>
            </a:pPr>
            <a:r>
              <a:rPr lang="pt-BR" sz="2400" spc="-15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Set-</a:t>
            </a:r>
            <a:r>
              <a:rPr lang="pt-BR" sz="2400" spc="-15" dirty="0" err="1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ExecutionPolicy</a:t>
            </a:r>
            <a:r>
              <a:rPr lang="pt-BR" sz="2400" spc="1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pt-BR" sz="2400" spc="-10" dirty="0" err="1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Unrestricted</a:t>
            </a:r>
            <a:r>
              <a:rPr lang="pt-BR" sz="2400" spc="-10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 -Force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5" dirty="0"/>
              <a:t>Criando </a:t>
            </a:r>
            <a:r>
              <a:rPr lang="pt-BR" dirty="0"/>
              <a:t>um</a:t>
            </a:r>
            <a:r>
              <a:rPr lang="pt-BR" spc="-35" dirty="0"/>
              <a:t> </a:t>
            </a:r>
            <a:r>
              <a:rPr lang="pt-BR" spc="-5" dirty="0"/>
              <a:t>Script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8405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8655">
              <a:lnSpc>
                <a:spcPct val="100000"/>
              </a:lnSpc>
            </a:pPr>
            <a:r>
              <a:rPr spc="-5" dirty="0"/>
              <a:t>Criando </a:t>
            </a:r>
            <a:r>
              <a:rPr dirty="0"/>
              <a:t>um</a:t>
            </a:r>
            <a:r>
              <a:rPr spc="-35" dirty="0"/>
              <a:t> </a:t>
            </a:r>
            <a:r>
              <a:rPr spc="-5" dirty="0"/>
              <a:t>Script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620773"/>
            <a:ext cx="8839200" cy="4367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tabLst>
                <a:tab pos="355600" algn="l"/>
              </a:tabLst>
            </a:pPr>
            <a:r>
              <a:rPr lang="pt-BR" sz="3200" spc="-5" dirty="0" smtClean="0">
                <a:latin typeface="Calibri"/>
                <a:cs typeface="Calibri"/>
              </a:rPr>
              <a:t>		</a:t>
            </a:r>
            <a:r>
              <a:rPr sz="3200" spc="-5" dirty="0" err="1" smtClean="0">
                <a:latin typeface="Calibri"/>
                <a:cs typeface="Calibri"/>
              </a:rPr>
              <a:t>Criar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um </a:t>
            </a:r>
            <a:r>
              <a:rPr sz="3200" spc="-15" dirty="0">
                <a:latin typeface="Calibri"/>
                <a:cs typeface="Calibri"/>
              </a:rPr>
              <a:t>arquivo </a:t>
            </a:r>
            <a:r>
              <a:rPr sz="3200" spc="-25" dirty="0">
                <a:latin typeface="Calibri"/>
                <a:cs typeface="Calibri"/>
              </a:rPr>
              <a:t>texto </a:t>
            </a:r>
            <a:r>
              <a:rPr sz="3200" spc="-5" dirty="0">
                <a:latin typeface="Calibri"/>
                <a:cs typeface="Calibri"/>
              </a:rPr>
              <a:t>simples na </a:t>
            </a:r>
            <a:r>
              <a:rPr sz="3200" spc="-15" dirty="0">
                <a:latin typeface="Calibri"/>
                <a:cs typeface="Calibri"/>
              </a:rPr>
              <a:t>raiz </a:t>
            </a:r>
            <a:r>
              <a:rPr sz="3200" spc="-10" dirty="0">
                <a:latin typeface="Calibri"/>
                <a:cs typeface="Calibri"/>
              </a:rPr>
              <a:t>com </a:t>
            </a:r>
            <a:r>
              <a:rPr sz="3200" dirty="0">
                <a:latin typeface="Calibri"/>
                <a:cs typeface="Calibri"/>
              </a:rPr>
              <a:t>o  nome </a:t>
            </a:r>
            <a:r>
              <a:rPr sz="3200" spc="-5" dirty="0">
                <a:latin typeface="Calibri"/>
                <a:cs typeface="Calibri"/>
              </a:rPr>
              <a:t>qualquer </a:t>
            </a:r>
            <a:r>
              <a:rPr sz="3200" spc="-10" dirty="0">
                <a:latin typeface="Calibri"/>
                <a:cs typeface="Calibri"/>
              </a:rPr>
              <a:t>(ex: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test.ps1</a:t>
            </a:r>
            <a:r>
              <a:rPr sz="3200" spc="-15" dirty="0">
                <a:latin typeface="Calibri"/>
                <a:cs typeface="Calibri"/>
              </a:rPr>
              <a:t>)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15" dirty="0">
                <a:latin typeface="Calibri"/>
                <a:cs typeface="Calibri"/>
              </a:rPr>
              <a:t>edite 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10" dirty="0">
                <a:latin typeface="Calibri"/>
                <a:cs typeface="Calibri"/>
              </a:rPr>
              <a:t>script  </a:t>
            </a:r>
            <a:r>
              <a:rPr sz="3200" spc="-15" dirty="0">
                <a:latin typeface="Calibri"/>
                <a:cs typeface="Calibri"/>
              </a:rPr>
              <a:t>abaixo: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“Massa</a:t>
            </a:r>
            <a:r>
              <a:rPr sz="28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+”</a:t>
            </a:r>
            <a:endParaRPr lang="pt-BR" sz="2800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endParaRPr lang="pt-BR" sz="2800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endParaRPr lang="pt-BR" sz="2800" spc="-5" dirty="0" smtClean="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</a:pPr>
            <a:r>
              <a:rPr lang="pt-BR" sz="2800" spc="-5" dirty="0" smtClean="0">
                <a:latin typeface="Arial"/>
                <a:cs typeface="Arial"/>
              </a:rPr>
              <a:t>– </a:t>
            </a:r>
            <a:r>
              <a:rPr lang="pt-BR" sz="2800" spc="-20" dirty="0">
                <a:solidFill>
                  <a:srgbClr val="FF0000"/>
                </a:solidFill>
                <a:cs typeface="Calibri"/>
              </a:rPr>
              <a:t>Executar</a:t>
            </a:r>
            <a:endParaRPr lang="pt-BR" sz="2800" dirty="0">
              <a:solidFill>
                <a:srgbClr val="FF0000"/>
              </a:solidFill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670"/>
              </a:spcBef>
            </a:pPr>
            <a:r>
              <a:rPr lang="pt-BR" sz="2800" b="1" spc="-15" dirty="0">
                <a:cs typeface="Calibri"/>
              </a:rPr>
              <a:t>.\test.ps1</a:t>
            </a:r>
            <a:endParaRPr lang="pt-BR" sz="2800" b="1" dirty="0">
              <a:cs typeface="Calibri"/>
            </a:endParaRPr>
          </a:p>
          <a:p>
            <a:pPr marL="469900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41560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2800" b="1" spc="-10" dirty="0" err="1">
                <a:latin typeface="Calibri"/>
                <a:cs typeface="Calibri"/>
              </a:rPr>
              <a:t>Get-Process</a:t>
            </a:r>
            <a:endParaRPr lang="pt-BR" sz="2800" b="1" dirty="0">
              <a:latin typeface="Calibri"/>
              <a:cs typeface="Calibri"/>
            </a:endParaRPr>
          </a:p>
          <a:p>
            <a:pPr algn="just">
              <a:spcBef>
                <a:spcPts val="35"/>
              </a:spcBef>
            </a:pPr>
            <a:endParaRPr lang="pt-BR" sz="3200" dirty="0">
              <a:latin typeface="Times New Roman"/>
              <a:cs typeface="Times New Roman"/>
            </a:endParaRPr>
          </a:p>
          <a:p>
            <a:pPr marL="527050" indent="-514350" algn="just"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pt-BR" sz="2800" b="1" dirty="0" err="1">
                <a:solidFill>
                  <a:srgbClr val="0070C0"/>
                </a:solidFill>
                <a:latin typeface="Calibri"/>
                <a:cs typeface="Calibri"/>
              </a:rPr>
              <a:t>Handles</a:t>
            </a:r>
            <a:r>
              <a:rPr lang="pt-BR" sz="2800" dirty="0">
                <a:latin typeface="Calibri"/>
                <a:cs typeface="Calibri"/>
              </a:rPr>
              <a:t>: O </a:t>
            </a:r>
            <a:r>
              <a:rPr lang="pt-BR" sz="2800" b="1" spc="-10" dirty="0">
                <a:latin typeface="Calibri"/>
                <a:cs typeface="Calibri"/>
              </a:rPr>
              <a:t>número</a:t>
            </a:r>
            <a:r>
              <a:rPr lang="pt-BR" sz="2800" spc="-1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de manipulações abertas </a:t>
            </a:r>
            <a:r>
              <a:rPr lang="pt-BR" sz="2800" dirty="0">
                <a:latin typeface="Calibri"/>
                <a:cs typeface="Calibri"/>
              </a:rPr>
              <a:t>pelo</a:t>
            </a:r>
            <a:r>
              <a:rPr lang="pt-BR" sz="2800" spc="60" dirty="0">
                <a:latin typeface="Calibri"/>
                <a:cs typeface="Calibri"/>
              </a:rPr>
              <a:t> </a:t>
            </a:r>
            <a:r>
              <a:rPr lang="pt-BR" sz="2800" b="1" spc="-10" dirty="0">
                <a:latin typeface="Calibri"/>
                <a:cs typeface="Calibri"/>
              </a:rPr>
              <a:t>processo</a:t>
            </a:r>
            <a:r>
              <a:rPr lang="pt-BR" sz="2800" spc="-10" dirty="0">
                <a:latin typeface="Calibri"/>
                <a:cs typeface="Calibri"/>
              </a:rPr>
              <a:t>.</a:t>
            </a:r>
            <a:endParaRPr lang="pt-BR" sz="2800" dirty="0">
              <a:latin typeface="Calibri"/>
              <a:cs typeface="Calibri"/>
            </a:endParaRPr>
          </a:p>
          <a:p>
            <a:pPr marL="527050" marR="709295" indent="-514350" algn="just">
              <a:spcBef>
                <a:spcPts val="43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pt-BR" sz="2800" b="1" spc="-5" dirty="0">
                <a:solidFill>
                  <a:srgbClr val="92D050"/>
                </a:solidFill>
                <a:latin typeface="Calibri"/>
                <a:cs typeface="Calibri"/>
              </a:rPr>
              <a:t>NPM(K)</a:t>
            </a:r>
            <a:r>
              <a:rPr lang="pt-BR" sz="2800" spc="-5" dirty="0">
                <a:latin typeface="Calibri"/>
                <a:cs typeface="Calibri"/>
              </a:rPr>
              <a:t>: </a:t>
            </a:r>
            <a:r>
              <a:rPr lang="pt-BR" sz="2800" dirty="0">
                <a:latin typeface="Calibri"/>
                <a:cs typeface="Calibri"/>
              </a:rPr>
              <a:t>A </a:t>
            </a:r>
            <a:r>
              <a:rPr lang="pt-BR" sz="2800" b="1" spc="-5" dirty="0">
                <a:latin typeface="Calibri"/>
                <a:cs typeface="Calibri"/>
              </a:rPr>
              <a:t>quantidade</a:t>
            </a:r>
            <a:r>
              <a:rPr lang="pt-BR" sz="2800" spc="-5" dirty="0">
                <a:latin typeface="Calibri"/>
                <a:cs typeface="Calibri"/>
              </a:rPr>
              <a:t> de </a:t>
            </a:r>
            <a:r>
              <a:rPr lang="pt-BR" sz="2800" b="1" spc="-5" dirty="0">
                <a:latin typeface="Calibri"/>
                <a:cs typeface="Calibri"/>
              </a:rPr>
              <a:t>memória</a:t>
            </a:r>
            <a:r>
              <a:rPr lang="pt-BR" sz="2800" spc="-5" dirty="0">
                <a:latin typeface="Calibri"/>
                <a:cs typeface="Calibri"/>
              </a:rPr>
              <a:t> </a:t>
            </a:r>
            <a:r>
              <a:rPr lang="pt-BR" sz="2800" dirty="0">
                <a:latin typeface="Calibri"/>
                <a:cs typeface="Calibri"/>
              </a:rPr>
              <a:t>não </a:t>
            </a:r>
            <a:r>
              <a:rPr lang="pt-BR" sz="2800" spc="-5" dirty="0">
                <a:latin typeface="Calibri"/>
                <a:cs typeface="Calibri"/>
              </a:rPr>
              <a:t>paginada usada pelo </a:t>
            </a:r>
            <a:r>
              <a:rPr lang="pt-BR" sz="2800" spc="-10" dirty="0">
                <a:latin typeface="Calibri"/>
                <a:cs typeface="Calibri"/>
              </a:rPr>
              <a:t>processo, </a:t>
            </a:r>
            <a:r>
              <a:rPr lang="pt-BR" sz="2800" dirty="0">
                <a:latin typeface="Calibri"/>
                <a:cs typeface="Calibri"/>
              </a:rPr>
              <a:t>em </a:t>
            </a:r>
            <a:r>
              <a:rPr lang="pt-BR" sz="2800" spc="-5" dirty="0" err="1">
                <a:latin typeface="Calibri"/>
                <a:cs typeface="Calibri"/>
              </a:rPr>
              <a:t>kilobytes</a:t>
            </a:r>
            <a:r>
              <a:rPr lang="pt-BR" sz="2800" spc="-5" dirty="0">
                <a:latin typeface="Calibri"/>
                <a:cs typeface="Calibri"/>
              </a:rPr>
              <a:t>.</a:t>
            </a:r>
            <a:endParaRPr lang="pt-BR" sz="2800" dirty="0">
              <a:latin typeface="Calibri"/>
              <a:cs typeface="Calibri"/>
            </a:endParaRPr>
          </a:p>
          <a:p>
            <a:pPr marL="527050" indent="-514350" algn="just"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pt-BR" sz="2800" b="1" spc="-5" dirty="0">
                <a:solidFill>
                  <a:srgbClr val="7030A0"/>
                </a:solidFill>
                <a:latin typeface="Calibri"/>
                <a:cs typeface="Calibri"/>
              </a:rPr>
              <a:t>PM(K)</a:t>
            </a:r>
            <a:r>
              <a:rPr lang="pt-BR" sz="2800" spc="-5" dirty="0">
                <a:latin typeface="Calibri"/>
                <a:cs typeface="Calibri"/>
              </a:rPr>
              <a:t>: </a:t>
            </a:r>
            <a:r>
              <a:rPr lang="pt-BR" sz="2800" dirty="0">
                <a:latin typeface="Calibri"/>
                <a:cs typeface="Calibri"/>
              </a:rPr>
              <a:t>A </a:t>
            </a:r>
            <a:r>
              <a:rPr lang="pt-BR" sz="2800" spc="-5" dirty="0">
                <a:latin typeface="Calibri"/>
                <a:cs typeface="Calibri"/>
              </a:rPr>
              <a:t>quantidade de </a:t>
            </a:r>
            <a:r>
              <a:rPr lang="pt-BR" sz="2800" b="1" spc="-5" dirty="0">
                <a:latin typeface="Calibri"/>
                <a:cs typeface="Calibri"/>
              </a:rPr>
              <a:t>memória</a:t>
            </a:r>
            <a:r>
              <a:rPr lang="pt-BR" sz="2800" spc="-5" dirty="0">
                <a:latin typeface="Calibri"/>
                <a:cs typeface="Calibri"/>
              </a:rPr>
              <a:t> paginada </a:t>
            </a:r>
            <a:r>
              <a:rPr lang="pt-BR" sz="2800" dirty="0">
                <a:latin typeface="Calibri"/>
                <a:cs typeface="Calibri"/>
              </a:rPr>
              <a:t>usada </a:t>
            </a:r>
            <a:r>
              <a:rPr lang="pt-BR" sz="2800" spc="-5" dirty="0">
                <a:latin typeface="Calibri"/>
                <a:cs typeface="Calibri"/>
              </a:rPr>
              <a:t>pelo </a:t>
            </a:r>
            <a:r>
              <a:rPr lang="pt-BR" sz="2800" spc="-10" dirty="0">
                <a:latin typeface="Calibri"/>
                <a:cs typeface="Calibri"/>
              </a:rPr>
              <a:t>processo, </a:t>
            </a:r>
            <a:r>
              <a:rPr lang="pt-BR" sz="2800" dirty="0">
                <a:latin typeface="Calibri"/>
                <a:cs typeface="Calibri"/>
              </a:rPr>
              <a:t>em</a:t>
            </a:r>
            <a:r>
              <a:rPr lang="pt-BR" sz="2800" spc="160" dirty="0">
                <a:latin typeface="Calibri"/>
                <a:cs typeface="Calibri"/>
              </a:rPr>
              <a:t> </a:t>
            </a:r>
            <a:r>
              <a:rPr lang="pt-BR" sz="2800" b="1" spc="-5" dirty="0" err="1">
                <a:latin typeface="Calibri"/>
                <a:cs typeface="Calibri"/>
              </a:rPr>
              <a:t>kilobytes</a:t>
            </a:r>
            <a:r>
              <a:rPr lang="pt-BR" sz="2800" spc="-5" dirty="0">
                <a:latin typeface="Calibri"/>
                <a:cs typeface="Calibri"/>
              </a:rPr>
              <a:t>.</a:t>
            </a:r>
            <a:endParaRPr lang="pt-BR" sz="2800" dirty="0">
              <a:latin typeface="Calibri"/>
              <a:cs typeface="Calibri"/>
            </a:endParaRPr>
          </a:p>
          <a:p>
            <a:pPr marL="527050" marR="16510" indent="-514350" algn="just">
              <a:spcBef>
                <a:spcPts val="43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pt-BR" sz="2800" b="1" spc="-10" dirty="0">
                <a:solidFill>
                  <a:srgbClr val="FF0000"/>
                </a:solidFill>
                <a:latin typeface="Calibri"/>
                <a:cs typeface="Calibri"/>
              </a:rPr>
              <a:t>WS(K)</a:t>
            </a:r>
            <a:r>
              <a:rPr lang="pt-BR" sz="2800" spc="-10" dirty="0">
                <a:latin typeface="Calibri"/>
                <a:cs typeface="Calibri"/>
              </a:rPr>
              <a:t>: </a:t>
            </a:r>
            <a:r>
              <a:rPr lang="pt-BR" sz="2800" dirty="0">
                <a:latin typeface="Calibri"/>
                <a:cs typeface="Calibri"/>
              </a:rPr>
              <a:t>O </a:t>
            </a:r>
            <a:r>
              <a:rPr lang="pt-BR" sz="2800" spc="-5" dirty="0">
                <a:latin typeface="Calibri"/>
                <a:cs typeface="Calibri"/>
              </a:rPr>
              <a:t>tamanho do </a:t>
            </a:r>
            <a:r>
              <a:rPr lang="pt-BR" sz="2800" spc="-10" dirty="0">
                <a:latin typeface="Calibri"/>
                <a:cs typeface="Calibri"/>
              </a:rPr>
              <a:t>conjunto </a:t>
            </a:r>
            <a:r>
              <a:rPr lang="pt-BR" sz="2800" spc="-5" dirty="0">
                <a:latin typeface="Calibri"/>
                <a:cs typeface="Calibri"/>
              </a:rPr>
              <a:t>de </a:t>
            </a:r>
            <a:r>
              <a:rPr lang="pt-BR" sz="2800" spc="-10" dirty="0">
                <a:latin typeface="Calibri"/>
                <a:cs typeface="Calibri"/>
              </a:rPr>
              <a:t>trabalho </a:t>
            </a:r>
            <a:r>
              <a:rPr lang="pt-BR" sz="2800" spc="-5" dirty="0">
                <a:latin typeface="Calibri"/>
                <a:cs typeface="Calibri"/>
              </a:rPr>
              <a:t>do </a:t>
            </a:r>
            <a:r>
              <a:rPr lang="pt-BR" sz="2800" b="1" spc="-10" dirty="0">
                <a:latin typeface="Calibri"/>
                <a:cs typeface="Calibri"/>
              </a:rPr>
              <a:t>processo</a:t>
            </a:r>
            <a:r>
              <a:rPr lang="pt-BR" sz="2800" spc="-10" dirty="0">
                <a:latin typeface="Calibri"/>
                <a:cs typeface="Calibri"/>
              </a:rPr>
              <a:t>, </a:t>
            </a:r>
            <a:r>
              <a:rPr lang="pt-BR" sz="2800" dirty="0">
                <a:latin typeface="Calibri"/>
                <a:cs typeface="Calibri"/>
              </a:rPr>
              <a:t>em </a:t>
            </a:r>
            <a:r>
              <a:rPr lang="pt-BR" sz="2800" b="1" spc="-5" dirty="0" err="1">
                <a:latin typeface="Calibri"/>
                <a:cs typeface="Calibri"/>
              </a:rPr>
              <a:t>kilobytes</a:t>
            </a:r>
            <a:r>
              <a:rPr lang="pt-BR" sz="2800" spc="-5" dirty="0">
                <a:latin typeface="Calibri"/>
                <a:cs typeface="Calibri"/>
              </a:rPr>
              <a:t>. </a:t>
            </a:r>
            <a:r>
              <a:rPr lang="pt-BR" sz="2800" dirty="0">
                <a:latin typeface="Calibri"/>
                <a:cs typeface="Calibri"/>
              </a:rPr>
              <a:t>O </a:t>
            </a:r>
            <a:r>
              <a:rPr lang="pt-BR" sz="2800" spc="-10" dirty="0">
                <a:latin typeface="Calibri"/>
                <a:cs typeface="Calibri"/>
              </a:rPr>
              <a:t>conjunto  </a:t>
            </a:r>
            <a:r>
              <a:rPr lang="pt-BR" sz="2800" spc="-5" dirty="0">
                <a:latin typeface="Calibri"/>
                <a:cs typeface="Calibri"/>
              </a:rPr>
              <a:t>de </a:t>
            </a:r>
            <a:r>
              <a:rPr lang="pt-BR" sz="2800" spc="-10" dirty="0">
                <a:latin typeface="Calibri"/>
                <a:cs typeface="Calibri"/>
              </a:rPr>
              <a:t>trabalho consiste </a:t>
            </a:r>
            <a:r>
              <a:rPr lang="pt-BR" sz="2800" dirty="0">
                <a:latin typeface="Calibri"/>
                <a:cs typeface="Calibri"/>
              </a:rPr>
              <a:t>nas </a:t>
            </a:r>
            <a:r>
              <a:rPr lang="pt-BR" sz="2800" b="1" spc="-5" dirty="0">
                <a:latin typeface="Calibri"/>
                <a:cs typeface="Calibri"/>
              </a:rPr>
              <a:t>páginas</a:t>
            </a:r>
            <a:r>
              <a:rPr lang="pt-BR" sz="2800" spc="-5" dirty="0">
                <a:latin typeface="Calibri"/>
                <a:cs typeface="Calibri"/>
              </a:rPr>
              <a:t> de </a:t>
            </a:r>
            <a:r>
              <a:rPr lang="pt-BR" sz="2800" b="1" spc="-5" dirty="0">
                <a:latin typeface="Calibri"/>
                <a:cs typeface="Calibri"/>
              </a:rPr>
              <a:t>memória</a:t>
            </a:r>
            <a:r>
              <a:rPr lang="pt-BR" sz="2800" spc="-5" dirty="0">
                <a:latin typeface="Calibri"/>
                <a:cs typeface="Calibri"/>
              </a:rPr>
              <a:t> </a:t>
            </a:r>
            <a:r>
              <a:rPr lang="pt-BR" sz="2800" spc="-10" dirty="0">
                <a:latin typeface="Calibri"/>
                <a:cs typeface="Calibri"/>
              </a:rPr>
              <a:t>recentemente </a:t>
            </a:r>
            <a:r>
              <a:rPr lang="pt-BR" sz="2800" b="1" spc="-10" dirty="0">
                <a:latin typeface="Calibri"/>
                <a:cs typeface="Calibri"/>
              </a:rPr>
              <a:t>referenciadas</a:t>
            </a:r>
            <a:r>
              <a:rPr lang="pt-BR" sz="2800" spc="-1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pelo  </a:t>
            </a:r>
            <a:r>
              <a:rPr lang="pt-BR" sz="2800" b="1" spc="-10" dirty="0">
                <a:latin typeface="Calibri"/>
                <a:cs typeface="Calibri"/>
              </a:rPr>
              <a:t>processo</a:t>
            </a:r>
            <a:r>
              <a:rPr lang="pt-BR" sz="2800" spc="-10" dirty="0">
                <a:latin typeface="Calibri"/>
                <a:cs typeface="Calibri"/>
              </a:rPr>
              <a:t>.</a:t>
            </a:r>
            <a:endParaRPr lang="pt-BR" sz="2800" dirty="0">
              <a:latin typeface="Calibri"/>
              <a:cs typeface="Calibri"/>
            </a:endParaRPr>
          </a:p>
          <a:p>
            <a:pPr marL="527050" marR="123825" indent="-514350" algn="just">
              <a:spcBef>
                <a:spcPts val="434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pt-BR" sz="2800" b="1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VM(M)</a:t>
            </a:r>
            <a:r>
              <a:rPr lang="pt-BR" sz="2800" spc="-5" dirty="0">
                <a:latin typeface="Calibri"/>
                <a:cs typeface="Calibri"/>
              </a:rPr>
              <a:t>: </a:t>
            </a:r>
            <a:r>
              <a:rPr lang="pt-BR" sz="2800" dirty="0">
                <a:latin typeface="Calibri"/>
                <a:cs typeface="Calibri"/>
              </a:rPr>
              <a:t>A </a:t>
            </a:r>
            <a:r>
              <a:rPr lang="pt-BR" sz="2800" b="1" spc="-5" dirty="0">
                <a:latin typeface="Calibri"/>
                <a:cs typeface="Calibri"/>
              </a:rPr>
              <a:t>quantidade</a:t>
            </a:r>
            <a:r>
              <a:rPr lang="pt-BR" sz="2800" spc="-5" dirty="0">
                <a:latin typeface="Calibri"/>
                <a:cs typeface="Calibri"/>
              </a:rPr>
              <a:t> de </a:t>
            </a:r>
            <a:r>
              <a:rPr lang="pt-BR" sz="2800" b="1" spc="-5" dirty="0">
                <a:latin typeface="Calibri"/>
                <a:cs typeface="Calibri"/>
              </a:rPr>
              <a:t>memória</a:t>
            </a:r>
            <a:r>
              <a:rPr lang="pt-BR" sz="2800" spc="-5" dirty="0">
                <a:latin typeface="Calibri"/>
                <a:cs typeface="Calibri"/>
              </a:rPr>
              <a:t> virtual </a:t>
            </a:r>
            <a:r>
              <a:rPr lang="pt-BR" sz="2800" dirty="0">
                <a:latin typeface="Calibri"/>
                <a:cs typeface="Calibri"/>
              </a:rPr>
              <a:t>usada </a:t>
            </a:r>
            <a:r>
              <a:rPr lang="pt-BR" sz="2800" spc="-5" dirty="0">
                <a:latin typeface="Calibri"/>
                <a:cs typeface="Calibri"/>
              </a:rPr>
              <a:t>pelo </a:t>
            </a:r>
            <a:r>
              <a:rPr lang="pt-BR" sz="2800" b="1" spc="-10" dirty="0">
                <a:latin typeface="Calibri"/>
                <a:cs typeface="Calibri"/>
              </a:rPr>
              <a:t>processo</a:t>
            </a:r>
            <a:r>
              <a:rPr lang="pt-BR" sz="2800" spc="-10" dirty="0">
                <a:latin typeface="Calibri"/>
                <a:cs typeface="Calibri"/>
              </a:rPr>
              <a:t>, </a:t>
            </a:r>
            <a:r>
              <a:rPr lang="pt-BR" sz="2800" dirty="0">
                <a:latin typeface="Calibri"/>
                <a:cs typeface="Calibri"/>
              </a:rPr>
              <a:t>em </a:t>
            </a:r>
            <a:r>
              <a:rPr lang="pt-BR" sz="2800" b="1" spc="-10" dirty="0">
                <a:latin typeface="Calibri"/>
                <a:cs typeface="Calibri"/>
              </a:rPr>
              <a:t>megabytes</a:t>
            </a:r>
            <a:r>
              <a:rPr lang="pt-BR" sz="2800" spc="-10" dirty="0">
                <a:latin typeface="Calibri"/>
                <a:cs typeface="Calibri"/>
              </a:rPr>
              <a:t>. </a:t>
            </a:r>
            <a:r>
              <a:rPr lang="pt-BR" sz="2800" dirty="0">
                <a:latin typeface="Calibri"/>
                <a:cs typeface="Calibri"/>
              </a:rPr>
              <a:t>A  </a:t>
            </a:r>
            <a:r>
              <a:rPr lang="pt-BR" sz="2800" spc="-5" dirty="0">
                <a:latin typeface="Calibri"/>
                <a:cs typeface="Calibri"/>
              </a:rPr>
              <a:t>memória virtual inclui </a:t>
            </a:r>
            <a:r>
              <a:rPr lang="pt-BR" sz="2800" dirty="0">
                <a:latin typeface="Calibri"/>
                <a:cs typeface="Calibri"/>
              </a:rPr>
              <a:t>o </a:t>
            </a:r>
            <a:r>
              <a:rPr lang="pt-BR" sz="2800" spc="-5" dirty="0">
                <a:latin typeface="Calibri"/>
                <a:cs typeface="Calibri"/>
              </a:rPr>
              <a:t>armazenamento </a:t>
            </a:r>
            <a:r>
              <a:rPr lang="pt-BR" sz="2800" dirty="0">
                <a:latin typeface="Calibri"/>
                <a:cs typeface="Calibri"/>
              </a:rPr>
              <a:t>em </a:t>
            </a:r>
            <a:r>
              <a:rPr lang="pt-BR" sz="2800" spc="-10" dirty="0">
                <a:latin typeface="Calibri"/>
                <a:cs typeface="Calibri"/>
              </a:rPr>
              <a:t>disco </a:t>
            </a:r>
            <a:r>
              <a:rPr lang="pt-BR" sz="2800" spc="-5" dirty="0">
                <a:latin typeface="Calibri"/>
                <a:cs typeface="Calibri"/>
              </a:rPr>
              <a:t>dos </a:t>
            </a:r>
            <a:r>
              <a:rPr lang="pt-BR" sz="2800" spc="-10" dirty="0">
                <a:latin typeface="Calibri"/>
                <a:cs typeface="Calibri"/>
              </a:rPr>
              <a:t>arquivos </a:t>
            </a:r>
            <a:r>
              <a:rPr lang="pt-BR" sz="2800" spc="-5" dirty="0">
                <a:latin typeface="Calibri"/>
                <a:cs typeface="Calibri"/>
              </a:rPr>
              <a:t>de</a:t>
            </a:r>
            <a:r>
              <a:rPr lang="pt-BR" sz="2800" spc="10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paginação.</a:t>
            </a:r>
            <a:endParaRPr lang="pt-BR" sz="2800" dirty="0">
              <a:latin typeface="Calibri"/>
              <a:cs typeface="Calibri"/>
            </a:endParaRPr>
          </a:p>
          <a:p>
            <a:pPr marL="527050" marR="5080" indent="-514350" algn="just">
              <a:spcBef>
                <a:spcPts val="43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pt-BR" sz="2800" b="1" spc="-5" dirty="0">
                <a:solidFill>
                  <a:srgbClr val="FFC000"/>
                </a:solidFill>
                <a:latin typeface="Calibri"/>
                <a:cs typeface="Calibri"/>
              </a:rPr>
              <a:t>CPU(s)</a:t>
            </a:r>
            <a:r>
              <a:rPr lang="pt-BR" sz="2800" spc="-5" dirty="0">
                <a:latin typeface="Calibri"/>
                <a:cs typeface="Calibri"/>
              </a:rPr>
              <a:t>: </a:t>
            </a:r>
            <a:r>
              <a:rPr lang="pt-BR" sz="2800" dirty="0">
                <a:latin typeface="Calibri"/>
                <a:cs typeface="Calibri"/>
              </a:rPr>
              <a:t>O </a:t>
            </a:r>
            <a:r>
              <a:rPr lang="pt-BR" sz="2800" b="1" spc="-5" dirty="0">
                <a:latin typeface="Calibri"/>
                <a:cs typeface="Calibri"/>
              </a:rPr>
              <a:t>tempo</a:t>
            </a:r>
            <a:r>
              <a:rPr lang="pt-BR" sz="2800" spc="-5" dirty="0">
                <a:latin typeface="Calibri"/>
                <a:cs typeface="Calibri"/>
              </a:rPr>
              <a:t> do </a:t>
            </a:r>
            <a:r>
              <a:rPr lang="pt-BR" sz="2800" b="1" spc="-5" dirty="0">
                <a:latin typeface="Calibri"/>
                <a:cs typeface="Calibri"/>
              </a:rPr>
              <a:t>processador</a:t>
            </a:r>
            <a:r>
              <a:rPr lang="pt-BR" sz="2800" spc="-5" dirty="0">
                <a:latin typeface="Calibri"/>
                <a:cs typeface="Calibri"/>
              </a:rPr>
              <a:t> que </a:t>
            </a:r>
            <a:r>
              <a:rPr lang="pt-BR" sz="2800" dirty="0">
                <a:latin typeface="Calibri"/>
                <a:cs typeface="Calibri"/>
              </a:rPr>
              <a:t>o </a:t>
            </a:r>
            <a:r>
              <a:rPr lang="pt-BR" sz="2800" spc="-10" dirty="0">
                <a:latin typeface="Calibri"/>
                <a:cs typeface="Calibri"/>
              </a:rPr>
              <a:t>processo </a:t>
            </a:r>
            <a:r>
              <a:rPr lang="pt-BR" sz="2800" spc="-5" dirty="0">
                <a:latin typeface="Calibri"/>
                <a:cs typeface="Calibri"/>
              </a:rPr>
              <a:t>usou </a:t>
            </a:r>
            <a:r>
              <a:rPr lang="pt-BR" sz="2800" dirty="0">
                <a:latin typeface="Calibri"/>
                <a:cs typeface="Calibri"/>
              </a:rPr>
              <a:t>em </a:t>
            </a:r>
            <a:r>
              <a:rPr lang="pt-BR" sz="2800" spc="-10" dirty="0">
                <a:latin typeface="Calibri"/>
                <a:cs typeface="Calibri"/>
              </a:rPr>
              <a:t>todos </a:t>
            </a:r>
            <a:r>
              <a:rPr lang="pt-BR" sz="2800" spc="-5" dirty="0">
                <a:latin typeface="Calibri"/>
                <a:cs typeface="Calibri"/>
              </a:rPr>
              <a:t>os </a:t>
            </a:r>
            <a:r>
              <a:rPr lang="pt-BR" sz="2800" spc="-10" dirty="0">
                <a:latin typeface="Calibri"/>
                <a:cs typeface="Calibri"/>
              </a:rPr>
              <a:t>processadores,  </a:t>
            </a:r>
            <a:r>
              <a:rPr lang="pt-BR" sz="2800" dirty="0">
                <a:latin typeface="Calibri"/>
                <a:cs typeface="Calibri"/>
              </a:rPr>
              <a:t>em</a:t>
            </a:r>
            <a:r>
              <a:rPr lang="pt-BR" sz="2800" spc="-75" dirty="0">
                <a:latin typeface="Calibri"/>
                <a:cs typeface="Calibri"/>
              </a:rPr>
              <a:t> </a:t>
            </a:r>
            <a:r>
              <a:rPr lang="pt-BR" sz="2800" b="1" spc="-5" dirty="0">
                <a:latin typeface="Calibri"/>
                <a:cs typeface="Calibri"/>
              </a:rPr>
              <a:t>segundos</a:t>
            </a:r>
            <a:r>
              <a:rPr lang="pt-BR" sz="2800" spc="-5" dirty="0">
                <a:latin typeface="Calibri"/>
                <a:cs typeface="Calibri"/>
              </a:rPr>
              <a:t>.</a:t>
            </a:r>
            <a:endParaRPr lang="pt-BR" sz="2800" dirty="0">
              <a:latin typeface="Calibri"/>
              <a:cs typeface="Calibri"/>
            </a:endParaRPr>
          </a:p>
          <a:p>
            <a:pPr marL="527050" indent="-514350" algn="just"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pt-BR" sz="2800" b="1" spc="-5" dirty="0">
                <a:solidFill>
                  <a:srgbClr val="00B0F0"/>
                </a:solidFill>
                <a:latin typeface="Calibri"/>
                <a:cs typeface="Calibri"/>
              </a:rPr>
              <a:t>ID</a:t>
            </a:r>
            <a:r>
              <a:rPr lang="pt-BR" sz="2800" spc="-5" dirty="0">
                <a:latin typeface="Calibri"/>
                <a:cs typeface="Calibri"/>
              </a:rPr>
              <a:t>: </a:t>
            </a:r>
            <a:r>
              <a:rPr lang="pt-BR" sz="2800" dirty="0">
                <a:latin typeface="Calibri"/>
                <a:cs typeface="Calibri"/>
              </a:rPr>
              <a:t>O </a:t>
            </a:r>
            <a:r>
              <a:rPr lang="pt-BR" sz="2800" b="1" dirty="0">
                <a:latin typeface="Calibri"/>
                <a:cs typeface="Calibri"/>
              </a:rPr>
              <a:t>ID</a:t>
            </a:r>
            <a:r>
              <a:rPr lang="pt-BR" sz="2800" dirty="0">
                <a:latin typeface="Calibri"/>
                <a:cs typeface="Calibri"/>
              </a:rPr>
              <a:t> </a:t>
            </a:r>
            <a:r>
              <a:rPr lang="pt-BR" sz="2800" spc="-5" dirty="0">
                <a:latin typeface="Calibri"/>
                <a:cs typeface="Calibri"/>
              </a:rPr>
              <a:t>de </a:t>
            </a:r>
            <a:r>
              <a:rPr lang="pt-BR" sz="2800" spc="-10" dirty="0">
                <a:latin typeface="Calibri"/>
                <a:cs typeface="Calibri"/>
              </a:rPr>
              <a:t>processo </a:t>
            </a:r>
            <a:r>
              <a:rPr lang="pt-BR" sz="2800" spc="-5" dirty="0">
                <a:latin typeface="Calibri"/>
                <a:cs typeface="Calibri"/>
              </a:rPr>
              <a:t>(PID) do</a:t>
            </a:r>
            <a:r>
              <a:rPr lang="pt-BR" sz="2800" spc="55" dirty="0">
                <a:latin typeface="Calibri"/>
                <a:cs typeface="Calibri"/>
              </a:rPr>
              <a:t> </a:t>
            </a:r>
            <a:r>
              <a:rPr lang="pt-BR" sz="2800" b="1" spc="-10" dirty="0">
                <a:latin typeface="Calibri"/>
                <a:cs typeface="Calibri"/>
              </a:rPr>
              <a:t>processo</a:t>
            </a:r>
            <a:r>
              <a:rPr lang="pt-BR" sz="2800" spc="-10" dirty="0">
                <a:latin typeface="Calibri"/>
                <a:cs typeface="Calibri"/>
              </a:rPr>
              <a:t>.</a:t>
            </a:r>
            <a:endParaRPr lang="pt-BR" sz="2800" dirty="0">
              <a:latin typeface="Calibri"/>
              <a:cs typeface="Calibri"/>
            </a:endParaRPr>
          </a:p>
          <a:p>
            <a:pPr marL="527050" indent="-514350" algn="just"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pt-BR" sz="2800" b="1" spc="-5" dirty="0" err="1">
                <a:solidFill>
                  <a:schemeClr val="accent6"/>
                </a:solidFill>
                <a:latin typeface="Calibri"/>
                <a:cs typeface="Calibri"/>
              </a:rPr>
              <a:t>ProcessName</a:t>
            </a:r>
            <a:r>
              <a:rPr lang="pt-BR" sz="2800" spc="-5" dirty="0">
                <a:latin typeface="Calibri"/>
                <a:cs typeface="Calibri"/>
              </a:rPr>
              <a:t>: </a:t>
            </a:r>
            <a:r>
              <a:rPr lang="pt-BR" sz="2800" dirty="0">
                <a:latin typeface="Calibri"/>
                <a:cs typeface="Calibri"/>
              </a:rPr>
              <a:t>O </a:t>
            </a:r>
            <a:r>
              <a:rPr lang="pt-BR" sz="2800" b="1" spc="-5" dirty="0">
                <a:latin typeface="Calibri"/>
                <a:cs typeface="Calibri"/>
              </a:rPr>
              <a:t>nome</a:t>
            </a:r>
            <a:r>
              <a:rPr lang="pt-BR" sz="2800" spc="-5" dirty="0">
                <a:latin typeface="Calibri"/>
                <a:cs typeface="Calibri"/>
              </a:rPr>
              <a:t> do</a:t>
            </a:r>
            <a:r>
              <a:rPr lang="pt-BR" sz="2800" spc="-25" dirty="0">
                <a:latin typeface="Calibri"/>
                <a:cs typeface="Calibri"/>
              </a:rPr>
              <a:t> </a:t>
            </a:r>
            <a:r>
              <a:rPr lang="pt-BR" sz="2800" b="1" spc="-10" dirty="0">
                <a:latin typeface="Calibri"/>
                <a:cs typeface="Calibri"/>
              </a:rPr>
              <a:t>processo</a:t>
            </a:r>
            <a:r>
              <a:rPr lang="pt-BR" sz="2800" spc="-10" dirty="0">
                <a:latin typeface="Calibri"/>
                <a:cs typeface="Calibri"/>
              </a:rPr>
              <a:t>.</a:t>
            </a:r>
            <a:endParaRPr lang="pt-BR" sz="2800" dirty="0">
              <a:latin typeface="Calibri"/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10" dirty="0"/>
              <a:t>Monitorando</a:t>
            </a:r>
            <a:r>
              <a:rPr lang="pt-BR" spc="-55" dirty="0"/>
              <a:t> </a:t>
            </a:r>
            <a:r>
              <a:rPr lang="pt-BR" spc="-10" dirty="0"/>
              <a:t>Processos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8314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pc="-10" dirty="0"/>
              <a:t>Monitorando</a:t>
            </a:r>
            <a:r>
              <a:rPr spc="-55" dirty="0"/>
              <a:t> </a:t>
            </a:r>
            <a:r>
              <a:rPr spc="-10" dirty="0"/>
              <a:t>Processos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6361"/>
            <a:ext cx="7242809" cy="302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get-process </a:t>
            </a:r>
            <a:r>
              <a:rPr sz="2400" dirty="0">
                <a:latin typeface="Calibri"/>
                <a:cs typeface="Calibri"/>
              </a:rPr>
              <a:t>| </a:t>
            </a:r>
            <a:r>
              <a:rPr sz="2400" spc="-5" dirty="0">
                <a:latin typeface="Calibri"/>
                <a:cs typeface="Calibri"/>
              </a:rPr>
              <a:t>where-object </a:t>
            </a:r>
            <a:r>
              <a:rPr sz="2400" spc="-25" dirty="0">
                <a:latin typeface="Calibri"/>
                <a:cs typeface="Calibri"/>
              </a:rPr>
              <a:t>{$_.WorkingSet </a:t>
            </a:r>
            <a:r>
              <a:rPr sz="2400" spc="-15" dirty="0">
                <a:latin typeface="Calibri"/>
                <a:cs typeface="Calibri"/>
              </a:rPr>
              <a:t>-gt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20000000}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Get-Counter </a:t>
            </a:r>
            <a:r>
              <a:rPr sz="2400" spc="-5" dirty="0">
                <a:latin typeface="Calibri"/>
                <a:cs typeface="Calibri"/>
              </a:rPr>
              <a:t>'\Memory\Available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MBytes‘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Get-Counter </a:t>
            </a:r>
            <a:r>
              <a:rPr sz="2400" spc="-20" dirty="0">
                <a:latin typeface="Calibri"/>
                <a:cs typeface="Calibri"/>
              </a:rPr>
              <a:t>'\Processor(_Total)\% </a:t>
            </a:r>
            <a:r>
              <a:rPr sz="2400" spc="-10" dirty="0">
                <a:latin typeface="Calibri"/>
                <a:cs typeface="Calibri"/>
              </a:rPr>
              <a:t>Processor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Time‘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Get-Counter </a:t>
            </a:r>
            <a:r>
              <a:rPr sz="2400" spc="-15" dirty="0">
                <a:latin typeface="Calibri"/>
                <a:cs typeface="Calibri"/>
              </a:rPr>
              <a:t>"\Processo(firefox)\% </a:t>
            </a:r>
            <a:r>
              <a:rPr sz="2400" spc="-5" dirty="0">
                <a:latin typeface="Calibri"/>
                <a:cs typeface="Calibri"/>
              </a:rPr>
              <a:t>tempo de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processador"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42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518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1626360"/>
            <a:ext cx="88392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pt-BR" sz="3200" dirty="0">
                <a:solidFill>
                  <a:srgbClr val="FF0000"/>
                </a:solidFill>
              </a:rPr>
              <a:t>$nome </a:t>
            </a:r>
            <a:r>
              <a:rPr lang="pt-BR" sz="3200" dirty="0"/>
              <a:t>= </a:t>
            </a:r>
            <a:r>
              <a:rPr lang="pt-BR" sz="3200" dirty="0" smtClean="0"/>
              <a:t>“Pessoa"</a:t>
            </a:r>
            <a:endParaRPr lang="pt-BR" sz="3200" dirty="0"/>
          </a:p>
          <a:p>
            <a:pPr algn="just"/>
            <a:r>
              <a:rPr lang="pt-BR" sz="3200" dirty="0" err="1"/>
              <a:t>dir</a:t>
            </a:r>
            <a:r>
              <a:rPr lang="pt-BR" sz="3200" dirty="0"/>
              <a:t> </a:t>
            </a:r>
            <a:r>
              <a:rPr lang="pt-BR" sz="3200" dirty="0" err="1"/>
              <a:t>variable</a:t>
            </a:r>
            <a:r>
              <a:rPr lang="pt-BR" sz="3200" dirty="0"/>
              <a:t>:</a:t>
            </a:r>
          </a:p>
          <a:p>
            <a:pPr algn="just"/>
            <a:r>
              <a:rPr lang="pt-BR" sz="3200" dirty="0"/>
              <a:t>remove-item </a:t>
            </a:r>
            <a:r>
              <a:rPr lang="pt-BR" sz="3200" dirty="0" err="1"/>
              <a:t>variable</a:t>
            </a:r>
            <a:r>
              <a:rPr lang="pt-BR" sz="3200" dirty="0"/>
              <a:t>:\nome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10" dirty="0"/>
              <a:t>Variáveis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805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3962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rgbClr val="FF0000"/>
                </a:solidFill>
              </a:rPr>
              <a:t>$num1</a:t>
            </a:r>
            <a:r>
              <a:rPr lang="pt-BR" sz="3200" dirty="0"/>
              <a:t>=10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rgbClr val="FF0000"/>
                </a:solidFill>
              </a:rPr>
              <a:t>$num2</a:t>
            </a:r>
            <a:r>
              <a:rPr lang="pt-BR" sz="3200" dirty="0"/>
              <a:t>="20"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rgbClr val="FF0000"/>
                </a:solidFill>
              </a:rPr>
              <a:t>$num1</a:t>
            </a:r>
            <a:r>
              <a:rPr lang="pt-BR" sz="3200" dirty="0"/>
              <a:t>+</a:t>
            </a:r>
            <a:r>
              <a:rPr lang="pt-BR" sz="3200" dirty="0">
                <a:solidFill>
                  <a:srgbClr val="FF0000"/>
                </a:solidFill>
              </a:rPr>
              <a:t>$num2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rgbClr val="FF0000"/>
                </a:solidFill>
              </a:rPr>
              <a:t>$num2</a:t>
            </a:r>
            <a:r>
              <a:rPr lang="pt-BR" sz="3200" dirty="0"/>
              <a:t>+</a:t>
            </a:r>
            <a:r>
              <a:rPr lang="pt-BR" sz="3200" dirty="0">
                <a:solidFill>
                  <a:srgbClr val="FF0000"/>
                </a:solidFill>
              </a:rPr>
              <a:t>$num1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/>
              <a:t>[</a:t>
            </a:r>
            <a:r>
              <a:rPr lang="pt-BR" sz="3200" dirty="0" err="1"/>
              <a:t>int</a:t>
            </a:r>
            <a:r>
              <a:rPr lang="pt-BR" sz="3200" dirty="0"/>
              <a:t>]</a:t>
            </a:r>
            <a:r>
              <a:rPr lang="pt-BR" sz="3200" dirty="0">
                <a:solidFill>
                  <a:srgbClr val="FF0000"/>
                </a:solidFill>
              </a:rPr>
              <a:t>$num2</a:t>
            </a:r>
            <a:r>
              <a:rPr lang="pt-BR" sz="3200" dirty="0"/>
              <a:t>+</a:t>
            </a:r>
            <a:r>
              <a:rPr lang="pt-BR" sz="3200" dirty="0">
                <a:solidFill>
                  <a:srgbClr val="FF0000"/>
                </a:solidFill>
              </a:rPr>
              <a:t>$num1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rgbClr val="FF0000"/>
                </a:solidFill>
              </a:rPr>
              <a:t>$num1.</a:t>
            </a:r>
            <a:r>
              <a:rPr lang="pt-BR" sz="3200" dirty="0"/>
              <a:t>GetType().</a:t>
            </a:r>
            <a:r>
              <a:rPr lang="pt-BR" sz="3200" dirty="0" err="1"/>
              <a:t>Name</a:t>
            </a:r>
            <a:endParaRPr lang="pt-BR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rgbClr val="FF0000"/>
                </a:solidFill>
              </a:rPr>
              <a:t>$processos </a:t>
            </a:r>
            <a:r>
              <a:rPr lang="pt-BR" sz="3200" dirty="0"/>
              <a:t>= </a:t>
            </a:r>
            <a:r>
              <a:rPr lang="pt-BR" sz="3200" dirty="0" err="1"/>
              <a:t>get-process</a:t>
            </a:r>
            <a:endParaRPr lang="pt-BR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rgbClr val="FF0000"/>
                </a:solidFill>
              </a:rPr>
              <a:t>$processos </a:t>
            </a:r>
            <a:r>
              <a:rPr lang="pt-BR" sz="3200" dirty="0"/>
              <a:t>-</a:t>
            </a:r>
            <a:r>
              <a:rPr lang="pt-BR" sz="3200" dirty="0" err="1"/>
              <a:t>is</a:t>
            </a:r>
            <a:r>
              <a:rPr lang="pt-BR" sz="3200" dirty="0"/>
              <a:t> [</a:t>
            </a:r>
            <a:r>
              <a:rPr lang="pt-BR" sz="3200" dirty="0" err="1"/>
              <a:t>array</a:t>
            </a:r>
            <a:r>
              <a:rPr lang="pt-BR" sz="3200" dirty="0" smtClean="0"/>
              <a:t>]</a:t>
            </a:r>
            <a:endParaRPr lang="pt-BR" sz="3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Dados</a:t>
            </a:r>
          </a:p>
        </p:txBody>
      </p:sp>
    </p:spTree>
    <p:extLst>
      <p:ext uri="{BB962C8B-B14F-4D97-AF65-F5344CB8AC3E}">
        <p14:creationId xmlns:p14="http://schemas.microsoft.com/office/powerpoint/2010/main" val="3988724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/>
              <a:t>Criar</a:t>
            </a:r>
            <a:endParaRPr lang="en-US" sz="3200" b="1" dirty="0"/>
          </a:p>
          <a:p>
            <a:pPr lvl="1"/>
            <a:r>
              <a:rPr lang="en-US" sz="3200" dirty="0"/>
              <a:t>New-Item -Path 'C:\temp\New Folder' -</a:t>
            </a:r>
            <a:r>
              <a:rPr lang="en-US" sz="3200" dirty="0" err="1"/>
              <a:t>ItemType</a:t>
            </a:r>
            <a:r>
              <a:rPr lang="en-US" sz="3200" dirty="0"/>
              <a:t> "directory“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/>
              <a:t>Editar</a:t>
            </a:r>
            <a:endParaRPr lang="en-US" sz="3200" b="1" dirty="0"/>
          </a:p>
          <a:p>
            <a:pPr lvl="1"/>
            <a:r>
              <a:rPr lang="en-US" sz="3200" dirty="0"/>
              <a:t>Add-Content .\arquivo.txt "</a:t>
            </a:r>
            <a:r>
              <a:rPr lang="en-US" sz="3200" dirty="0" err="1"/>
              <a:t>texto</a:t>
            </a:r>
            <a:r>
              <a:rPr lang="en-US" sz="3200" dirty="0"/>
              <a:t> q“</a:t>
            </a:r>
          </a:p>
          <a:p>
            <a:pPr lvl="1"/>
            <a:r>
              <a:rPr lang="en-US" sz="3200" dirty="0"/>
              <a:t>Add-Content -Path "c:\sample.txt" -Value "`</a:t>
            </a:r>
            <a:r>
              <a:rPr lang="en-US" sz="3200" dirty="0" err="1"/>
              <a:t>r`nThis</a:t>
            </a:r>
            <a:r>
              <a:rPr lang="en-US" sz="3200" dirty="0"/>
              <a:t> is the last line“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/>
              <a:t>Recuperar</a:t>
            </a:r>
            <a:endParaRPr lang="en-US" sz="3200" b="1" dirty="0"/>
          </a:p>
          <a:p>
            <a:pPr lvl="1"/>
            <a:r>
              <a:rPr lang="en-US" sz="3200" dirty="0"/>
              <a:t>Get-Content .\arquivo.txt</a:t>
            </a: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Manipulação de Arquivos</a:t>
            </a:r>
          </a:p>
        </p:txBody>
      </p:sp>
    </p:spTree>
    <p:extLst>
      <p:ext uri="{BB962C8B-B14F-4D97-AF65-F5344CB8AC3E}">
        <p14:creationId xmlns:p14="http://schemas.microsoft.com/office/powerpoint/2010/main" val="3475474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800" dirty="0" err="1"/>
              <a:t>Get-Counter</a:t>
            </a:r>
            <a:r>
              <a:rPr lang="pt-BR" sz="2800" dirty="0"/>
              <a:t> -</a:t>
            </a:r>
            <a:r>
              <a:rPr lang="pt-BR" sz="2800" dirty="0" err="1"/>
              <a:t>ListSet</a:t>
            </a:r>
            <a:r>
              <a:rPr lang="pt-BR" sz="2800" dirty="0"/>
              <a:t> *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err="1"/>
              <a:t>Get-Counter</a:t>
            </a:r>
            <a:r>
              <a:rPr lang="pt-BR" sz="2800" dirty="0"/>
              <a:t> -</a:t>
            </a:r>
            <a:r>
              <a:rPr lang="pt-BR" sz="2800" dirty="0" err="1"/>
              <a:t>ListSet</a:t>
            </a:r>
            <a:r>
              <a:rPr lang="pt-BR" sz="2800" dirty="0"/>
              <a:t> * | </a:t>
            </a:r>
            <a:r>
              <a:rPr lang="pt-BR" sz="2800" dirty="0" err="1"/>
              <a:t>Sort-Object</a:t>
            </a:r>
            <a:r>
              <a:rPr lang="pt-BR" sz="2800" dirty="0"/>
              <a:t> </a:t>
            </a:r>
            <a:r>
              <a:rPr lang="pt-BR" sz="2800" dirty="0" err="1"/>
              <a:t>CounterSetName</a:t>
            </a:r>
            <a:r>
              <a:rPr lang="pt-BR" sz="2800" dirty="0"/>
              <a:t> | </a:t>
            </a:r>
            <a:r>
              <a:rPr lang="pt-BR" sz="2800" dirty="0" err="1"/>
              <a:t>Format-Table</a:t>
            </a:r>
            <a:r>
              <a:rPr lang="pt-BR" sz="2800" dirty="0"/>
              <a:t> </a:t>
            </a:r>
            <a:r>
              <a:rPr lang="pt-BR" sz="2800" dirty="0" err="1"/>
              <a:t>CounterSetName</a:t>
            </a:r>
            <a:endParaRPr lang="pt-BR" sz="2800" dirty="0"/>
          </a:p>
          <a:p>
            <a:pPr>
              <a:buFont typeface="Wingdings" panose="05000000000000000000" pitchFamily="2" charset="2"/>
              <a:buChar char="q"/>
            </a:pPr>
            <a:endParaRPr lang="pt-BR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err="1"/>
              <a:t>Get-Counter</a:t>
            </a:r>
            <a:r>
              <a:rPr lang="pt-BR" sz="2800" dirty="0"/>
              <a:t> -</a:t>
            </a:r>
            <a:r>
              <a:rPr lang="pt-BR" sz="2800" dirty="0" err="1"/>
              <a:t>ListSet</a:t>
            </a:r>
            <a:r>
              <a:rPr lang="pt-BR" sz="2800" dirty="0"/>
              <a:t> "Informações do Processador"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err="1"/>
              <a:t>Get-Counter</a:t>
            </a:r>
            <a:r>
              <a:rPr lang="pt-BR" sz="2800" dirty="0"/>
              <a:t> "\Informações do Processador(*)\Frequência do Processador"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Recuperação de Informações</a:t>
            </a:r>
          </a:p>
        </p:txBody>
      </p:sp>
    </p:spTree>
    <p:extLst>
      <p:ext uri="{BB962C8B-B14F-4D97-AF65-F5344CB8AC3E}">
        <p14:creationId xmlns:p14="http://schemas.microsoft.com/office/powerpoint/2010/main" val="29501086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456" y="1626361"/>
            <a:ext cx="8915400" cy="44319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pt-BR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Get-Process| where {$_.</a:t>
            </a:r>
            <a:r>
              <a:rPr lang="en-US" sz="3200" dirty="0" err="1"/>
              <a:t>ProcessName</a:t>
            </a:r>
            <a:r>
              <a:rPr lang="en-US" sz="3200" dirty="0"/>
              <a:t> -like "chrome"}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Get-Process| where {($_.</a:t>
            </a:r>
            <a:r>
              <a:rPr lang="en-US" sz="3200" dirty="0" err="1"/>
              <a:t>ProcessName</a:t>
            </a:r>
            <a:r>
              <a:rPr lang="en-US" sz="3200" dirty="0"/>
              <a:t> -like "chrome") -AND ($_.WS -</a:t>
            </a:r>
            <a:r>
              <a:rPr lang="en-US" sz="3200" dirty="0" err="1"/>
              <a:t>gt</a:t>
            </a:r>
            <a:r>
              <a:rPr lang="en-US" sz="3200" dirty="0"/>
              <a:t> 300000000)}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3200" dirty="0" err="1"/>
              <a:t>Get-Process</a:t>
            </a:r>
            <a:r>
              <a:rPr lang="pt-BR" sz="3200" dirty="0"/>
              <a:t> | </a:t>
            </a:r>
            <a:r>
              <a:rPr lang="pt-BR" sz="3200" dirty="0" err="1"/>
              <a:t>Get-Member</a:t>
            </a:r>
            <a:endParaRPr lang="pt-BR" sz="3200" dirty="0"/>
          </a:p>
          <a:p>
            <a:pPr>
              <a:buFont typeface="Wingdings" panose="05000000000000000000" pitchFamily="2" charset="2"/>
              <a:buChar char="q"/>
            </a:pPr>
            <a:endParaRPr lang="pt-BR" sz="3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Recuperação de Informações</a:t>
            </a:r>
          </a:p>
        </p:txBody>
      </p:sp>
    </p:spTree>
    <p:extLst>
      <p:ext uri="{BB962C8B-B14F-4D97-AF65-F5344CB8AC3E}">
        <p14:creationId xmlns:p14="http://schemas.microsoft.com/office/powerpoint/2010/main" val="35747848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$</a:t>
            </a:r>
            <a:r>
              <a:rPr lang="en-US" sz="2800" dirty="0" err="1"/>
              <a:t>var</a:t>
            </a:r>
            <a:r>
              <a:rPr lang="en-US" sz="2800" dirty="0"/>
              <a:t> = (Get-Process| where {($_.</a:t>
            </a:r>
            <a:r>
              <a:rPr lang="en-US" sz="2800" dirty="0" err="1"/>
              <a:t>ProcessName</a:t>
            </a:r>
            <a:r>
              <a:rPr lang="en-US" sz="2800" dirty="0"/>
              <a:t> -like "chrome") -AND ($_.WS -</a:t>
            </a:r>
            <a:r>
              <a:rPr lang="en-US" sz="2800" dirty="0" err="1"/>
              <a:t>gt</a:t>
            </a:r>
            <a:r>
              <a:rPr lang="en-US" sz="2800" dirty="0"/>
              <a:t> 300000000)}) |Select-Object </a:t>
            </a:r>
            <a:r>
              <a:rPr lang="en-US" sz="2800" dirty="0" err="1"/>
              <a:t>processName,CPU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Add-Content res.txt $</a:t>
            </a:r>
            <a:r>
              <a:rPr lang="en-US" sz="2800" dirty="0" err="1"/>
              <a:t>var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Start-sleep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Recuperação de Informações</a:t>
            </a:r>
          </a:p>
        </p:txBody>
      </p:sp>
    </p:spTree>
    <p:extLst>
      <p:ext uri="{BB962C8B-B14F-4D97-AF65-F5344CB8AC3E}">
        <p14:creationId xmlns:p14="http://schemas.microsoft.com/office/powerpoint/2010/main" val="3271506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160" y="1626361"/>
            <a:ext cx="8991600" cy="443198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nn-NO" sz="2400" dirty="0"/>
              <a:t>For ($i=0; $i -le 10; $i++) {</a:t>
            </a:r>
            <a:br>
              <a:rPr lang="nn-NO" sz="2400" dirty="0"/>
            </a:br>
            <a:r>
              <a:rPr lang="nn-NO" sz="2400" dirty="0"/>
              <a:t>    "10 * $i = " + (10 * $i)</a:t>
            </a:r>
            <a:br>
              <a:rPr lang="nn-NO" sz="2400" dirty="0"/>
            </a:br>
            <a:r>
              <a:rPr lang="nn-NO" sz="2400" dirty="0"/>
              <a:t>    }</a:t>
            </a:r>
          </a:p>
          <a:p>
            <a:pPr marL="109728" indent="0">
              <a:buNone/>
            </a:pPr>
            <a:r>
              <a:rPr lang="nn-NO" sz="2400" dirty="0" smtClean="0"/>
              <a:t>------------------------------------------------------------------------------------------------</a:t>
            </a:r>
            <a:endParaRPr lang="nn-NO" sz="2400" dirty="0"/>
          </a:p>
          <a:p>
            <a:pPr marL="109728" indent="0">
              <a:buNone/>
            </a:pPr>
            <a:r>
              <a:rPr lang="en-US" sz="2400" dirty="0"/>
              <a:t>For ($</a:t>
            </a:r>
            <a:r>
              <a:rPr lang="en-US" sz="2400" dirty="0" err="1"/>
              <a:t>i</a:t>
            </a:r>
            <a:r>
              <a:rPr lang="en-US" sz="2400" dirty="0"/>
              <a:t>=0; $</a:t>
            </a:r>
            <a:r>
              <a:rPr lang="en-US" sz="2400" dirty="0" err="1"/>
              <a:t>i</a:t>
            </a:r>
            <a:r>
              <a:rPr lang="en-US" sz="2400" dirty="0"/>
              <a:t> -le 10; $</a:t>
            </a:r>
            <a:r>
              <a:rPr lang="en-US" sz="2400" dirty="0" err="1"/>
              <a:t>i</a:t>
            </a:r>
            <a:r>
              <a:rPr lang="en-US" sz="2400" dirty="0"/>
              <a:t>++) {</a:t>
            </a:r>
            <a:br>
              <a:rPr lang="en-US" sz="2400" dirty="0"/>
            </a:br>
            <a:r>
              <a:rPr lang="en-US" sz="2400" dirty="0"/>
              <a:t>    </a:t>
            </a:r>
          </a:p>
          <a:p>
            <a:pPr marL="109728" indent="0">
              <a:buNone/>
            </a:pPr>
            <a:r>
              <a:rPr lang="en-US" sz="2400" dirty="0"/>
              <a:t>    Get-Process| where {($_.</a:t>
            </a:r>
            <a:r>
              <a:rPr lang="en-US" sz="2400" dirty="0" err="1"/>
              <a:t>ProcessName</a:t>
            </a:r>
            <a:r>
              <a:rPr lang="en-US" sz="2400" dirty="0"/>
              <a:t> -like "chrome") -and ($_.ws -</a:t>
            </a:r>
            <a:r>
              <a:rPr lang="en-US" sz="2400" dirty="0" err="1"/>
              <a:t>gt</a:t>
            </a:r>
            <a:r>
              <a:rPr lang="en-US" sz="2400" dirty="0"/>
              <a:t> 300000000)  }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    Start-Sleep 3</a:t>
            </a:r>
          </a:p>
          <a:p>
            <a:pPr marL="109728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   </a:t>
            </a:r>
            <a:r>
              <a:rPr lang="en-US" sz="2400" dirty="0" smtClean="0"/>
              <a:t>}</a:t>
            </a:r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Script</a:t>
            </a:r>
          </a:p>
        </p:txBody>
      </p:sp>
    </p:spTree>
    <p:extLst>
      <p:ext uri="{BB962C8B-B14F-4D97-AF65-F5344CB8AC3E}">
        <p14:creationId xmlns:p14="http://schemas.microsoft.com/office/powerpoint/2010/main" val="38532913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docs.microsoft.com/pt-br/previous-versions/technet-magazine/cc718984(v=msdn.10)</a:t>
            </a:r>
            <a:endParaRPr lang="pt-BR" dirty="0"/>
          </a:p>
          <a:p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en.wikipedia.org/wiki/System_Monitor</a:t>
            </a:r>
            <a:endParaRPr lang="pt-BR" dirty="0" smtClean="0"/>
          </a:p>
          <a:p>
            <a:r>
              <a:rPr lang="pt-BR" dirty="0">
                <a:hlinkClick r:id="rId4"/>
              </a:rPr>
              <a:t>https://docs.microsoft.com/pt-br/previous-versions/ee310108(v=msdn.10</a:t>
            </a:r>
            <a:r>
              <a:rPr lang="pt-BR" dirty="0" smtClean="0">
                <a:hlinkClick r:id="rId4"/>
              </a:rPr>
              <a:t>)</a:t>
            </a:r>
            <a:endParaRPr lang="pt-BR" dirty="0" smtClean="0"/>
          </a:p>
          <a:p>
            <a:r>
              <a:rPr lang="pt-BR" dirty="0" smtClean="0"/>
              <a:t>Help </a:t>
            </a:r>
            <a:r>
              <a:rPr lang="pt-BR" dirty="0" smtClean="0"/>
              <a:t>da ferramenta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57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Gerenciamento de computador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715044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Conectando a um computador remoto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5847"/>
            <a:ext cx="735339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 de confiabilidade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7218"/>
            <a:ext cx="8896224" cy="50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631</TotalTime>
  <Words>2177</Words>
  <Application>Microsoft Office PowerPoint</Application>
  <PresentationFormat>Apresentação na tela (4:3)</PresentationFormat>
  <Paragraphs>363</Paragraphs>
  <Slides>67</Slides>
  <Notes>2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Concurso</vt:lpstr>
      <vt:lpstr>Perfmon e Power Shell</vt:lpstr>
      <vt:lpstr>Agenda</vt:lpstr>
      <vt:lpstr>Introdução</vt:lpstr>
      <vt:lpstr>Introdução</vt:lpstr>
      <vt:lpstr>Introdução</vt:lpstr>
      <vt:lpstr>Introdução</vt:lpstr>
      <vt:lpstr>Gerenciamento de computador </vt:lpstr>
      <vt:lpstr>Conectando a um computador remoto</vt:lpstr>
      <vt:lpstr>Monitor de confiabilidade</vt:lpstr>
      <vt:lpstr>Introdução</vt:lpstr>
      <vt:lpstr>Contadores de desempenho</vt:lpstr>
      <vt:lpstr>Contadores de desempenho</vt:lpstr>
      <vt:lpstr>Contadores de desempenho</vt:lpstr>
      <vt:lpstr>Contadores de desempenho</vt:lpstr>
      <vt:lpstr>Monitorando em tempo real</vt:lpstr>
      <vt:lpstr>Monitorando em tempo real</vt:lpstr>
      <vt:lpstr>Criando Conjunto de Coletor de Dados</vt:lpstr>
      <vt:lpstr>Criando Conjunto de Coletor de Dados</vt:lpstr>
      <vt:lpstr>Criando Conjunto de Coletor de Dados</vt:lpstr>
      <vt:lpstr>Adicionando todos os contadores de uma categoria</vt:lpstr>
      <vt:lpstr>Criando Conjunto de Coletor de Dados</vt:lpstr>
      <vt:lpstr>Criando Conjunto de Coletor de Dados</vt:lpstr>
      <vt:lpstr>Criando Conjunto de Coletor de Dados</vt:lpstr>
      <vt:lpstr>Iniciando captura dos dados</vt:lpstr>
      <vt:lpstr>Visualizando arquivo de log</vt:lpstr>
      <vt:lpstr>Propriedades gerais do coletor de dados</vt:lpstr>
      <vt:lpstr>Propriedades do arquivo de log</vt:lpstr>
      <vt:lpstr>Tópicos não explorados</vt:lpstr>
      <vt:lpstr>Considerações finais</vt:lpstr>
      <vt:lpstr>Agenda</vt:lpstr>
      <vt:lpstr>Introdução</vt:lpstr>
      <vt:lpstr>Sobre o PowerShell</vt:lpstr>
      <vt:lpstr>Sobre o PowerShell</vt:lpstr>
      <vt:lpstr>Sobre o PowerShell</vt:lpstr>
      <vt:lpstr>Inslatação</vt:lpstr>
      <vt:lpstr>Comandos Power Shell</vt:lpstr>
      <vt:lpstr>Power Shell</vt:lpstr>
      <vt:lpstr>PowerShell ISE</vt:lpstr>
      <vt:lpstr>Help</vt:lpstr>
      <vt:lpstr>Apresentação do PowerPoint</vt:lpstr>
      <vt:lpstr>Funções</vt:lpstr>
      <vt:lpstr>Alias</vt:lpstr>
      <vt:lpstr>Exemplos Alias</vt:lpstr>
      <vt:lpstr>Criar uma Alias</vt:lpstr>
      <vt:lpstr>Exibição</vt:lpstr>
      <vt:lpstr>Exibição</vt:lpstr>
      <vt:lpstr>cmdlets out</vt:lpstr>
      <vt:lpstr>Redirecionador</vt:lpstr>
      <vt:lpstr>Filtrar Resultados</vt:lpstr>
      <vt:lpstr>Filtrar Resultados</vt:lpstr>
      <vt:lpstr>Filtrar Resultados</vt:lpstr>
      <vt:lpstr>Filtrar Resultados</vt:lpstr>
      <vt:lpstr>Filtrar Resultados</vt:lpstr>
      <vt:lpstr>Criando um Script</vt:lpstr>
      <vt:lpstr>Criando um Script</vt:lpstr>
      <vt:lpstr>Criando um Script</vt:lpstr>
      <vt:lpstr>Criando um Script</vt:lpstr>
      <vt:lpstr>Monitorando Processos</vt:lpstr>
      <vt:lpstr>Monitorando Processos</vt:lpstr>
      <vt:lpstr>Variáveis</vt:lpstr>
      <vt:lpstr>Tipos de Dados</vt:lpstr>
      <vt:lpstr>Manipulação de Arquivos</vt:lpstr>
      <vt:lpstr>Recuperação de Informações</vt:lpstr>
      <vt:lpstr>Recuperação de Informações</vt:lpstr>
      <vt:lpstr>Recuperação de Informações</vt:lpstr>
      <vt:lpstr>Script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Perfmon</dc:title>
  <dc:creator>Danilo</dc:creator>
  <cp:lastModifiedBy>Sony</cp:lastModifiedBy>
  <cp:revision>53</cp:revision>
  <dcterms:created xsi:type="dcterms:W3CDTF">2014-05-18T09:54:23Z</dcterms:created>
  <dcterms:modified xsi:type="dcterms:W3CDTF">2019-04-02T14:45:22Z</dcterms:modified>
</cp:coreProperties>
</file>