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0" r:id="rId3"/>
    <p:sldId id="273" r:id="rId4"/>
    <p:sldId id="261" r:id="rId5"/>
    <p:sldId id="262" r:id="rId6"/>
    <p:sldId id="263" r:id="rId7"/>
    <p:sldId id="264" r:id="rId8"/>
    <p:sldId id="265" r:id="rId9"/>
    <p:sldId id="266" r:id="rId10"/>
    <p:sldId id="272" r:id="rId11"/>
    <p:sldId id="267" r:id="rId12"/>
    <p:sldId id="269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139" autoAdjust="0"/>
  </p:normalViewPr>
  <p:slideViewPr>
    <p:cSldViewPr>
      <p:cViewPr>
        <p:scale>
          <a:sx n="76" d="100"/>
          <a:sy n="76" d="100"/>
        </p:scale>
        <p:origin x="-1488" y="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35584-6567-384C-9361-8D4063EF7AFA}" type="datetime1">
              <a:rPr lang="pt-BR" smtClean="0"/>
              <a:t>22/10/13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9C5C5-655D-7042-A252-741FCDCE8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463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8E52F-7A19-E04E-9638-369F2D274E7F}" type="datetime1">
              <a:rPr lang="pt-BR" smtClean="0"/>
              <a:t>22/10/13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32F7E-F377-E248-B141-B0B4B140C6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5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229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dirty="0" smtClean="0"/>
              <a:t>Alunos:	Júlio Mendonça</a:t>
            </a:r>
          </a:p>
          <a:p>
            <a:pPr lvl="0"/>
            <a:r>
              <a:rPr lang="pt-BR" noProof="0" dirty="0" smtClean="0"/>
              <a:t>		Verônica Conceição</a:t>
            </a:r>
          </a:p>
          <a:p>
            <a:pPr lvl="0"/>
            <a:endParaRPr lang="pt-BR" noProof="0" dirty="0" smtClean="0"/>
          </a:p>
          <a:p>
            <a:pPr lvl="0"/>
            <a:r>
              <a:rPr lang="pt-BR" noProof="0" dirty="0" smtClean="0"/>
              <a:t>Agosto de 2013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dirty="0" smtClean="0"/>
              <a:t>Tópicos avançados em avaliação de desempenho</a:t>
            </a:r>
            <a:br>
              <a:rPr lang="pt-BR" noProof="0" dirty="0" smtClean="0"/>
            </a:br>
            <a:r>
              <a:rPr lang="pt-BR" noProof="0" dirty="0" smtClean="0"/>
              <a:t>"Análise de Sensibilidade”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dirty="0" smtClean="0"/>
              <a:t>Título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Título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717032"/>
            <a:ext cx="8424936" cy="1008112"/>
          </a:xfrm>
        </p:spPr>
        <p:txBody>
          <a:bodyPr/>
          <a:lstStyle/>
          <a:p>
            <a:r>
              <a:rPr lang="pt-BR" dirty="0" smtClean="0"/>
              <a:t>Aluno: Verônica Conceição </a:t>
            </a:r>
          </a:p>
          <a:p>
            <a:r>
              <a:rPr lang="pt-BR" dirty="0" smtClean="0"/>
              <a:t>Apoio: Danilo Oliveira</a:t>
            </a:r>
          </a:p>
          <a:p>
            <a:r>
              <a:rPr lang="pt-BR" dirty="0" err="1" smtClean="0"/>
              <a:t>Prof</a:t>
            </a:r>
            <a:r>
              <a:rPr lang="pt-BR" dirty="0" smtClean="0"/>
              <a:t>: Paulo Maciel</a:t>
            </a:r>
            <a:endParaRPr lang="pt-BR" dirty="0" smtClean="0"/>
          </a:p>
          <a:p>
            <a:r>
              <a:rPr lang="pt-BR" dirty="0" smtClean="0"/>
              <a:t>Outubro </a:t>
            </a:r>
            <a:r>
              <a:rPr lang="pt-BR" dirty="0" smtClean="0"/>
              <a:t>de 2013</a:t>
            </a:r>
          </a:p>
          <a:p>
            <a:endParaRPr lang="pt-BR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9552" y="1988840"/>
            <a:ext cx="8424936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None/>
              <a:defRPr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1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r>
              <a:rPr lang="pt-BR" sz="2800" dirty="0" smtClean="0">
                <a:solidFill>
                  <a:schemeClr val="bg1"/>
                </a:solidFill>
                <a:latin typeface="+mj-lt"/>
              </a:rPr>
              <a:t>MODCS – Workshop</a:t>
            </a:r>
            <a:endParaRPr lang="pt-BR" sz="2800" dirty="0" smtClean="0">
              <a:solidFill>
                <a:schemeClr val="bg1"/>
              </a:solidFill>
              <a:latin typeface="+mj-lt"/>
            </a:endParaRPr>
          </a:p>
          <a:p>
            <a:r>
              <a:rPr lang="pt-BR" sz="3600" dirty="0" smtClean="0">
                <a:solidFill>
                  <a:schemeClr val="bg1"/>
                </a:solidFill>
                <a:latin typeface="+mj-lt"/>
              </a:rPr>
              <a:t>Consumo de Energia</a:t>
            </a:r>
            <a:endParaRPr lang="pt-BR" sz="3600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</a:t>
            </a:r>
            <a:r>
              <a:rPr lang="en-US" dirty="0" err="1" smtClean="0"/>
              <a:t>ão</a:t>
            </a:r>
            <a:r>
              <a:rPr lang="en-US" dirty="0" smtClean="0"/>
              <a:t> </a:t>
            </a:r>
            <a:r>
              <a:rPr lang="en-US" dirty="0" err="1" smtClean="0"/>
              <a:t>prévia</a:t>
            </a:r>
            <a:r>
              <a:rPr lang="en-US" dirty="0" smtClean="0"/>
              <a:t> do 1o. </a:t>
            </a:r>
            <a:r>
              <a:rPr lang="en-US" dirty="0" err="1" smtClean="0"/>
              <a:t>experimento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O Watts up </a:t>
            </a:r>
            <a:r>
              <a:rPr lang="en-US" b="0" dirty="0" err="1" smtClean="0"/>
              <a:t>n</a:t>
            </a:r>
            <a:r>
              <a:rPr lang="en-US" b="0" dirty="0" err="1" smtClean="0"/>
              <a:t>ão</a:t>
            </a:r>
            <a:r>
              <a:rPr lang="en-US" b="0" dirty="0" smtClean="0"/>
              <a:t> se </a:t>
            </a:r>
            <a:r>
              <a:rPr lang="en-US" b="0" dirty="0" err="1" smtClean="0"/>
              <a:t>mostrou</a:t>
            </a:r>
            <a:r>
              <a:rPr lang="en-US" b="0" dirty="0" smtClean="0"/>
              <a:t> </a:t>
            </a:r>
            <a:r>
              <a:rPr lang="en-US" b="0" dirty="0" err="1" smtClean="0"/>
              <a:t>adequado</a:t>
            </a:r>
            <a:r>
              <a:rPr lang="en-US" b="0" dirty="0" smtClean="0"/>
              <a:t> </a:t>
            </a:r>
            <a:r>
              <a:rPr lang="en-US" b="0" dirty="0" err="1" smtClean="0"/>
              <a:t>para</a:t>
            </a:r>
            <a:r>
              <a:rPr lang="en-US" b="0" dirty="0" smtClean="0"/>
              <a:t> o </a:t>
            </a:r>
            <a:r>
              <a:rPr lang="en-US" b="0" dirty="0" err="1" smtClean="0"/>
              <a:t>objetivo</a:t>
            </a:r>
            <a:r>
              <a:rPr lang="en-US" b="0" dirty="0" smtClean="0"/>
              <a:t> de </a:t>
            </a:r>
            <a:r>
              <a:rPr lang="en-US" b="0" dirty="0" err="1" smtClean="0"/>
              <a:t>análise</a:t>
            </a:r>
            <a:r>
              <a:rPr lang="en-US" b="0" dirty="0" smtClean="0"/>
              <a:t> do </a:t>
            </a:r>
            <a:r>
              <a:rPr lang="en-US" b="0" dirty="0" err="1" smtClean="0"/>
              <a:t>consumo</a:t>
            </a:r>
            <a:r>
              <a:rPr lang="en-US" b="0" dirty="0" smtClean="0"/>
              <a:t>, o </a:t>
            </a:r>
            <a:r>
              <a:rPr lang="en-US" b="0" dirty="0" err="1" smtClean="0"/>
              <a:t>que</a:t>
            </a:r>
            <a:r>
              <a:rPr lang="en-US" b="0" dirty="0" smtClean="0"/>
              <a:t> </a:t>
            </a:r>
            <a:r>
              <a:rPr lang="en-US" b="0" dirty="0" err="1" smtClean="0"/>
              <a:t>está</a:t>
            </a:r>
            <a:r>
              <a:rPr lang="en-US" b="0" dirty="0" smtClean="0"/>
              <a:t> </a:t>
            </a:r>
            <a:r>
              <a:rPr lang="en-US" b="0" dirty="0" err="1" smtClean="0"/>
              <a:t>sendo</a:t>
            </a:r>
            <a:r>
              <a:rPr lang="en-US" b="0" dirty="0" smtClean="0"/>
              <a:t> </a:t>
            </a:r>
            <a:r>
              <a:rPr lang="en-US" b="0" dirty="0" err="1" smtClean="0"/>
              <a:t>registrado</a:t>
            </a:r>
            <a:r>
              <a:rPr lang="en-US" b="0" dirty="0" smtClean="0"/>
              <a:t> é o </a:t>
            </a:r>
            <a:r>
              <a:rPr lang="en-US" b="0" dirty="0" err="1" smtClean="0"/>
              <a:t>consumo</a:t>
            </a:r>
            <a:r>
              <a:rPr lang="en-US" b="0" dirty="0" smtClean="0"/>
              <a:t> do </a:t>
            </a:r>
            <a:r>
              <a:rPr lang="en-US" b="0" dirty="0" err="1" smtClean="0"/>
              <a:t>carregador</a:t>
            </a:r>
            <a:r>
              <a:rPr lang="en-US" b="0" dirty="0" smtClean="0"/>
              <a:t> </a:t>
            </a:r>
            <a:r>
              <a:rPr lang="en-US" b="0" dirty="0" err="1" smtClean="0"/>
              <a:t>à</a:t>
            </a:r>
            <a:r>
              <a:rPr lang="en-US" b="0" dirty="0" smtClean="0"/>
              <a:t> </a:t>
            </a:r>
            <a:r>
              <a:rPr lang="en-US" b="0" dirty="0" err="1" smtClean="0"/>
              <a:t>fonte</a:t>
            </a:r>
            <a:r>
              <a:rPr lang="en-US" b="0" dirty="0" smtClean="0"/>
              <a:t> de </a:t>
            </a:r>
            <a:r>
              <a:rPr lang="en-US" b="0" dirty="0" err="1" smtClean="0"/>
              <a:t>tensão</a:t>
            </a:r>
            <a:r>
              <a:rPr lang="en-US" b="0" dirty="0" smtClean="0"/>
              <a:t> (</a:t>
            </a:r>
            <a:r>
              <a:rPr lang="en-US" b="0" dirty="0" err="1" smtClean="0"/>
              <a:t>tomada</a:t>
            </a:r>
            <a:r>
              <a:rPr lang="en-US" b="0" dirty="0" smtClean="0"/>
              <a:t>).</a:t>
            </a:r>
          </a:p>
          <a:p>
            <a:r>
              <a:rPr lang="en-US" b="0" dirty="0" smtClean="0"/>
              <a:t>O </a:t>
            </a:r>
            <a:r>
              <a:rPr lang="en-US" b="0" dirty="0" err="1" smtClean="0"/>
              <a:t>objetivo</a:t>
            </a:r>
            <a:r>
              <a:rPr lang="en-US" b="0" dirty="0" smtClean="0"/>
              <a:t> é </a:t>
            </a:r>
            <a:r>
              <a:rPr lang="en-US" b="0" dirty="0" err="1" smtClean="0"/>
              <a:t>avaliar</a:t>
            </a:r>
            <a:r>
              <a:rPr lang="en-US" b="0" dirty="0" smtClean="0"/>
              <a:t> o </a:t>
            </a:r>
            <a:r>
              <a:rPr lang="en-US" b="0" dirty="0" err="1" smtClean="0"/>
              <a:t>consumo</a:t>
            </a:r>
            <a:r>
              <a:rPr lang="en-US" b="0" dirty="0" smtClean="0"/>
              <a:t> do </a:t>
            </a:r>
            <a:r>
              <a:rPr lang="en-US" b="0" dirty="0" err="1" smtClean="0"/>
              <a:t>dispositivo</a:t>
            </a:r>
            <a:r>
              <a:rPr lang="en-US" b="0" dirty="0" smtClean="0"/>
              <a:t>, o </a:t>
            </a:r>
            <a:r>
              <a:rPr lang="en-US" b="0" dirty="0" err="1" smtClean="0"/>
              <a:t>que</a:t>
            </a:r>
            <a:r>
              <a:rPr lang="en-US" b="0" dirty="0" smtClean="0"/>
              <a:t> é </a:t>
            </a:r>
            <a:r>
              <a:rPr lang="en-US" b="0" dirty="0" err="1" smtClean="0"/>
              <a:t>consumido</a:t>
            </a:r>
            <a:r>
              <a:rPr lang="en-US" b="0" dirty="0" smtClean="0"/>
              <a:t> </a:t>
            </a:r>
            <a:r>
              <a:rPr lang="en-US" b="0" dirty="0" err="1" smtClean="0"/>
              <a:t>sem</a:t>
            </a:r>
            <a:r>
              <a:rPr lang="en-US" b="0" dirty="0" smtClean="0"/>
              <a:t> o </a:t>
            </a:r>
            <a:r>
              <a:rPr lang="en-US" b="0" dirty="0" err="1" smtClean="0"/>
              <a:t>carregador</a:t>
            </a:r>
            <a:r>
              <a:rPr lang="en-US" b="0" dirty="0" smtClean="0"/>
              <a:t>, </a:t>
            </a:r>
            <a:r>
              <a:rPr lang="en-US" b="0" dirty="0" err="1" smtClean="0"/>
              <a:t>intenção</a:t>
            </a:r>
            <a:r>
              <a:rPr lang="en-US" b="0" dirty="0" smtClean="0"/>
              <a:t> de </a:t>
            </a:r>
            <a:r>
              <a:rPr lang="en-US" b="0" dirty="0" err="1" smtClean="0"/>
              <a:t>isolar</a:t>
            </a:r>
            <a:r>
              <a:rPr lang="en-US" b="0" dirty="0" smtClean="0"/>
              <a:t> a </a:t>
            </a:r>
            <a:r>
              <a:rPr lang="en-US" b="0" dirty="0" err="1" smtClean="0"/>
              <a:t>bateria</a:t>
            </a:r>
            <a:r>
              <a:rPr lang="en-US" b="0" dirty="0" smtClean="0"/>
              <a:t> e </a:t>
            </a:r>
            <a:r>
              <a:rPr lang="en-US" b="0" dirty="0" err="1" smtClean="0"/>
              <a:t>utilizar</a:t>
            </a:r>
            <a:r>
              <a:rPr lang="en-US" b="0" dirty="0" smtClean="0"/>
              <a:t> </a:t>
            </a:r>
            <a:r>
              <a:rPr lang="en-US" b="0" dirty="0" err="1" smtClean="0"/>
              <a:t>fonte</a:t>
            </a:r>
            <a:r>
              <a:rPr lang="en-US" b="0" dirty="0" smtClean="0"/>
              <a:t> de </a:t>
            </a:r>
            <a:r>
              <a:rPr lang="en-US" b="0" dirty="0" err="1" smtClean="0"/>
              <a:t>tensão</a:t>
            </a:r>
            <a:r>
              <a:rPr lang="en-US" b="0" dirty="0" smtClean="0"/>
              <a:t> </a:t>
            </a:r>
            <a:r>
              <a:rPr lang="en-US" b="0" dirty="0" err="1" smtClean="0"/>
              <a:t>conectada</a:t>
            </a:r>
            <a:r>
              <a:rPr lang="en-US" b="0" dirty="0" smtClean="0"/>
              <a:t> </a:t>
            </a:r>
            <a:r>
              <a:rPr lang="en-US" b="0" dirty="0" err="1" smtClean="0"/>
              <a:t>diretamente</a:t>
            </a:r>
            <a:r>
              <a:rPr lang="en-US" b="0" dirty="0" smtClean="0"/>
              <a:t> </a:t>
            </a:r>
            <a:r>
              <a:rPr lang="en-US" b="0" dirty="0" err="1" smtClean="0"/>
              <a:t>ao</a:t>
            </a:r>
            <a:r>
              <a:rPr lang="en-US" b="0" dirty="0" smtClean="0"/>
              <a:t> </a:t>
            </a:r>
            <a:r>
              <a:rPr lang="en-US" b="0" dirty="0" err="1" smtClean="0"/>
              <a:t>dispositivo</a:t>
            </a:r>
            <a:r>
              <a:rPr lang="en-US" b="0" dirty="0" smtClean="0"/>
              <a:t> móvel.</a:t>
            </a:r>
            <a:endParaRPr lang="en-US" b="0" dirty="0"/>
          </a:p>
        </p:txBody>
      </p:sp>
      <p:sp>
        <p:nvSpPr>
          <p:cNvPr id="14" name="Shape 138"/>
          <p:cNvSpPr/>
          <p:nvPr/>
        </p:nvSpPr>
        <p:spPr>
          <a:xfrm>
            <a:off x="2195736" y="4869160"/>
            <a:ext cx="1144813" cy="98113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16" name="TextBox 15"/>
          <p:cNvSpPr txBox="1"/>
          <p:nvPr/>
        </p:nvSpPr>
        <p:spPr>
          <a:xfrm>
            <a:off x="3059832" y="4941168"/>
            <a:ext cx="360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+</a:t>
            </a:r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-</a:t>
            </a:r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581128"/>
            <a:ext cx="1008112" cy="1298326"/>
          </a:xfrm>
          <a:prstGeom prst="rect">
            <a:avLst/>
          </a:prstGeom>
        </p:spPr>
      </p:pic>
      <p:cxnSp>
        <p:nvCxnSpPr>
          <p:cNvPr id="19" name="Elbow Connector 18"/>
          <p:cNvCxnSpPr>
            <a:stCxn id="17" idx="2"/>
          </p:cNvCxnSpPr>
          <p:nvPr/>
        </p:nvCxnSpPr>
        <p:spPr>
          <a:xfrm rot="5400000" flipH="1">
            <a:off x="4066853" y="4870251"/>
            <a:ext cx="218206" cy="1800200"/>
          </a:xfrm>
          <a:prstGeom prst="bentConnector4">
            <a:avLst>
              <a:gd name="adj1" fmla="val -104763"/>
              <a:gd name="adj2" fmla="val 64000"/>
            </a:avLst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 rot="10800000">
            <a:off x="3347864" y="5157192"/>
            <a:ext cx="2160240" cy="576064"/>
          </a:xfrm>
          <a:prstGeom prst="bentConnector3">
            <a:avLst>
              <a:gd name="adj1" fmla="val -1187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25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2a. </a:t>
            </a:r>
            <a:r>
              <a:rPr lang="en-US" dirty="0" err="1" smtClean="0"/>
              <a:t>Experimenta</a:t>
            </a:r>
            <a:r>
              <a:rPr lang="en-US" dirty="0" err="1" smtClean="0"/>
              <a:t>ção</a:t>
            </a:r>
            <a:r>
              <a:rPr lang="en-US" dirty="0" smtClean="0"/>
              <a:t> - </a:t>
            </a:r>
            <a:r>
              <a:rPr lang="en-US" dirty="0" err="1" smtClean="0"/>
              <a:t>Metodologia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 smtClean="0"/>
              <a:t>Eliminar</a:t>
            </a:r>
            <a:r>
              <a:rPr lang="en-US" b="0" dirty="0" smtClean="0"/>
              <a:t> o </a:t>
            </a:r>
            <a:r>
              <a:rPr lang="en-US" b="0" dirty="0" err="1" smtClean="0"/>
              <a:t>carregador</a:t>
            </a:r>
            <a:r>
              <a:rPr lang="en-US" b="0" dirty="0" smtClean="0"/>
              <a:t> do </a:t>
            </a:r>
            <a:r>
              <a:rPr lang="en-US" b="0" dirty="0" err="1" smtClean="0"/>
              <a:t>celular</a:t>
            </a:r>
            <a:r>
              <a:rPr lang="en-US" b="0" dirty="0" smtClean="0"/>
              <a:t> e </a:t>
            </a:r>
            <a:r>
              <a:rPr lang="en-US" b="0" dirty="0" err="1" smtClean="0"/>
              <a:t>medir</a:t>
            </a:r>
            <a:r>
              <a:rPr lang="en-US" b="0" dirty="0" smtClean="0"/>
              <a:t> o </a:t>
            </a:r>
            <a:r>
              <a:rPr lang="en-US" b="0" dirty="0" err="1" smtClean="0"/>
              <a:t>consumo</a:t>
            </a:r>
            <a:r>
              <a:rPr lang="en-US" b="0" dirty="0" smtClean="0"/>
              <a:t> entre a </a:t>
            </a:r>
            <a:r>
              <a:rPr lang="en-US" b="0" dirty="0" err="1" smtClean="0"/>
              <a:t>bateria</a:t>
            </a:r>
            <a:r>
              <a:rPr lang="en-US" b="0" dirty="0" smtClean="0"/>
              <a:t> e o </a:t>
            </a:r>
            <a:r>
              <a:rPr lang="en-US" b="0" dirty="0" err="1" smtClean="0"/>
              <a:t>dispositivo</a:t>
            </a:r>
            <a:r>
              <a:rPr lang="en-US" b="0" dirty="0" smtClean="0"/>
              <a:t>, </a:t>
            </a:r>
            <a:r>
              <a:rPr lang="en-US" b="0" dirty="0" err="1" smtClean="0"/>
              <a:t>utilizado</a:t>
            </a:r>
            <a:r>
              <a:rPr lang="en-US" b="0" dirty="0" smtClean="0"/>
              <a:t> </a:t>
            </a:r>
            <a:r>
              <a:rPr lang="en-US" b="0" dirty="0" err="1" smtClean="0"/>
              <a:t>recurso</a:t>
            </a:r>
            <a:r>
              <a:rPr lang="en-US" b="0" dirty="0" smtClean="0"/>
              <a:t> do </a:t>
            </a:r>
            <a:r>
              <a:rPr lang="en-US" b="0" dirty="0" err="1" smtClean="0"/>
              <a:t>oscilosc</a:t>
            </a:r>
            <a:r>
              <a:rPr lang="en-US" b="0" dirty="0" err="1" smtClean="0"/>
              <a:t>ópio</a:t>
            </a:r>
            <a:r>
              <a:rPr lang="en-US" b="0" dirty="0" smtClean="0"/>
              <a:t> e com </a:t>
            </a:r>
            <a:r>
              <a:rPr lang="en-US" b="0" dirty="0" err="1" smtClean="0"/>
              <a:t>registro</a:t>
            </a:r>
            <a:r>
              <a:rPr lang="en-US" b="0" dirty="0" smtClean="0"/>
              <a:t> </a:t>
            </a:r>
            <a:r>
              <a:rPr lang="en-US" b="0" dirty="0" err="1" smtClean="0"/>
              <a:t>pelo</a:t>
            </a:r>
            <a:r>
              <a:rPr lang="en-US" b="0" dirty="0" smtClean="0"/>
              <a:t> </a:t>
            </a:r>
            <a:r>
              <a:rPr lang="en-US" b="0" dirty="0" err="1" smtClean="0"/>
              <a:t>amalghma</a:t>
            </a:r>
            <a:r>
              <a:rPr lang="en-US" b="0" dirty="0" smtClean="0"/>
              <a:t>(</a:t>
            </a:r>
            <a:r>
              <a:rPr lang="en-US" b="0" dirty="0" err="1" smtClean="0"/>
              <a:t>sw</a:t>
            </a:r>
            <a:r>
              <a:rPr lang="en-US" b="0" dirty="0" smtClean="0"/>
              <a:t>).</a:t>
            </a:r>
            <a:endParaRPr lang="en-US" b="0" dirty="0"/>
          </a:p>
        </p:txBody>
      </p:sp>
      <p:sp>
        <p:nvSpPr>
          <p:cNvPr id="4" name="Rounded Rectangle 3"/>
          <p:cNvSpPr/>
          <p:nvPr/>
        </p:nvSpPr>
        <p:spPr>
          <a:xfrm>
            <a:off x="2051720" y="4437112"/>
            <a:ext cx="1224136" cy="17281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Celular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652120" y="4797152"/>
            <a:ext cx="1215752" cy="128776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Bateria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275856" y="5949280"/>
            <a:ext cx="23762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275856" y="5085184"/>
            <a:ext cx="2376264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275856" y="5589240"/>
            <a:ext cx="2376264" cy="419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4139952" y="5013176"/>
            <a:ext cx="432048" cy="144016"/>
          </a:xfrm>
          <a:prstGeom prst="roundRect">
            <a:avLst/>
          </a:prstGeom>
          <a:solidFill>
            <a:schemeClr val="tx1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923928" y="5157192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err="1" smtClean="0">
                <a:solidFill>
                  <a:srgbClr val="000000"/>
                </a:solidFill>
              </a:rPr>
              <a:t>Resist</a:t>
            </a:r>
            <a:r>
              <a:rPr lang="en-US" sz="1000" b="1" dirty="0" err="1" smtClean="0">
                <a:solidFill>
                  <a:srgbClr val="000000"/>
                </a:solidFill>
              </a:rPr>
              <a:t>ência</a:t>
            </a:r>
            <a:endParaRPr lang="en-US" sz="1000" b="1" dirty="0">
              <a:solidFill>
                <a:srgbClr val="00000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2852936"/>
            <a:ext cx="2438648" cy="12386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2051720" y="4077072"/>
            <a:ext cx="0" cy="504056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 rot="10800000" flipV="1">
            <a:off x="2051720" y="3861048"/>
            <a:ext cx="2880320" cy="432048"/>
          </a:xfrm>
          <a:prstGeom prst="bentConnector3">
            <a:avLst>
              <a:gd name="adj1" fmla="val 691"/>
            </a:avLst>
          </a:prstGeom>
          <a:ln>
            <a:solidFill>
              <a:schemeClr val="tx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/>
          <p:nvPr/>
        </p:nvCxnSpPr>
        <p:spPr>
          <a:xfrm rot="5400000">
            <a:off x="3887924" y="3897052"/>
            <a:ext cx="1296144" cy="12241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>
            <a:off x="3923928" y="4725144"/>
            <a:ext cx="864096" cy="360040"/>
          </a:xfrm>
          <a:prstGeom prst="bentConnector3">
            <a:avLst>
              <a:gd name="adj1" fmla="val 100276"/>
            </a:avLst>
          </a:prstGeom>
          <a:ln w="12700">
            <a:solidFill>
              <a:srgbClr val="000000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/>
          <p:nvPr/>
        </p:nvCxnSpPr>
        <p:spPr>
          <a:xfrm>
            <a:off x="2483768" y="4293096"/>
            <a:ext cx="2448272" cy="792088"/>
          </a:xfrm>
          <a:prstGeom prst="bentConnector3">
            <a:avLst>
              <a:gd name="adj1" fmla="val 99821"/>
            </a:avLst>
          </a:prstGeom>
          <a:ln w="12700">
            <a:solidFill>
              <a:srgbClr val="000000"/>
            </a:solidFill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644008" y="4797152"/>
            <a:ext cx="936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err="1" smtClean="0">
                <a:solidFill>
                  <a:srgbClr val="000000"/>
                </a:solidFill>
              </a:rPr>
              <a:t>Refer</a:t>
            </a:r>
            <a:r>
              <a:rPr lang="en-US" sz="1000" b="1" dirty="0" err="1" smtClean="0">
                <a:solidFill>
                  <a:srgbClr val="000000"/>
                </a:solidFill>
              </a:rPr>
              <a:t>ência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123728" y="393305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CH1 - </a:t>
            </a:r>
            <a:r>
              <a:rPr lang="en-US" sz="1000" b="1" dirty="0" err="1" smtClean="0">
                <a:solidFill>
                  <a:srgbClr val="000000"/>
                </a:solidFill>
              </a:rPr>
              <a:t>Sinaliza</a:t>
            </a:r>
            <a:r>
              <a:rPr lang="en-US" sz="1000" b="1" dirty="0" err="1" smtClean="0">
                <a:solidFill>
                  <a:srgbClr val="000000"/>
                </a:solidFill>
              </a:rPr>
              <a:t>ção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004048" y="403700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0000"/>
                </a:solidFill>
              </a:rPr>
              <a:t>CH2 </a:t>
            </a:r>
            <a:r>
              <a:rPr lang="en-US" sz="1000" b="1" dirty="0" err="1" smtClean="0">
                <a:solidFill>
                  <a:srgbClr val="000000"/>
                </a:solidFill>
              </a:rPr>
              <a:t>Objetivo</a:t>
            </a:r>
            <a:endParaRPr lang="en-US" sz="1000" b="1" dirty="0">
              <a:solidFill>
                <a:srgbClr val="000000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6444208" y="3212976"/>
            <a:ext cx="1512168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</a:rPr>
              <a:t>Amalghma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1" name="Straight Connector 60"/>
          <p:cNvCxnSpPr>
            <a:stCxn id="14" idx="3"/>
            <a:endCxn id="60" idx="1"/>
          </p:cNvCxnSpPr>
          <p:nvPr/>
        </p:nvCxnSpPr>
        <p:spPr>
          <a:xfrm flipV="1">
            <a:off x="5786512" y="3465004"/>
            <a:ext cx="657696" cy="727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652120" y="5661248"/>
            <a:ext cx="373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+</a:t>
            </a:r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915816" y="5733256"/>
            <a:ext cx="373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+</a:t>
            </a:r>
            <a:endParaRPr lang="en-US" b="1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915816" y="4869160"/>
            <a:ext cx="284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-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727970" y="4859868"/>
            <a:ext cx="284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-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793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2a. </a:t>
            </a:r>
            <a:r>
              <a:rPr lang="en-US" dirty="0" err="1" smtClean="0"/>
              <a:t>Experimenta</a:t>
            </a:r>
            <a:r>
              <a:rPr lang="en-US" dirty="0" err="1" smtClean="0"/>
              <a:t>ção</a:t>
            </a:r>
            <a:r>
              <a:rPr lang="en-US" dirty="0" smtClean="0"/>
              <a:t> - </a:t>
            </a:r>
            <a:r>
              <a:rPr lang="en-US" dirty="0" err="1" smtClean="0"/>
              <a:t>Metodologia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 smtClean="0"/>
              <a:t>Oportunidades</a:t>
            </a:r>
            <a:r>
              <a:rPr lang="en-US" b="0" dirty="0" smtClean="0"/>
              <a:t>: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bateria</a:t>
            </a:r>
            <a:r>
              <a:rPr lang="en-US" dirty="0" smtClean="0"/>
              <a:t> </a:t>
            </a:r>
            <a:r>
              <a:rPr lang="en-US" dirty="0" err="1" smtClean="0"/>
              <a:t>descarrega</a:t>
            </a:r>
            <a:r>
              <a:rPr lang="en-US" dirty="0" smtClean="0"/>
              <a:t> </a:t>
            </a:r>
            <a:r>
              <a:rPr lang="en-US" dirty="0" err="1" smtClean="0"/>
              <a:t>rapidamente</a:t>
            </a:r>
            <a:r>
              <a:rPr lang="en-US" dirty="0" smtClean="0"/>
              <a:t>, &lt; 1h.</a:t>
            </a:r>
          </a:p>
          <a:p>
            <a:pPr lvl="1"/>
            <a:r>
              <a:rPr lang="en-US" dirty="0" smtClean="0"/>
              <a:t>O </a:t>
            </a:r>
            <a:r>
              <a:rPr lang="en-US" dirty="0" err="1" smtClean="0"/>
              <a:t>dispositivo</a:t>
            </a:r>
            <a:r>
              <a:rPr lang="en-US" dirty="0" smtClean="0"/>
              <a:t> m</a:t>
            </a:r>
            <a:r>
              <a:rPr lang="en-US" dirty="0" smtClean="0"/>
              <a:t>óvel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funciona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r>
              <a:rPr lang="en-US" dirty="0" smtClean="0"/>
              <a:t> a </a:t>
            </a:r>
            <a:r>
              <a:rPr lang="en-US" dirty="0" err="1" smtClean="0"/>
              <a:t>bateria</a:t>
            </a:r>
            <a:r>
              <a:rPr lang="en-US" dirty="0" smtClean="0"/>
              <a:t>, </a:t>
            </a:r>
            <a:r>
              <a:rPr lang="en-US" dirty="0" err="1" smtClean="0"/>
              <a:t>inserindo</a:t>
            </a:r>
            <a:r>
              <a:rPr lang="en-US" dirty="0" smtClean="0"/>
              <a:t> </a:t>
            </a:r>
            <a:r>
              <a:rPr lang="en-US" dirty="0" err="1" smtClean="0"/>
              <a:t>diretamente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fonte</a:t>
            </a:r>
            <a:r>
              <a:rPr lang="en-US" dirty="0" smtClean="0"/>
              <a:t> de </a:t>
            </a:r>
            <a:r>
              <a:rPr lang="en-US" dirty="0" err="1" smtClean="0"/>
              <a:t>corrente</a:t>
            </a:r>
            <a:r>
              <a:rPr lang="en-US" dirty="0" smtClean="0"/>
              <a:t> no </a:t>
            </a:r>
            <a:r>
              <a:rPr lang="en-US" dirty="0" err="1" smtClean="0"/>
              <a:t>ponto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e </a:t>
            </a:r>
            <a:r>
              <a:rPr lang="en-US" dirty="0" err="1" smtClean="0"/>
              <a:t>negativo</a:t>
            </a:r>
            <a:r>
              <a:rPr lang="en-US" dirty="0" smtClean="0"/>
              <a:t>, é </a:t>
            </a:r>
            <a:r>
              <a:rPr lang="en-US" dirty="0" err="1" smtClean="0"/>
              <a:t>necessário</a:t>
            </a:r>
            <a:r>
              <a:rPr lang="en-US" dirty="0" smtClean="0"/>
              <a:t> a </a:t>
            </a:r>
            <a:r>
              <a:rPr lang="en-US" dirty="0" err="1" smtClean="0"/>
              <a:t>terceira</a:t>
            </a:r>
            <a:r>
              <a:rPr lang="en-US" dirty="0" smtClean="0"/>
              <a:t> </a:t>
            </a:r>
            <a:r>
              <a:rPr lang="en-US" dirty="0" err="1" smtClean="0"/>
              <a:t>conexão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Mensurar</a:t>
            </a:r>
            <a:r>
              <a:rPr lang="en-US" dirty="0" smtClean="0"/>
              <a:t> a </a:t>
            </a:r>
            <a:r>
              <a:rPr lang="en-US" dirty="0" err="1" smtClean="0"/>
              <a:t>energia</a:t>
            </a:r>
            <a:r>
              <a:rPr lang="en-US" dirty="0" smtClean="0"/>
              <a:t> com o </a:t>
            </a:r>
            <a:r>
              <a:rPr lang="en-US" dirty="0" err="1" smtClean="0"/>
              <a:t>carregador</a:t>
            </a:r>
            <a:r>
              <a:rPr lang="en-US" dirty="0" smtClean="0"/>
              <a:t> e inverter a </a:t>
            </a:r>
            <a:r>
              <a:rPr lang="en-US" dirty="0" err="1" smtClean="0"/>
              <a:t>fase</a:t>
            </a:r>
            <a:r>
              <a:rPr lang="en-US" dirty="0" smtClean="0"/>
              <a:t> no </a:t>
            </a:r>
            <a:r>
              <a:rPr lang="en-US" dirty="0" err="1" smtClean="0"/>
              <a:t>osciloscópio</a:t>
            </a:r>
            <a:r>
              <a:rPr lang="en-US" dirty="0" smtClean="0"/>
              <a:t>.</a:t>
            </a:r>
            <a:endParaRPr lang="en-US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992" y="4077072"/>
            <a:ext cx="3082652" cy="2135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665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2a. </a:t>
            </a:r>
            <a:r>
              <a:rPr lang="en-US" dirty="0" err="1" smtClean="0"/>
              <a:t>Experimenta</a:t>
            </a:r>
            <a:r>
              <a:rPr lang="en-US" dirty="0" err="1" smtClean="0"/>
              <a:t>ção</a:t>
            </a:r>
            <a:r>
              <a:rPr lang="en-US" dirty="0" smtClean="0"/>
              <a:t>  - </a:t>
            </a:r>
            <a:r>
              <a:rPr lang="en-US" dirty="0" err="1" smtClean="0"/>
              <a:t>Metodologia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 smtClean="0"/>
              <a:t>Carregador</a:t>
            </a:r>
            <a:r>
              <a:rPr lang="en-US" b="0" dirty="0" smtClean="0"/>
              <a:t> </a:t>
            </a:r>
            <a:r>
              <a:rPr lang="en-US" b="0" dirty="0" err="1" smtClean="0"/>
              <a:t>conectado</a:t>
            </a:r>
            <a:r>
              <a:rPr lang="en-US" b="0" dirty="0" smtClean="0"/>
              <a:t> </a:t>
            </a:r>
            <a:r>
              <a:rPr lang="en-US" b="0" dirty="0" err="1" smtClean="0"/>
              <a:t>ao</a:t>
            </a:r>
            <a:r>
              <a:rPr lang="en-US" b="0" dirty="0" smtClean="0"/>
              <a:t> </a:t>
            </a:r>
            <a:r>
              <a:rPr lang="en-US" b="0" dirty="0" err="1" smtClean="0"/>
              <a:t>dispositivo</a:t>
            </a:r>
            <a:r>
              <a:rPr lang="en-US" b="0" dirty="0" smtClean="0"/>
              <a:t>, </a:t>
            </a:r>
            <a:r>
              <a:rPr lang="en-US" b="0" dirty="0" err="1"/>
              <a:t>servidor</a:t>
            </a:r>
            <a:r>
              <a:rPr lang="en-US" b="0" dirty="0"/>
              <a:t> com </a:t>
            </a:r>
            <a:r>
              <a:rPr lang="en-US" b="0" dirty="0" err="1"/>
              <a:t>acesso</a:t>
            </a:r>
            <a:r>
              <a:rPr lang="en-US" b="0" dirty="0"/>
              <a:t> local e </a:t>
            </a:r>
            <a:r>
              <a:rPr lang="en-US" b="0" dirty="0" err="1"/>
              <a:t>remoto</a:t>
            </a:r>
            <a:r>
              <a:rPr lang="en-US" b="0" dirty="0"/>
              <a:t>, </a:t>
            </a:r>
            <a:r>
              <a:rPr lang="en-US" b="0" dirty="0" err="1"/>
              <a:t>apenas</a:t>
            </a:r>
            <a:r>
              <a:rPr lang="en-US" b="0" dirty="0"/>
              <a:t> a </a:t>
            </a:r>
            <a:r>
              <a:rPr lang="en-US" b="0" dirty="0" err="1"/>
              <a:t>aplicação</a:t>
            </a:r>
            <a:r>
              <a:rPr lang="en-US" b="0" dirty="0"/>
              <a:t> em </a:t>
            </a:r>
            <a:r>
              <a:rPr lang="en-US" b="0" dirty="0" err="1"/>
              <a:t>execução</a:t>
            </a:r>
            <a:r>
              <a:rPr lang="en-US" b="0" dirty="0"/>
              <a:t> no </a:t>
            </a:r>
            <a:r>
              <a:rPr lang="en-US" b="0" dirty="0" err="1"/>
              <a:t>dispositivo</a:t>
            </a:r>
            <a:r>
              <a:rPr lang="en-US" b="0" dirty="0"/>
              <a:t> móvel e </a:t>
            </a:r>
            <a:r>
              <a:rPr lang="en-US" b="0" dirty="0" err="1"/>
              <a:t>medição</a:t>
            </a:r>
            <a:r>
              <a:rPr lang="en-US" b="0" dirty="0"/>
              <a:t> </a:t>
            </a:r>
            <a:r>
              <a:rPr lang="en-US" b="0" dirty="0" err="1" smtClean="0"/>
              <a:t>registrada</a:t>
            </a:r>
            <a:r>
              <a:rPr lang="en-US" b="0" dirty="0" smtClean="0"/>
              <a:t> no </a:t>
            </a:r>
            <a:r>
              <a:rPr lang="en-US" b="0" dirty="0" err="1" smtClean="0"/>
              <a:t>amalghma</a:t>
            </a:r>
            <a:r>
              <a:rPr lang="en-US" b="0" dirty="0" smtClean="0"/>
              <a:t> em 1h, </a:t>
            </a:r>
            <a:r>
              <a:rPr lang="en-US" b="0" dirty="0" err="1" smtClean="0"/>
              <a:t>capturada</a:t>
            </a:r>
            <a:r>
              <a:rPr lang="en-US" b="0" dirty="0" smtClean="0"/>
              <a:t> </a:t>
            </a:r>
            <a:r>
              <a:rPr lang="en-US" b="0" dirty="0" err="1" smtClean="0"/>
              <a:t>pelo</a:t>
            </a:r>
            <a:r>
              <a:rPr lang="en-US" b="0" dirty="0" smtClean="0"/>
              <a:t> </a:t>
            </a:r>
            <a:r>
              <a:rPr lang="en-US" b="0" dirty="0" err="1" smtClean="0"/>
              <a:t>oscilosc</a:t>
            </a:r>
            <a:r>
              <a:rPr lang="en-US" b="0" dirty="0" err="1" smtClean="0"/>
              <a:t>ópio</a:t>
            </a:r>
            <a:r>
              <a:rPr lang="en-US" b="0" dirty="0" smtClean="0"/>
              <a:t>.</a:t>
            </a:r>
            <a:endParaRPr lang="en-US" b="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3284984"/>
            <a:ext cx="8172400" cy="294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954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2a. </a:t>
            </a:r>
            <a:r>
              <a:rPr lang="en-US" dirty="0" err="1" smtClean="0"/>
              <a:t>Experimenta</a:t>
            </a:r>
            <a:r>
              <a:rPr lang="en-US" dirty="0" err="1" smtClean="0"/>
              <a:t>ção</a:t>
            </a:r>
            <a:r>
              <a:rPr lang="en-US" dirty="0" smtClean="0"/>
              <a:t>  - </a:t>
            </a:r>
            <a:r>
              <a:rPr lang="en-US" dirty="0" err="1" smtClean="0"/>
              <a:t>Metodologia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err="1" smtClean="0"/>
              <a:t>H</a:t>
            </a:r>
            <a:r>
              <a:rPr lang="en-US" sz="2000" b="0" dirty="0" err="1" smtClean="0"/>
              <a:t>á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valores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negativos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que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não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devem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aparecer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nas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medições</a:t>
            </a:r>
            <a:r>
              <a:rPr lang="en-US" sz="2000" b="0" dirty="0" smtClean="0"/>
              <a:t>, </a:t>
            </a:r>
            <a:r>
              <a:rPr lang="en-US" sz="2000" b="0" dirty="0" err="1" smtClean="0"/>
              <a:t>testar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cenários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para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eliminar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esses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valores</a:t>
            </a:r>
            <a:r>
              <a:rPr lang="en-US" sz="2000" b="0" dirty="0" smtClean="0"/>
              <a:t>, </a:t>
            </a:r>
            <a:r>
              <a:rPr lang="en-US" sz="2000" b="0" dirty="0" err="1" smtClean="0"/>
              <a:t>utilizado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apenas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protocolo</a:t>
            </a:r>
            <a:r>
              <a:rPr lang="en-US" sz="2000" b="0" dirty="0" smtClean="0"/>
              <a:t> comet, </a:t>
            </a:r>
            <a:r>
              <a:rPr lang="en-US" sz="2000" b="0" dirty="0" err="1" smtClean="0"/>
              <a:t>pouco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menos</a:t>
            </a:r>
            <a:r>
              <a:rPr lang="en-US" sz="2000" b="0" dirty="0" smtClean="0"/>
              <a:t> de 1h.</a:t>
            </a:r>
          </a:p>
          <a:p>
            <a:pPr lvl="1"/>
            <a:r>
              <a:rPr lang="en-US" sz="2000" dirty="0" smtClean="0"/>
              <a:t>1a. </a:t>
            </a:r>
            <a:r>
              <a:rPr lang="en-US" sz="2000" dirty="0" err="1"/>
              <a:t>v</a:t>
            </a:r>
            <a:r>
              <a:rPr lang="en-US" sz="2000" dirty="0" err="1" smtClean="0"/>
              <a:t>ersão</a:t>
            </a:r>
            <a:r>
              <a:rPr lang="en-US" sz="2000" dirty="0" smtClean="0"/>
              <a:t> do app, </a:t>
            </a:r>
            <a:r>
              <a:rPr lang="en-US" sz="2000" dirty="0" err="1" smtClean="0"/>
              <a:t>sem</a:t>
            </a:r>
            <a:r>
              <a:rPr lang="en-US" sz="2000" dirty="0" smtClean="0"/>
              <a:t> </a:t>
            </a:r>
            <a:r>
              <a:rPr lang="en-US" sz="2000" dirty="0" err="1" smtClean="0"/>
              <a:t>sinalização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2a. </a:t>
            </a:r>
            <a:r>
              <a:rPr lang="en-US" sz="2000" dirty="0" err="1"/>
              <a:t>v</a:t>
            </a:r>
            <a:r>
              <a:rPr lang="en-US" sz="2000" dirty="0" err="1" smtClean="0"/>
              <a:t>ers</a:t>
            </a:r>
            <a:r>
              <a:rPr lang="en-US" sz="2000" dirty="0" err="1" smtClean="0"/>
              <a:t>ão</a:t>
            </a:r>
            <a:r>
              <a:rPr lang="en-US" sz="2000" dirty="0" smtClean="0"/>
              <a:t> do app, </a:t>
            </a:r>
            <a:r>
              <a:rPr lang="en-US" sz="2000" dirty="0" err="1" smtClean="0"/>
              <a:t>apenas</a:t>
            </a:r>
            <a:r>
              <a:rPr lang="en-US" sz="2000" dirty="0" smtClean="0"/>
              <a:t> com </a:t>
            </a:r>
            <a:r>
              <a:rPr lang="en-US" sz="2000" dirty="0" err="1" smtClean="0"/>
              <a:t>bateria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2a. </a:t>
            </a:r>
            <a:r>
              <a:rPr lang="en-US" sz="2000" dirty="0" err="1"/>
              <a:t>v</a:t>
            </a:r>
            <a:r>
              <a:rPr lang="en-US" sz="2000" dirty="0" err="1" smtClean="0"/>
              <a:t>ersão</a:t>
            </a:r>
            <a:r>
              <a:rPr lang="en-US" sz="2000" dirty="0" smtClean="0"/>
              <a:t> do app, com </a:t>
            </a:r>
            <a:r>
              <a:rPr lang="en-US" sz="2000" dirty="0" err="1" smtClean="0"/>
              <a:t>carregador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3861048"/>
            <a:ext cx="7812360" cy="272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092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en-US" dirty="0" err="1" smtClean="0"/>
              <a:t>óximos</a:t>
            </a:r>
            <a:r>
              <a:rPr lang="en-US" dirty="0" smtClean="0"/>
              <a:t> </a:t>
            </a:r>
            <a:r>
              <a:rPr lang="en-US" dirty="0" err="1" smtClean="0"/>
              <a:t>Passos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 smtClean="0"/>
              <a:t>Eliminar</a:t>
            </a:r>
            <a:r>
              <a:rPr lang="en-US" b="0" dirty="0" smtClean="0"/>
              <a:t> </a:t>
            </a:r>
            <a:r>
              <a:rPr lang="en-US" b="0" dirty="0" err="1" smtClean="0"/>
              <a:t>os</a:t>
            </a:r>
            <a:r>
              <a:rPr lang="en-US" b="0" dirty="0" smtClean="0"/>
              <a:t> </a:t>
            </a:r>
            <a:r>
              <a:rPr lang="en-US" b="0" dirty="0" err="1" smtClean="0"/>
              <a:t>valores</a:t>
            </a:r>
            <a:r>
              <a:rPr lang="en-US" b="0" dirty="0" smtClean="0"/>
              <a:t> </a:t>
            </a:r>
            <a:r>
              <a:rPr lang="en-US" b="0" dirty="0" err="1" smtClean="0"/>
              <a:t>negativos</a:t>
            </a:r>
            <a:r>
              <a:rPr lang="en-US" b="0" dirty="0" smtClean="0"/>
              <a:t> </a:t>
            </a:r>
            <a:r>
              <a:rPr lang="en-US" b="0" dirty="0" err="1" smtClean="0"/>
              <a:t>registrados</a:t>
            </a:r>
            <a:r>
              <a:rPr lang="en-US" b="0" dirty="0" smtClean="0"/>
              <a:t> </a:t>
            </a:r>
            <a:r>
              <a:rPr lang="en-US" b="0" dirty="0" err="1" smtClean="0"/>
              <a:t>pelo</a:t>
            </a:r>
            <a:r>
              <a:rPr lang="en-US" b="0" dirty="0" smtClean="0"/>
              <a:t> </a:t>
            </a:r>
            <a:r>
              <a:rPr lang="en-US" b="0" dirty="0" err="1" smtClean="0"/>
              <a:t>oscilosc</a:t>
            </a:r>
            <a:r>
              <a:rPr lang="en-US" b="0" dirty="0" err="1" smtClean="0"/>
              <a:t>ópio</a:t>
            </a:r>
            <a:r>
              <a:rPr lang="en-US" b="0" dirty="0" smtClean="0"/>
              <a:t>.</a:t>
            </a:r>
          </a:p>
          <a:p>
            <a:r>
              <a:rPr lang="en-US" b="0" dirty="0" err="1" smtClean="0"/>
              <a:t>Intenção</a:t>
            </a:r>
            <a:r>
              <a:rPr lang="en-US" b="0" dirty="0" smtClean="0"/>
              <a:t> de </a:t>
            </a:r>
            <a:r>
              <a:rPr lang="en-US" b="0" dirty="0" err="1" smtClean="0"/>
              <a:t>utilizar</a:t>
            </a:r>
            <a:r>
              <a:rPr lang="en-US" b="0" dirty="0" smtClean="0"/>
              <a:t> </a:t>
            </a:r>
            <a:r>
              <a:rPr lang="en-US" b="0" dirty="0" err="1" smtClean="0"/>
              <a:t>uma</a:t>
            </a:r>
            <a:r>
              <a:rPr lang="en-US" b="0" dirty="0" smtClean="0"/>
              <a:t> </a:t>
            </a:r>
            <a:r>
              <a:rPr lang="en-US" b="0" dirty="0" err="1"/>
              <a:t>f</a:t>
            </a:r>
            <a:r>
              <a:rPr lang="en-US" b="0" dirty="0" err="1" smtClean="0"/>
              <a:t>onte</a:t>
            </a:r>
            <a:r>
              <a:rPr lang="en-US" b="0" dirty="0" smtClean="0"/>
              <a:t> de </a:t>
            </a:r>
            <a:r>
              <a:rPr lang="en-US" b="0" dirty="0" err="1" smtClean="0"/>
              <a:t>corrente</a:t>
            </a:r>
            <a:r>
              <a:rPr lang="en-US" b="0" dirty="0" smtClean="0"/>
              <a:t> </a:t>
            </a:r>
            <a:r>
              <a:rPr lang="en-US" b="0" dirty="0" err="1" smtClean="0"/>
              <a:t>conectada</a:t>
            </a:r>
            <a:r>
              <a:rPr lang="en-US" b="0" dirty="0" smtClean="0"/>
              <a:t> </a:t>
            </a:r>
            <a:r>
              <a:rPr lang="en-US" b="0" dirty="0" err="1" smtClean="0"/>
              <a:t>à</a:t>
            </a:r>
            <a:r>
              <a:rPr lang="en-US" b="0" dirty="0" smtClean="0"/>
              <a:t> </a:t>
            </a:r>
            <a:r>
              <a:rPr lang="en-US" b="0" dirty="0" err="1" smtClean="0"/>
              <a:t>bateria</a:t>
            </a:r>
            <a:r>
              <a:rPr lang="en-US" b="0" dirty="0" smtClean="0"/>
              <a:t> </a:t>
            </a:r>
            <a:r>
              <a:rPr lang="en-US" b="0" dirty="0" err="1" smtClean="0"/>
              <a:t>para</a:t>
            </a:r>
            <a:r>
              <a:rPr lang="en-US" b="0" dirty="0" smtClean="0"/>
              <a:t> </a:t>
            </a:r>
            <a:r>
              <a:rPr lang="en-US" b="0" dirty="0" err="1" smtClean="0"/>
              <a:t>prover</a:t>
            </a:r>
            <a:r>
              <a:rPr lang="en-US" b="0" dirty="0" smtClean="0"/>
              <a:t> </a:t>
            </a:r>
            <a:r>
              <a:rPr lang="en-US" b="0" dirty="0" err="1" smtClean="0"/>
              <a:t>alimentação</a:t>
            </a:r>
            <a:r>
              <a:rPr lang="en-US" b="0" dirty="0" smtClean="0"/>
              <a:t> </a:t>
            </a:r>
            <a:r>
              <a:rPr lang="en-US" b="0" dirty="0" err="1" smtClean="0"/>
              <a:t>sem</a:t>
            </a:r>
            <a:r>
              <a:rPr lang="en-US" b="0" dirty="0" smtClean="0"/>
              <a:t> </a:t>
            </a:r>
            <a:r>
              <a:rPr lang="en-US" b="0" dirty="0" err="1" smtClean="0"/>
              <a:t>inversão</a:t>
            </a:r>
            <a:r>
              <a:rPr lang="en-US" b="0" dirty="0" smtClean="0"/>
              <a:t> de </a:t>
            </a:r>
            <a:r>
              <a:rPr lang="en-US" b="0" dirty="0" err="1" smtClean="0"/>
              <a:t>fase</a:t>
            </a:r>
            <a:r>
              <a:rPr lang="en-US" b="0" dirty="0" smtClean="0"/>
              <a:t> </a:t>
            </a:r>
            <a:r>
              <a:rPr lang="en-US" b="0" dirty="0" err="1" smtClean="0"/>
              <a:t>como</a:t>
            </a:r>
            <a:r>
              <a:rPr lang="en-US" b="0" dirty="0" smtClean="0"/>
              <a:t> no </a:t>
            </a:r>
            <a:r>
              <a:rPr lang="en-US" b="0" dirty="0" err="1" smtClean="0"/>
              <a:t>carregador</a:t>
            </a:r>
            <a:r>
              <a:rPr lang="en-US" b="0" dirty="0" smtClean="0"/>
              <a:t>.</a:t>
            </a:r>
          </a:p>
          <a:p>
            <a:r>
              <a:rPr lang="en-US" b="0" dirty="0" err="1" smtClean="0"/>
              <a:t>Realizar</a:t>
            </a:r>
            <a:r>
              <a:rPr lang="en-US" b="0" dirty="0" smtClean="0"/>
              <a:t> </a:t>
            </a:r>
            <a:r>
              <a:rPr lang="en-US" b="0" dirty="0" err="1" smtClean="0"/>
              <a:t>novos</a:t>
            </a:r>
            <a:r>
              <a:rPr lang="en-US" b="0" dirty="0" smtClean="0"/>
              <a:t> </a:t>
            </a:r>
            <a:r>
              <a:rPr lang="en-US" b="0" dirty="0" err="1" smtClean="0"/>
              <a:t>experimentos</a:t>
            </a:r>
            <a:r>
              <a:rPr lang="en-US" b="0" dirty="0" smtClean="0"/>
              <a:t>.</a:t>
            </a:r>
          </a:p>
          <a:p>
            <a:r>
              <a:rPr lang="en-US" b="0" dirty="0" err="1" smtClean="0"/>
              <a:t>Possível</a:t>
            </a:r>
            <a:r>
              <a:rPr lang="en-US" b="0" dirty="0" smtClean="0"/>
              <a:t> </a:t>
            </a:r>
            <a:r>
              <a:rPr lang="en-US" b="0" dirty="0" err="1" smtClean="0"/>
              <a:t>adequação</a:t>
            </a:r>
            <a:r>
              <a:rPr lang="en-US" b="0" dirty="0" smtClean="0"/>
              <a:t> no </a:t>
            </a:r>
            <a:r>
              <a:rPr lang="en-US" b="0" dirty="0" err="1" smtClean="0"/>
              <a:t>amalghma</a:t>
            </a:r>
            <a:r>
              <a:rPr lang="en-US" b="0" dirty="0" smtClean="0"/>
              <a:t> </a:t>
            </a:r>
            <a:r>
              <a:rPr lang="en-US" b="0" dirty="0" err="1" smtClean="0"/>
              <a:t>para</a:t>
            </a:r>
            <a:r>
              <a:rPr lang="en-US" b="0" dirty="0" smtClean="0"/>
              <a:t> o </a:t>
            </a:r>
            <a:r>
              <a:rPr lang="en-US" b="0" dirty="0" err="1" smtClean="0"/>
              <a:t>proprósito</a:t>
            </a:r>
            <a:r>
              <a:rPr lang="en-US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452082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Origem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 err="1" smtClean="0"/>
              <a:t>Continuidade</a:t>
            </a:r>
            <a:r>
              <a:rPr lang="en-US" b="0" dirty="0" smtClean="0"/>
              <a:t> do </a:t>
            </a:r>
            <a:r>
              <a:rPr lang="en-US" b="0" dirty="0" err="1" smtClean="0"/>
              <a:t>trabalho</a:t>
            </a:r>
            <a:r>
              <a:rPr lang="en-US" b="0" dirty="0" smtClean="0"/>
              <a:t> </a:t>
            </a:r>
            <a:r>
              <a:rPr lang="en-US" b="0" dirty="0" err="1" smtClean="0"/>
              <a:t>iniciado</a:t>
            </a:r>
            <a:r>
              <a:rPr lang="en-US" b="0" dirty="0" smtClean="0"/>
              <a:t> </a:t>
            </a:r>
            <a:r>
              <a:rPr lang="en-US" b="0" dirty="0" err="1" smtClean="0"/>
              <a:t>por</a:t>
            </a:r>
            <a:r>
              <a:rPr lang="en-US" b="0" dirty="0" smtClean="0"/>
              <a:t> </a:t>
            </a:r>
            <a:r>
              <a:rPr lang="en-US" b="0" dirty="0" err="1" smtClean="0"/>
              <a:t>Danilo</a:t>
            </a:r>
            <a:r>
              <a:rPr lang="en-US" b="0" dirty="0" smtClean="0"/>
              <a:t> Oliveira </a:t>
            </a:r>
            <a:r>
              <a:rPr lang="en-US" b="0" dirty="0" err="1" smtClean="0"/>
              <a:t>quanto</a:t>
            </a:r>
            <a:r>
              <a:rPr lang="en-US" b="0" dirty="0" smtClean="0"/>
              <a:t> </a:t>
            </a:r>
            <a:r>
              <a:rPr lang="en-US" b="0" dirty="0" err="1" smtClean="0"/>
              <a:t>avaliação</a:t>
            </a:r>
            <a:r>
              <a:rPr lang="en-US" b="0" dirty="0" smtClean="0"/>
              <a:t> e </a:t>
            </a:r>
            <a:r>
              <a:rPr lang="en-US" b="0" dirty="0" err="1" smtClean="0"/>
              <a:t>análise</a:t>
            </a:r>
            <a:r>
              <a:rPr lang="en-US" b="0" dirty="0" smtClean="0"/>
              <a:t> de </a:t>
            </a:r>
            <a:r>
              <a:rPr lang="en-US" b="0" dirty="0" err="1" smtClean="0"/>
              <a:t>consumo</a:t>
            </a:r>
            <a:r>
              <a:rPr lang="en-US" b="0" dirty="0" smtClean="0"/>
              <a:t> de </a:t>
            </a:r>
            <a:r>
              <a:rPr lang="en-US" b="0" dirty="0" err="1" smtClean="0"/>
              <a:t>energia</a:t>
            </a:r>
            <a:r>
              <a:rPr lang="en-US" b="0" dirty="0" smtClean="0"/>
              <a:t> em ambientes de </a:t>
            </a:r>
            <a:r>
              <a:rPr lang="en-US" b="0" i="1" dirty="0" smtClean="0"/>
              <a:t>mobile cloud</a:t>
            </a:r>
            <a:r>
              <a:rPr lang="en-US" b="0" dirty="0" smtClean="0"/>
              <a:t>.</a:t>
            </a:r>
          </a:p>
          <a:p>
            <a:pPr algn="just"/>
            <a:r>
              <a:rPr lang="en-US" b="0" dirty="0" err="1" smtClean="0"/>
              <a:t>Cen</a:t>
            </a:r>
            <a:r>
              <a:rPr lang="en-US" b="0" dirty="0" err="1" smtClean="0"/>
              <a:t>ário</a:t>
            </a:r>
            <a:r>
              <a:rPr lang="en-US" b="0" dirty="0" smtClean="0"/>
              <a:t>: </a:t>
            </a:r>
            <a:r>
              <a:rPr lang="en-US" b="0" dirty="0" err="1" smtClean="0"/>
              <a:t>Servidor</a:t>
            </a:r>
            <a:r>
              <a:rPr lang="en-US" b="0" dirty="0" smtClean="0"/>
              <a:t> de </a:t>
            </a:r>
            <a:r>
              <a:rPr lang="en-US" b="0" dirty="0" err="1" smtClean="0"/>
              <a:t>mensagens</a:t>
            </a:r>
            <a:r>
              <a:rPr lang="en-US" b="0" dirty="0" smtClean="0"/>
              <a:t> em </a:t>
            </a:r>
            <a:r>
              <a:rPr lang="en-US" b="0" dirty="0" err="1" smtClean="0"/>
              <a:t>uma</a:t>
            </a:r>
            <a:r>
              <a:rPr lang="en-US" b="0" dirty="0" smtClean="0"/>
              <a:t> </a:t>
            </a:r>
            <a:r>
              <a:rPr lang="en-US" b="0" i="1" dirty="0" smtClean="0"/>
              <a:t>mobile cloud</a:t>
            </a:r>
            <a:r>
              <a:rPr lang="en-US" b="0" dirty="0" smtClean="0"/>
              <a:t> </a:t>
            </a:r>
            <a:r>
              <a:rPr lang="en-US" b="0" dirty="0" err="1" smtClean="0"/>
              <a:t>comunicando</a:t>
            </a:r>
            <a:r>
              <a:rPr lang="en-US" b="0" dirty="0" smtClean="0"/>
              <a:t> com </a:t>
            </a:r>
            <a:r>
              <a:rPr lang="en-US" b="0" dirty="0" err="1" smtClean="0"/>
              <a:t>dispositivo</a:t>
            </a:r>
            <a:r>
              <a:rPr lang="en-US" b="0" dirty="0" smtClean="0"/>
              <a:t> móvel.</a:t>
            </a:r>
          </a:p>
          <a:p>
            <a:pPr algn="just"/>
            <a:r>
              <a:rPr lang="en-US" b="0" dirty="0" err="1" smtClean="0"/>
              <a:t>Foco</a:t>
            </a:r>
            <a:r>
              <a:rPr lang="en-US" b="0" dirty="0" smtClean="0"/>
              <a:t>: </a:t>
            </a:r>
            <a:r>
              <a:rPr lang="en-US" b="0" dirty="0" err="1" smtClean="0"/>
              <a:t>Avaliar</a:t>
            </a:r>
            <a:r>
              <a:rPr lang="en-US" b="0" dirty="0" smtClean="0"/>
              <a:t> </a:t>
            </a:r>
            <a:r>
              <a:rPr lang="en-US" b="0" dirty="0" err="1" smtClean="0"/>
              <a:t>desempenho</a:t>
            </a:r>
            <a:r>
              <a:rPr lang="en-US" b="0" dirty="0" smtClean="0"/>
              <a:t> dos 4 </a:t>
            </a:r>
            <a:r>
              <a:rPr lang="en-US" b="0" dirty="0" err="1" smtClean="0"/>
              <a:t>distintos</a:t>
            </a:r>
            <a:r>
              <a:rPr lang="en-US" b="0" dirty="0" smtClean="0"/>
              <a:t> </a:t>
            </a:r>
            <a:r>
              <a:rPr lang="en-US" b="0" dirty="0" err="1" smtClean="0"/>
              <a:t>protocolos</a:t>
            </a:r>
            <a:r>
              <a:rPr lang="en-US" b="0" dirty="0" smtClean="0"/>
              <a:t> </a:t>
            </a:r>
            <a:r>
              <a:rPr lang="en-US" b="0" dirty="0" err="1" smtClean="0"/>
              <a:t>utilizando</a:t>
            </a:r>
            <a:r>
              <a:rPr lang="en-US" b="0" dirty="0" smtClean="0"/>
              <a:t> </a:t>
            </a:r>
            <a:r>
              <a:rPr lang="en-US" b="0" dirty="0" err="1" smtClean="0"/>
              <a:t>dois</a:t>
            </a:r>
            <a:r>
              <a:rPr lang="en-US" b="0" dirty="0" smtClean="0"/>
              <a:t> </a:t>
            </a:r>
            <a:r>
              <a:rPr lang="en-US" b="0" dirty="0" err="1" smtClean="0"/>
              <a:t>meios</a:t>
            </a:r>
            <a:r>
              <a:rPr lang="en-US" b="0" dirty="0" smtClean="0"/>
              <a:t> de </a:t>
            </a:r>
            <a:r>
              <a:rPr lang="en-US" b="0" dirty="0" err="1" smtClean="0"/>
              <a:t>transmissão</a:t>
            </a:r>
            <a:r>
              <a:rPr lang="en-US" b="0" dirty="0" smtClean="0"/>
              <a:t>, </a:t>
            </a:r>
            <a:r>
              <a:rPr lang="en-US" b="0" dirty="0" err="1" smtClean="0"/>
              <a:t>wi-fi</a:t>
            </a:r>
            <a:r>
              <a:rPr lang="en-US" b="0" dirty="0" smtClean="0"/>
              <a:t> e 3g, e </a:t>
            </a:r>
            <a:r>
              <a:rPr lang="en-US" b="0" dirty="0" err="1" smtClean="0"/>
              <a:t>consumo</a:t>
            </a:r>
            <a:r>
              <a:rPr lang="en-US" b="0" dirty="0" smtClean="0"/>
              <a:t> de </a:t>
            </a:r>
            <a:r>
              <a:rPr lang="en-US" b="0" dirty="0" err="1" smtClean="0"/>
              <a:t>energia</a:t>
            </a:r>
            <a:r>
              <a:rPr lang="en-US" b="0" dirty="0" smtClean="0"/>
              <a:t> do </a:t>
            </a:r>
            <a:r>
              <a:rPr lang="en-US" b="0" dirty="0" err="1" smtClean="0"/>
              <a:t>dispositivo</a:t>
            </a:r>
            <a:r>
              <a:rPr lang="en-US" b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5823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Objetivo</a:t>
            </a:r>
            <a:r>
              <a:rPr lang="en-US" dirty="0" smtClean="0"/>
              <a:t> da </a:t>
            </a:r>
            <a:r>
              <a:rPr lang="en-US" dirty="0" err="1" smtClean="0"/>
              <a:t>pesquisa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 smtClean="0"/>
              <a:t>Avaliar</a:t>
            </a:r>
            <a:r>
              <a:rPr lang="en-US" b="0" dirty="0" smtClean="0"/>
              <a:t> o </a:t>
            </a:r>
            <a:r>
              <a:rPr lang="en-US" b="0" dirty="0" err="1" smtClean="0"/>
              <a:t>desempenho</a:t>
            </a:r>
            <a:r>
              <a:rPr lang="en-US" b="0" dirty="0" smtClean="0"/>
              <a:t> de </a:t>
            </a:r>
            <a:r>
              <a:rPr lang="en-US" b="0" dirty="0" err="1" smtClean="0"/>
              <a:t>consumo</a:t>
            </a:r>
            <a:r>
              <a:rPr lang="en-US" b="0" dirty="0" smtClean="0"/>
              <a:t> </a:t>
            </a:r>
            <a:r>
              <a:rPr lang="en-US" b="0" dirty="0" err="1" smtClean="0"/>
              <a:t>energ</a:t>
            </a:r>
            <a:r>
              <a:rPr lang="en-US" b="0" dirty="0" err="1" smtClean="0"/>
              <a:t>ético</a:t>
            </a:r>
            <a:r>
              <a:rPr lang="en-US" b="0" dirty="0" smtClean="0"/>
              <a:t> no </a:t>
            </a:r>
            <a:r>
              <a:rPr lang="en-US" b="0" dirty="0" err="1" smtClean="0"/>
              <a:t>dispositivo</a:t>
            </a:r>
            <a:r>
              <a:rPr lang="en-US" b="0" dirty="0" smtClean="0"/>
              <a:t> móvel. </a:t>
            </a:r>
            <a:r>
              <a:rPr lang="en-US" b="0" dirty="0" err="1" smtClean="0"/>
              <a:t>Realizar</a:t>
            </a:r>
            <a:r>
              <a:rPr lang="en-US" b="0" dirty="0" smtClean="0"/>
              <a:t> </a:t>
            </a:r>
            <a:r>
              <a:rPr lang="en-US" b="0" dirty="0" err="1" smtClean="0"/>
              <a:t>experimentos</a:t>
            </a:r>
            <a:r>
              <a:rPr lang="en-US" b="0" dirty="0" smtClean="0"/>
              <a:t> em </a:t>
            </a:r>
            <a:r>
              <a:rPr lang="en-US" b="0" dirty="0" err="1" smtClean="0"/>
              <a:t>diversos</a:t>
            </a:r>
            <a:r>
              <a:rPr lang="en-US" b="0" dirty="0" smtClean="0"/>
              <a:t> </a:t>
            </a:r>
            <a:r>
              <a:rPr lang="en-US" b="0" dirty="0" err="1" smtClean="0"/>
              <a:t>cenários</a:t>
            </a:r>
            <a:r>
              <a:rPr lang="en-US" b="0" dirty="0" smtClean="0"/>
              <a:t> </a:t>
            </a:r>
            <a:r>
              <a:rPr lang="en-US" b="0" dirty="0" err="1" smtClean="0"/>
              <a:t>para</a:t>
            </a:r>
            <a:r>
              <a:rPr lang="en-US" b="0" dirty="0" smtClean="0"/>
              <a:t> </a:t>
            </a:r>
            <a:r>
              <a:rPr lang="en-US" b="0" dirty="0" err="1" smtClean="0"/>
              <a:t>obter</a:t>
            </a:r>
            <a:r>
              <a:rPr lang="en-US" b="0" dirty="0" smtClean="0"/>
              <a:t> a </a:t>
            </a:r>
            <a:r>
              <a:rPr lang="en-US" b="0" dirty="0" err="1" smtClean="0"/>
              <a:t>modelagem</a:t>
            </a:r>
            <a:r>
              <a:rPr lang="en-US" b="0" dirty="0" smtClean="0"/>
              <a:t> </a:t>
            </a:r>
            <a:r>
              <a:rPr lang="en-US" b="0" dirty="0" err="1" smtClean="0"/>
              <a:t>adequada</a:t>
            </a:r>
            <a:r>
              <a:rPr lang="en-US" b="0" dirty="0" smtClean="0"/>
              <a:t> </a:t>
            </a:r>
            <a:r>
              <a:rPr lang="en-US" b="0" dirty="0" err="1" smtClean="0"/>
              <a:t>quanto</a:t>
            </a:r>
            <a:r>
              <a:rPr lang="en-US" b="0" dirty="0" smtClean="0"/>
              <a:t> </a:t>
            </a:r>
            <a:r>
              <a:rPr lang="en-US" b="0" dirty="0" err="1" smtClean="0"/>
              <a:t>ao</a:t>
            </a:r>
            <a:r>
              <a:rPr lang="en-US" b="0" dirty="0" smtClean="0"/>
              <a:t> </a:t>
            </a:r>
            <a:r>
              <a:rPr lang="en-US" b="0" dirty="0" err="1" smtClean="0"/>
              <a:t>consumo</a:t>
            </a:r>
            <a:r>
              <a:rPr lang="en-US" b="0" dirty="0" smtClean="0"/>
              <a:t> de </a:t>
            </a:r>
            <a:r>
              <a:rPr lang="en-US" b="0" dirty="0" err="1" smtClean="0"/>
              <a:t>energia</a:t>
            </a:r>
            <a:r>
              <a:rPr lang="en-US" b="0" dirty="0" smtClean="0"/>
              <a:t> do </a:t>
            </a:r>
            <a:r>
              <a:rPr lang="en-US" b="0" dirty="0" err="1" smtClean="0"/>
              <a:t>dispositivo</a:t>
            </a:r>
            <a:r>
              <a:rPr lang="en-US" b="0" dirty="0" smtClean="0"/>
              <a:t> e </a:t>
            </a:r>
            <a:r>
              <a:rPr lang="en-US" b="0" dirty="0" err="1" smtClean="0"/>
              <a:t>comparar</a:t>
            </a:r>
            <a:r>
              <a:rPr lang="en-US" b="0" dirty="0" smtClean="0"/>
              <a:t> </a:t>
            </a:r>
            <a:r>
              <a:rPr lang="en-US" b="0" dirty="0" err="1" smtClean="0"/>
              <a:t>esses</a:t>
            </a:r>
            <a:r>
              <a:rPr lang="en-US" b="0" dirty="0" smtClean="0"/>
              <a:t> dados </a:t>
            </a:r>
            <a:r>
              <a:rPr lang="en-US" b="0" dirty="0" err="1" smtClean="0"/>
              <a:t>estatísticamente</a:t>
            </a:r>
            <a:r>
              <a:rPr lang="en-US" b="0" dirty="0" smtClean="0"/>
              <a:t> </a:t>
            </a:r>
            <a:r>
              <a:rPr lang="en-US" b="0" dirty="0" err="1" smtClean="0"/>
              <a:t>para</a:t>
            </a:r>
            <a:r>
              <a:rPr lang="en-US" b="0" dirty="0" smtClean="0"/>
              <a:t> </a:t>
            </a:r>
            <a:r>
              <a:rPr lang="en-US" b="0" dirty="0" err="1" smtClean="0"/>
              <a:t>análise</a:t>
            </a:r>
            <a:r>
              <a:rPr lang="en-US" b="0" dirty="0" smtClean="0"/>
              <a:t>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369226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Cen</a:t>
            </a:r>
            <a:r>
              <a:rPr lang="en-US" dirty="0" err="1" smtClean="0"/>
              <a:t>ário</a:t>
            </a:r>
            <a:endParaRPr lang="en-US" dirty="0"/>
          </a:p>
        </p:txBody>
      </p:sp>
      <p:sp>
        <p:nvSpPr>
          <p:cNvPr id="4" name="Shape 111"/>
          <p:cNvSpPr/>
          <p:nvPr/>
        </p:nvSpPr>
        <p:spPr>
          <a:xfrm>
            <a:off x="1115616" y="1556792"/>
            <a:ext cx="6925899" cy="398944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  <p:sp>
        <p:nvSpPr>
          <p:cNvPr id="5" name="TextBox 4"/>
          <p:cNvSpPr txBox="1"/>
          <p:nvPr/>
        </p:nvSpPr>
        <p:spPr>
          <a:xfrm>
            <a:off x="611560" y="6021288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err="1" smtClean="0">
                <a:solidFill>
                  <a:srgbClr val="000000"/>
                </a:solidFill>
              </a:rPr>
              <a:t>Fonte</a:t>
            </a:r>
            <a:r>
              <a:rPr lang="en-US" sz="1200" i="1" dirty="0" smtClean="0">
                <a:solidFill>
                  <a:srgbClr val="000000"/>
                </a:solidFill>
              </a:rPr>
              <a:t>: Oliveira, D. et. All - </a:t>
            </a:r>
            <a:r>
              <a:rPr lang="en-US" sz="1200" i="1" dirty="0">
                <a:solidFill>
                  <a:srgbClr val="000000"/>
                </a:solidFill>
              </a:rPr>
              <a:t>Availability and Energy Consumption Analysis </a:t>
            </a:r>
            <a:r>
              <a:rPr lang="en-US" sz="1200" i="1" dirty="0" smtClean="0">
                <a:solidFill>
                  <a:srgbClr val="000000"/>
                </a:solidFill>
              </a:rPr>
              <a:t>of Mobile </a:t>
            </a:r>
            <a:r>
              <a:rPr lang="en-US" sz="1200" i="1" dirty="0">
                <a:solidFill>
                  <a:srgbClr val="000000"/>
                </a:solidFill>
              </a:rPr>
              <a:t>Cloud Environments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endParaRPr lang="en-US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957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Consumo</a:t>
            </a:r>
            <a:r>
              <a:rPr lang="en-US" dirty="0" smtClean="0"/>
              <a:t> de </a:t>
            </a:r>
            <a:r>
              <a:rPr lang="en-US" dirty="0" err="1" smtClean="0"/>
              <a:t>Energia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 smtClean="0"/>
              <a:t>Inicialmente</a:t>
            </a:r>
            <a:r>
              <a:rPr lang="en-US" b="0" dirty="0" smtClean="0"/>
              <a:t> o </a:t>
            </a:r>
            <a:r>
              <a:rPr lang="en-US" b="0" dirty="0" err="1" smtClean="0"/>
              <a:t>consumo</a:t>
            </a:r>
            <a:r>
              <a:rPr lang="en-US" b="0" dirty="0" smtClean="0"/>
              <a:t> de </a:t>
            </a:r>
            <a:r>
              <a:rPr lang="en-US" b="0" dirty="0" err="1" smtClean="0"/>
              <a:t>energia</a:t>
            </a:r>
            <a:r>
              <a:rPr lang="en-US" b="0" dirty="0" smtClean="0"/>
              <a:t> </a:t>
            </a:r>
            <a:r>
              <a:rPr lang="en-US" b="0" dirty="0" err="1" smtClean="0"/>
              <a:t>foi</a:t>
            </a:r>
            <a:r>
              <a:rPr lang="en-US" b="0" dirty="0" smtClean="0"/>
              <a:t> </a:t>
            </a:r>
            <a:r>
              <a:rPr lang="en-US" b="0" dirty="0" err="1" smtClean="0"/>
              <a:t>mensurado</a:t>
            </a:r>
            <a:r>
              <a:rPr lang="en-US" b="0" dirty="0" smtClean="0"/>
              <a:t> </a:t>
            </a:r>
            <a:r>
              <a:rPr lang="en-US" b="0" dirty="0" err="1" smtClean="0"/>
              <a:t>atrav</a:t>
            </a:r>
            <a:r>
              <a:rPr lang="en-US" b="0" dirty="0" err="1" smtClean="0"/>
              <a:t>és</a:t>
            </a:r>
            <a:r>
              <a:rPr lang="en-US" b="0" dirty="0" smtClean="0"/>
              <a:t> do </a:t>
            </a:r>
            <a:r>
              <a:rPr lang="en-US" b="0" dirty="0" err="1" smtClean="0"/>
              <a:t>percentual</a:t>
            </a:r>
            <a:r>
              <a:rPr lang="en-US" b="0" dirty="0" smtClean="0"/>
              <a:t> de </a:t>
            </a:r>
            <a:r>
              <a:rPr lang="en-US" b="0" dirty="0" err="1" smtClean="0"/>
              <a:t>consumo</a:t>
            </a:r>
            <a:r>
              <a:rPr lang="en-US" b="0" dirty="0" smtClean="0"/>
              <a:t> da </a:t>
            </a:r>
            <a:r>
              <a:rPr lang="en-US" b="0" dirty="0" err="1" smtClean="0"/>
              <a:t>bateria</a:t>
            </a:r>
            <a:r>
              <a:rPr lang="en-US" b="0" dirty="0" smtClean="0"/>
              <a:t>, o </a:t>
            </a:r>
            <a:r>
              <a:rPr lang="en-US" b="0" dirty="0" err="1" smtClean="0"/>
              <a:t>objetivo</a:t>
            </a:r>
            <a:r>
              <a:rPr lang="en-US" b="0" dirty="0" smtClean="0"/>
              <a:t> de </a:t>
            </a:r>
            <a:r>
              <a:rPr lang="en-US" b="0" dirty="0" err="1" smtClean="0"/>
              <a:t>continuidade</a:t>
            </a:r>
            <a:r>
              <a:rPr lang="en-US" b="0" dirty="0" smtClean="0"/>
              <a:t> </a:t>
            </a:r>
            <a:r>
              <a:rPr lang="en-US" b="0" dirty="0" err="1" smtClean="0"/>
              <a:t>deste</a:t>
            </a:r>
            <a:r>
              <a:rPr lang="en-US" b="0" dirty="0" smtClean="0"/>
              <a:t> </a:t>
            </a:r>
            <a:r>
              <a:rPr lang="en-US" b="0" dirty="0" err="1" smtClean="0"/>
              <a:t>trabalho</a:t>
            </a:r>
            <a:r>
              <a:rPr lang="en-US" b="0" dirty="0" smtClean="0"/>
              <a:t> é </a:t>
            </a:r>
            <a:r>
              <a:rPr lang="en-US" b="0" dirty="0" err="1" smtClean="0"/>
              <a:t>encontrar</a:t>
            </a:r>
            <a:r>
              <a:rPr lang="en-US" b="0" dirty="0" smtClean="0"/>
              <a:t> </a:t>
            </a:r>
            <a:r>
              <a:rPr lang="en-US" b="0" dirty="0" err="1" smtClean="0"/>
              <a:t>mecanismos</a:t>
            </a:r>
            <a:r>
              <a:rPr lang="en-US" b="0" dirty="0" smtClean="0"/>
              <a:t> </a:t>
            </a:r>
            <a:r>
              <a:rPr lang="en-US" b="0" dirty="0" err="1" smtClean="0"/>
              <a:t>adequados</a:t>
            </a:r>
            <a:r>
              <a:rPr lang="en-US" b="0" dirty="0" smtClean="0"/>
              <a:t> </a:t>
            </a:r>
            <a:r>
              <a:rPr lang="en-US" b="0" dirty="0" err="1" smtClean="0"/>
              <a:t>para</a:t>
            </a:r>
            <a:r>
              <a:rPr lang="en-US" b="0" dirty="0" smtClean="0"/>
              <a:t> </a:t>
            </a:r>
            <a:r>
              <a:rPr lang="en-US" b="0" dirty="0" err="1" smtClean="0"/>
              <a:t>avaliar</a:t>
            </a:r>
            <a:r>
              <a:rPr lang="en-US" b="0" dirty="0" smtClean="0"/>
              <a:t> o </a:t>
            </a:r>
            <a:r>
              <a:rPr lang="en-US" b="0" dirty="0" err="1" smtClean="0"/>
              <a:t>consumo</a:t>
            </a:r>
            <a:r>
              <a:rPr lang="en-US" b="0" dirty="0" smtClean="0"/>
              <a:t> de </a:t>
            </a:r>
            <a:r>
              <a:rPr lang="en-US" b="0" dirty="0" err="1" smtClean="0"/>
              <a:t>energia</a:t>
            </a:r>
            <a:r>
              <a:rPr lang="en-US" b="0" dirty="0" smtClean="0"/>
              <a:t> do </a:t>
            </a:r>
            <a:r>
              <a:rPr lang="en-US" b="0" dirty="0" err="1" smtClean="0"/>
              <a:t>dispositivo</a:t>
            </a:r>
            <a:r>
              <a:rPr lang="en-US" b="0" dirty="0" smtClean="0"/>
              <a:t> móvel em </a:t>
            </a:r>
            <a:r>
              <a:rPr lang="en-US" b="0" dirty="0" err="1" smtClean="0"/>
              <a:t>diferentes</a:t>
            </a:r>
            <a:r>
              <a:rPr lang="en-US" b="0" dirty="0" smtClean="0"/>
              <a:t> </a:t>
            </a:r>
            <a:r>
              <a:rPr lang="en-US" b="0" dirty="0" err="1" smtClean="0"/>
              <a:t>protocolos</a:t>
            </a:r>
            <a:r>
              <a:rPr lang="en-US" b="0" dirty="0" smtClean="0"/>
              <a:t>, </a:t>
            </a:r>
            <a:r>
              <a:rPr lang="en-US" b="0" dirty="0" err="1" smtClean="0"/>
              <a:t>distintos</a:t>
            </a:r>
            <a:r>
              <a:rPr lang="en-US" b="0" dirty="0" smtClean="0"/>
              <a:t> </a:t>
            </a:r>
            <a:r>
              <a:rPr lang="en-US" b="0" dirty="0" err="1" smtClean="0"/>
              <a:t>meios</a:t>
            </a:r>
            <a:r>
              <a:rPr lang="en-US" b="0" dirty="0" smtClean="0"/>
              <a:t> de </a:t>
            </a:r>
            <a:r>
              <a:rPr lang="en-US" b="0" dirty="0" err="1" smtClean="0"/>
              <a:t>acesso</a:t>
            </a:r>
            <a:r>
              <a:rPr lang="en-US" b="0" dirty="0" smtClean="0"/>
              <a:t> e outros </a:t>
            </a:r>
            <a:r>
              <a:rPr lang="en-US" b="0" dirty="0" err="1" smtClean="0"/>
              <a:t>cenários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  <a:p>
            <a:r>
              <a:rPr lang="en-US" b="0" dirty="0" err="1" smtClean="0"/>
              <a:t>Cenário</a:t>
            </a:r>
            <a:r>
              <a:rPr lang="en-US" b="0" dirty="0" smtClean="0"/>
              <a:t> </a:t>
            </a:r>
            <a:r>
              <a:rPr lang="en-US" b="0" dirty="0" err="1" smtClean="0"/>
              <a:t>atual</a:t>
            </a:r>
            <a:r>
              <a:rPr lang="en-US" b="0" dirty="0" smtClean="0"/>
              <a:t> de </a:t>
            </a:r>
            <a:r>
              <a:rPr lang="en-US" b="0" dirty="0" err="1" smtClean="0"/>
              <a:t>experimentos</a:t>
            </a:r>
            <a:r>
              <a:rPr lang="en-US" b="0" dirty="0" smtClean="0"/>
              <a:t>:</a:t>
            </a:r>
          </a:p>
          <a:p>
            <a:pPr lvl="1"/>
            <a:r>
              <a:rPr lang="en-US" b="0" dirty="0" err="1" smtClean="0"/>
              <a:t>Protocolos</a:t>
            </a:r>
            <a:r>
              <a:rPr lang="en-US" b="0" dirty="0" smtClean="0"/>
              <a:t>: </a:t>
            </a:r>
            <a:r>
              <a:rPr lang="en-US" dirty="0" smtClean="0"/>
              <a:t>Comet, Pooling e </a:t>
            </a:r>
            <a:r>
              <a:rPr lang="en-US" dirty="0" err="1" smtClean="0"/>
              <a:t>Websockets</a:t>
            </a:r>
            <a:endParaRPr lang="en-US" b="0" dirty="0" smtClean="0"/>
          </a:p>
          <a:p>
            <a:pPr lvl="1"/>
            <a:r>
              <a:rPr lang="en-US" b="0" dirty="0" err="1" smtClean="0"/>
              <a:t>Acessos</a:t>
            </a:r>
            <a:r>
              <a:rPr lang="en-US" dirty="0" smtClean="0"/>
              <a:t>: Wi-Fi e 3G</a:t>
            </a:r>
          </a:p>
        </p:txBody>
      </p:sp>
    </p:spTree>
    <p:extLst>
      <p:ext uri="{BB962C8B-B14F-4D97-AF65-F5344CB8AC3E}">
        <p14:creationId xmlns:p14="http://schemas.microsoft.com/office/powerpoint/2010/main" val="2340675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Metodologia</a:t>
            </a:r>
            <a:r>
              <a:rPr lang="en-US" dirty="0" smtClean="0"/>
              <a:t> – 1a. </a:t>
            </a:r>
            <a:r>
              <a:rPr lang="en-US" dirty="0" err="1" smtClean="0"/>
              <a:t>Experimenta</a:t>
            </a:r>
            <a:r>
              <a:rPr lang="en-US" dirty="0" err="1" smtClean="0"/>
              <a:t>ção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err="1" smtClean="0"/>
              <a:t>Utilizar</a:t>
            </a:r>
            <a:r>
              <a:rPr lang="en-US" b="0" dirty="0" smtClean="0"/>
              <a:t> </a:t>
            </a:r>
            <a:r>
              <a:rPr lang="en-US" b="0" dirty="0" err="1" smtClean="0"/>
              <a:t>recurso</a:t>
            </a:r>
            <a:r>
              <a:rPr lang="en-US" b="0" dirty="0" smtClean="0"/>
              <a:t> de um </a:t>
            </a:r>
            <a:r>
              <a:rPr lang="en-US" b="0" dirty="0" err="1" smtClean="0"/>
              <a:t>dispositivo</a:t>
            </a:r>
            <a:r>
              <a:rPr lang="en-US" b="0" dirty="0" smtClean="0"/>
              <a:t> </a:t>
            </a:r>
            <a:r>
              <a:rPr lang="en-US" b="0" dirty="0" err="1" smtClean="0"/>
              <a:t>auxiliar</a:t>
            </a:r>
            <a:r>
              <a:rPr lang="en-US" b="0" dirty="0" smtClean="0"/>
              <a:t>, watts up, </a:t>
            </a:r>
            <a:r>
              <a:rPr lang="en-US" b="0" dirty="0" err="1" smtClean="0"/>
              <a:t>para</a:t>
            </a:r>
            <a:r>
              <a:rPr lang="en-US" b="0" dirty="0" smtClean="0"/>
              <a:t> </a:t>
            </a:r>
            <a:r>
              <a:rPr lang="en-US" b="0" dirty="0" err="1" smtClean="0"/>
              <a:t>medir</a:t>
            </a:r>
            <a:r>
              <a:rPr lang="en-US" b="0" dirty="0" smtClean="0"/>
              <a:t> a </a:t>
            </a:r>
            <a:r>
              <a:rPr lang="en-US" b="0" dirty="0" err="1" smtClean="0"/>
              <a:t>variação</a:t>
            </a:r>
            <a:r>
              <a:rPr lang="en-US" b="0" dirty="0" smtClean="0"/>
              <a:t> de </a:t>
            </a:r>
            <a:r>
              <a:rPr lang="en-US" b="0" dirty="0" err="1" smtClean="0"/>
              <a:t>energia</a:t>
            </a:r>
            <a:r>
              <a:rPr lang="en-US" b="0" dirty="0" smtClean="0"/>
              <a:t>.</a:t>
            </a:r>
          </a:p>
          <a:p>
            <a:r>
              <a:rPr lang="en-US" b="0" dirty="0" err="1" smtClean="0"/>
              <a:t>Bateria</a:t>
            </a:r>
            <a:r>
              <a:rPr lang="en-US" b="0" dirty="0" smtClean="0"/>
              <a:t> 100% </a:t>
            </a:r>
            <a:r>
              <a:rPr lang="en-US" b="0" dirty="0" err="1" smtClean="0"/>
              <a:t>carregada</a:t>
            </a:r>
            <a:r>
              <a:rPr lang="en-US" b="0" dirty="0" smtClean="0"/>
              <a:t>, </a:t>
            </a:r>
            <a:r>
              <a:rPr lang="en-US" b="0" dirty="0" err="1" smtClean="0"/>
              <a:t>servidor</a:t>
            </a:r>
            <a:r>
              <a:rPr lang="en-US" b="0" dirty="0" smtClean="0"/>
              <a:t> com </a:t>
            </a:r>
            <a:r>
              <a:rPr lang="en-US" b="0" dirty="0" err="1" smtClean="0"/>
              <a:t>acesso</a:t>
            </a:r>
            <a:r>
              <a:rPr lang="en-US" b="0" dirty="0" smtClean="0"/>
              <a:t> local e </a:t>
            </a:r>
            <a:r>
              <a:rPr lang="en-US" b="0" dirty="0" err="1" smtClean="0"/>
              <a:t>remoto</a:t>
            </a:r>
            <a:r>
              <a:rPr lang="en-US" b="0" dirty="0" smtClean="0"/>
              <a:t>, </a:t>
            </a:r>
            <a:r>
              <a:rPr lang="en-US" b="0" dirty="0" err="1" smtClean="0"/>
              <a:t>apenas</a:t>
            </a:r>
            <a:r>
              <a:rPr lang="en-US" b="0" dirty="0" smtClean="0"/>
              <a:t> a </a:t>
            </a:r>
            <a:r>
              <a:rPr lang="en-US" b="0" dirty="0" err="1" smtClean="0"/>
              <a:t>aplicação</a:t>
            </a:r>
            <a:r>
              <a:rPr lang="en-US" b="0" dirty="0" smtClean="0"/>
              <a:t> em </a:t>
            </a:r>
            <a:r>
              <a:rPr lang="en-US" b="0" dirty="0" err="1" smtClean="0"/>
              <a:t>execução</a:t>
            </a:r>
            <a:r>
              <a:rPr lang="en-US" b="0" dirty="0" smtClean="0"/>
              <a:t> no </a:t>
            </a:r>
            <a:r>
              <a:rPr lang="en-US" b="0" dirty="0" err="1" smtClean="0"/>
              <a:t>dispositivo</a:t>
            </a:r>
            <a:r>
              <a:rPr lang="en-US" b="0" dirty="0" smtClean="0"/>
              <a:t> móvel e </a:t>
            </a:r>
            <a:r>
              <a:rPr lang="en-US" b="0" dirty="0" err="1" smtClean="0"/>
              <a:t>medição</a:t>
            </a:r>
            <a:r>
              <a:rPr lang="en-US" b="0" dirty="0" smtClean="0"/>
              <a:t> de </a:t>
            </a:r>
            <a:r>
              <a:rPr lang="en-US" b="0" dirty="0" err="1" smtClean="0"/>
              <a:t>variação</a:t>
            </a:r>
            <a:r>
              <a:rPr lang="en-US" b="0" dirty="0" smtClean="0"/>
              <a:t> em watts, com tempo de 5h.</a:t>
            </a:r>
          </a:p>
          <a:p>
            <a:r>
              <a:rPr lang="en-US" b="0" dirty="0" err="1" smtClean="0"/>
              <a:t>Conectividade</a:t>
            </a:r>
            <a:r>
              <a:rPr lang="en-US" b="0" dirty="0" smtClean="0"/>
              <a:t> </a:t>
            </a:r>
            <a:r>
              <a:rPr lang="en-US" b="0" dirty="0" err="1" smtClean="0"/>
              <a:t>Física</a:t>
            </a:r>
            <a:r>
              <a:rPr lang="en-US" b="0" dirty="0" smtClean="0"/>
              <a:t>:</a:t>
            </a:r>
            <a:endParaRPr lang="en-US" b="0" dirty="0"/>
          </a:p>
        </p:txBody>
      </p:sp>
      <p:grpSp>
        <p:nvGrpSpPr>
          <p:cNvPr id="15" name="Group 14"/>
          <p:cNvGrpSpPr/>
          <p:nvPr/>
        </p:nvGrpSpPr>
        <p:grpSpPr>
          <a:xfrm>
            <a:off x="1763688" y="4725144"/>
            <a:ext cx="5184576" cy="1656184"/>
            <a:chOff x="634675" y="2034400"/>
            <a:chExt cx="8052125" cy="3001311"/>
          </a:xfrm>
        </p:grpSpPr>
        <p:sp>
          <p:nvSpPr>
            <p:cNvPr id="4" name="Shape 129"/>
            <p:cNvSpPr/>
            <p:nvPr/>
          </p:nvSpPr>
          <p:spPr>
            <a:xfrm>
              <a:off x="660124" y="2093938"/>
              <a:ext cx="1204735" cy="592921"/>
            </a:xfrm>
            <a:prstGeom prst="roundRect">
              <a:avLst>
                <a:gd name="adj" fmla="val 16667"/>
              </a:avLst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buNone/>
              </a:pPr>
              <a:r>
                <a:rPr lang="en" sz="1200" dirty="0">
                  <a:solidFill>
                    <a:srgbClr val="000000"/>
                  </a:solidFill>
                </a:rPr>
                <a:t>Tomada elétrica</a:t>
              </a:r>
            </a:p>
          </p:txBody>
        </p:sp>
        <p:sp>
          <p:nvSpPr>
            <p:cNvPr id="5" name="Shape 130"/>
            <p:cNvSpPr/>
            <p:nvPr/>
          </p:nvSpPr>
          <p:spPr>
            <a:xfrm>
              <a:off x="2592650" y="2063500"/>
              <a:ext cx="1522199" cy="669000"/>
            </a:xfrm>
            <a:prstGeom prst="snipRoundRect">
              <a:avLst>
                <a:gd name="adj1" fmla="val 16667"/>
                <a:gd name="adj2" fmla="val 16667"/>
              </a:avLst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algn="ctr" rtl="0">
                <a:buNone/>
              </a:pPr>
              <a:r>
                <a:rPr lang="en" sz="1200" dirty="0">
                  <a:solidFill>
                    <a:srgbClr val="000000"/>
                  </a:solidFill>
                </a:rPr>
                <a:t>Watt up</a:t>
              </a:r>
            </a:p>
            <a:p>
              <a:pPr algn="ctr">
                <a:buNone/>
              </a:pPr>
              <a:r>
                <a:rPr lang="en" sz="1200" dirty="0">
                  <a:solidFill>
                    <a:srgbClr val="000000"/>
                  </a:solidFill>
                </a:rPr>
                <a:t>sniffer</a:t>
              </a:r>
            </a:p>
          </p:txBody>
        </p:sp>
        <p:sp>
          <p:nvSpPr>
            <p:cNvPr id="6" name="Shape 131"/>
            <p:cNvSpPr/>
            <p:nvPr/>
          </p:nvSpPr>
          <p:spPr>
            <a:xfrm>
              <a:off x="5004950" y="2034400"/>
              <a:ext cx="1522199" cy="735899"/>
            </a:xfrm>
            <a:prstGeom prst="round1Rect">
              <a:avLst>
                <a:gd name="adj" fmla="val 16667"/>
              </a:avLst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buNone/>
              </a:pPr>
              <a:r>
                <a:rPr lang="en" sz="1200" dirty="0">
                  <a:solidFill>
                    <a:srgbClr val="000000"/>
                  </a:solidFill>
                </a:rPr>
                <a:t>Carregador celular</a:t>
              </a:r>
            </a:p>
          </p:txBody>
        </p:sp>
        <p:sp>
          <p:nvSpPr>
            <p:cNvPr id="7" name="Shape 132"/>
            <p:cNvSpPr/>
            <p:nvPr/>
          </p:nvSpPr>
          <p:spPr>
            <a:xfrm>
              <a:off x="7322375" y="2034400"/>
              <a:ext cx="1137299" cy="735899"/>
            </a:xfrm>
            <a:prstGeom prst="round2DiagRect">
              <a:avLst>
                <a:gd name="adj1" fmla="val 16667"/>
                <a:gd name="adj2" fmla="val 0"/>
              </a:avLst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algn="ctr">
                <a:buNone/>
              </a:pPr>
              <a:r>
                <a:rPr lang="en" sz="1200" dirty="0">
                  <a:solidFill>
                    <a:srgbClr val="000000"/>
                  </a:solidFill>
                </a:rPr>
                <a:t>Celular</a:t>
              </a:r>
            </a:p>
          </p:txBody>
        </p:sp>
        <p:cxnSp>
          <p:nvCxnSpPr>
            <p:cNvPr id="8" name="Shape 133"/>
            <p:cNvCxnSpPr>
              <a:stCxn id="5" idx="2"/>
              <a:endCxn id="4" idx="3"/>
            </p:cNvCxnSpPr>
            <p:nvPr/>
          </p:nvCxnSpPr>
          <p:spPr>
            <a:xfrm flipH="1" flipV="1">
              <a:off x="1864859" y="2390398"/>
              <a:ext cx="727791" cy="7602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9" name="Shape 134"/>
            <p:cNvCxnSpPr>
              <a:stCxn id="6" idx="1"/>
              <a:endCxn id="5" idx="0"/>
            </p:cNvCxnSpPr>
            <p:nvPr/>
          </p:nvCxnSpPr>
          <p:spPr>
            <a:xfrm rot="10800000">
              <a:off x="4114849" y="2398000"/>
              <a:ext cx="890100" cy="4349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cxnSp>
          <p:nvCxnSpPr>
            <p:cNvPr id="10" name="Shape 135"/>
            <p:cNvCxnSpPr>
              <a:stCxn id="6" idx="3"/>
              <a:endCxn id="7" idx="2"/>
            </p:cNvCxnSpPr>
            <p:nvPr/>
          </p:nvCxnSpPr>
          <p:spPr>
            <a:xfrm>
              <a:off x="6527149" y="2402349"/>
              <a:ext cx="795225" cy="0"/>
            </a:xfrm>
            <a:prstGeom prst="straightConnector1">
              <a:avLst/>
            </a:prstGeom>
            <a:noFill/>
            <a:ln w="19050" cap="flat">
              <a:solidFill>
                <a:schemeClr val="dk2"/>
              </a:solidFill>
              <a:prstDash val="solid"/>
              <a:round/>
              <a:headEnd type="none" w="lg" len="lg"/>
              <a:tailEnd type="triangle" w="lg" len="lg"/>
            </a:ln>
          </p:spPr>
        </p:cxnSp>
        <p:sp>
          <p:nvSpPr>
            <p:cNvPr id="11" name="Shape 136"/>
            <p:cNvSpPr/>
            <p:nvPr/>
          </p:nvSpPr>
          <p:spPr>
            <a:xfrm>
              <a:off x="2245200" y="3283112"/>
              <a:ext cx="2349499" cy="1752599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</p:spPr>
        </p:sp>
        <p:sp>
          <p:nvSpPr>
            <p:cNvPr id="12" name="Shape 137"/>
            <p:cNvSpPr/>
            <p:nvPr/>
          </p:nvSpPr>
          <p:spPr>
            <a:xfrm>
              <a:off x="634675" y="3333525"/>
              <a:ext cx="1021174" cy="1651774"/>
            </a:xfrm>
            <a:prstGeom prst="rect">
              <a:avLst/>
            </a:prstGeom>
            <a:blipFill>
              <a:blip r:embed="rId3"/>
              <a:stretch>
                <a:fillRect/>
              </a:stretch>
            </a:blipFill>
          </p:spPr>
        </p:sp>
        <p:sp>
          <p:nvSpPr>
            <p:cNvPr id="13" name="Shape 138"/>
            <p:cNvSpPr/>
            <p:nvPr/>
          </p:nvSpPr>
          <p:spPr>
            <a:xfrm>
              <a:off x="6908800" y="2986050"/>
              <a:ext cx="1778000" cy="1778000"/>
            </a:xfrm>
            <a:prstGeom prst="rect">
              <a:avLst/>
            </a:prstGeom>
            <a:blipFill>
              <a:blip r:embed="rId4"/>
              <a:stretch>
                <a:fillRect/>
              </a:stretch>
            </a:blipFill>
          </p:spPr>
        </p:sp>
        <p:sp>
          <p:nvSpPr>
            <p:cNvPr id="14" name="Shape 139"/>
            <p:cNvSpPr/>
            <p:nvPr/>
          </p:nvSpPr>
          <p:spPr>
            <a:xfrm>
              <a:off x="4841625" y="3204600"/>
              <a:ext cx="1981200" cy="1714500"/>
            </a:xfrm>
            <a:prstGeom prst="rect">
              <a:avLst/>
            </a:prstGeom>
            <a:blipFill>
              <a:blip r:embed="rId5"/>
              <a:stretch>
                <a:fillRect/>
              </a:stretch>
            </a:blipFill>
          </p:spPr>
        </p:sp>
      </p:grpSp>
    </p:spTree>
    <p:extLst>
      <p:ext uri="{BB962C8B-B14F-4D97-AF65-F5344CB8AC3E}">
        <p14:creationId xmlns:p14="http://schemas.microsoft.com/office/powerpoint/2010/main" val="3039753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r>
              <a:rPr lang="en-US" dirty="0" smtClean="0"/>
              <a:t> do 1o. </a:t>
            </a:r>
            <a:r>
              <a:rPr lang="en-US" dirty="0" err="1" smtClean="0"/>
              <a:t>experimento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Via Wi-Fi, 5 </a:t>
            </a:r>
            <a:r>
              <a:rPr lang="en-US" b="0" dirty="0" err="1" smtClean="0"/>
              <a:t>msg</a:t>
            </a:r>
            <a:r>
              <a:rPr lang="en-US" b="0" dirty="0" smtClean="0"/>
              <a:t>/</a:t>
            </a:r>
            <a:r>
              <a:rPr lang="en-US" b="0" dirty="0" err="1" smtClean="0"/>
              <a:t>seg</a:t>
            </a:r>
            <a:r>
              <a:rPr lang="en-US" b="0" dirty="0" smtClean="0"/>
              <a:t>, </a:t>
            </a:r>
            <a:r>
              <a:rPr lang="en-US" b="0" dirty="0" err="1" smtClean="0"/>
              <a:t>websockets</a:t>
            </a:r>
            <a:r>
              <a:rPr lang="x-none" b="0" dirty="0" smtClean="0"/>
              <a:t> apresenta </a:t>
            </a:r>
            <a:r>
              <a:rPr lang="en" b="0" dirty="0" smtClean="0"/>
              <a:t>pior </a:t>
            </a:r>
            <a:r>
              <a:rPr lang="en" b="0" dirty="0"/>
              <a:t>eficiência </a:t>
            </a:r>
            <a:r>
              <a:rPr lang="en" b="0" dirty="0" smtClean="0"/>
              <a:t>energ</a:t>
            </a:r>
            <a:r>
              <a:rPr lang="en" b="0" dirty="0" smtClean="0"/>
              <a:t>ética</a:t>
            </a:r>
            <a:r>
              <a:rPr lang="en" b="0" dirty="0" smtClean="0"/>
              <a:t>. Os demais protocolos </a:t>
            </a:r>
            <a:r>
              <a:rPr lang="en" b="0" dirty="0"/>
              <a:t>apresentaram </a:t>
            </a:r>
            <a:r>
              <a:rPr lang="en" b="0" dirty="0" smtClean="0"/>
              <a:t>muitas incidências </a:t>
            </a:r>
            <a:r>
              <a:rPr lang="en" b="0" dirty="0"/>
              <a:t>de zero watts.</a:t>
            </a:r>
          </a:p>
          <a:p>
            <a:endParaRPr lang="en-US" dirty="0"/>
          </a:p>
        </p:txBody>
      </p:sp>
      <p:sp>
        <p:nvSpPr>
          <p:cNvPr id="4" name="Shape 153"/>
          <p:cNvSpPr/>
          <p:nvPr/>
        </p:nvSpPr>
        <p:spPr>
          <a:xfrm>
            <a:off x="179512" y="2996952"/>
            <a:ext cx="8829675" cy="314325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95627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r>
              <a:rPr lang="en-US" dirty="0" smtClean="0"/>
              <a:t> do 1o. </a:t>
            </a:r>
            <a:r>
              <a:rPr lang="en-US" dirty="0" err="1" smtClean="0"/>
              <a:t>experimento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Via 3G, 5 </a:t>
            </a:r>
            <a:r>
              <a:rPr lang="en-US" b="0" dirty="0" err="1" smtClean="0"/>
              <a:t>msg</a:t>
            </a:r>
            <a:r>
              <a:rPr lang="en-US" b="0" dirty="0" smtClean="0"/>
              <a:t>/</a:t>
            </a:r>
            <a:r>
              <a:rPr lang="en-US" b="0" dirty="0" err="1" smtClean="0"/>
              <a:t>seg</a:t>
            </a:r>
            <a:r>
              <a:rPr lang="en-US" b="0" dirty="0" smtClean="0"/>
              <a:t>, </a:t>
            </a:r>
            <a:r>
              <a:rPr lang="en-US" b="0" dirty="0" err="1" smtClean="0"/>
              <a:t>os</a:t>
            </a:r>
            <a:r>
              <a:rPr lang="en-US" b="0" dirty="0" smtClean="0"/>
              <a:t> </a:t>
            </a:r>
            <a:r>
              <a:rPr lang="en-US" b="0" dirty="0" err="1" smtClean="0"/>
              <a:t>protocolos</a:t>
            </a:r>
            <a:r>
              <a:rPr lang="en-US" b="0" dirty="0" smtClean="0"/>
              <a:t> </a:t>
            </a:r>
            <a:r>
              <a:rPr lang="en-US" b="0" dirty="0" err="1" smtClean="0"/>
              <a:t>apresentam</a:t>
            </a:r>
            <a:r>
              <a:rPr lang="en-US" b="0" dirty="0" smtClean="0"/>
              <a:t> </a:t>
            </a:r>
            <a:r>
              <a:rPr lang="en-US" b="0" dirty="0" err="1" smtClean="0"/>
              <a:t>comportamento</a:t>
            </a:r>
            <a:r>
              <a:rPr lang="en-US" b="0" dirty="0" smtClean="0"/>
              <a:t> similar. </a:t>
            </a:r>
            <a:r>
              <a:rPr lang="en-US" b="0" dirty="0" err="1" smtClean="0"/>
              <a:t>Websockets</a:t>
            </a:r>
            <a:r>
              <a:rPr lang="en-US" b="0" dirty="0" smtClean="0"/>
              <a:t> </a:t>
            </a:r>
            <a:r>
              <a:rPr lang="en-US" b="0" dirty="0" err="1" smtClean="0"/>
              <a:t>apresenta</a:t>
            </a:r>
            <a:r>
              <a:rPr lang="en-US" b="0" dirty="0" smtClean="0"/>
              <a:t> </a:t>
            </a:r>
            <a:r>
              <a:rPr lang="en-US" b="0" dirty="0" err="1" smtClean="0"/>
              <a:t>melhor</a:t>
            </a:r>
            <a:r>
              <a:rPr lang="en-US" b="0" dirty="0" smtClean="0"/>
              <a:t> </a:t>
            </a:r>
            <a:r>
              <a:rPr lang="en-US" b="0" dirty="0" err="1" smtClean="0"/>
              <a:t>efici</a:t>
            </a:r>
            <a:r>
              <a:rPr lang="en-US" b="0" dirty="0" err="1" smtClean="0"/>
              <a:t>ência</a:t>
            </a:r>
            <a:r>
              <a:rPr lang="en-US" b="0" dirty="0" smtClean="0"/>
              <a:t> via 3G </a:t>
            </a:r>
            <a:r>
              <a:rPr lang="en-US" b="0" dirty="0" err="1" smtClean="0"/>
              <a:t>comparado</a:t>
            </a:r>
            <a:r>
              <a:rPr lang="en-US" b="0" dirty="0" smtClean="0"/>
              <a:t> </a:t>
            </a:r>
            <a:r>
              <a:rPr lang="en-US" b="0" dirty="0" err="1" smtClean="0"/>
              <a:t>ao</a:t>
            </a:r>
            <a:r>
              <a:rPr lang="en-US" b="0" dirty="0" smtClean="0"/>
              <a:t> Wi-Fi.</a:t>
            </a:r>
            <a:endParaRPr lang="en-US" dirty="0"/>
          </a:p>
        </p:txBody>
      </p:sp>
      <p:sp>
        <p:nvSpPr>
          <p:cNvPr id="5" name="Shape 181"/>
          <p:cNvSpPr/>
          <p:nvPr/>
        </p:nvSpPr>
        <p:spPr>
          <a:xfrm>
            <a:off x="179512" y="3068960"/>
            <a:ext cx="8829675" cy="314325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20673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r>
              <a:rPr lang="en-US" dirty="0" smtClean="0"/>
              <a:t> do 1o. </a:t>
            </a:r>
            <a:r>
              <a:rPr lang="en-US" dirty="0" err="1" smtClean="0"/>
              <a:t>experimento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b="0" dirty="0" smtClean="0"/>
              <a:t>V</a:t>
            </a:r>
            <a:r>
              <a:rPr lang="en" sz="2000" b="0" dirty="0" smtClean="0"/>
              <a:t>ariando </a:t>
            </a:r>
            <a:r>
              <a:rPr lang="en" sz="2000" b="0" dirty="0"/>
              <a:t>a frequência de envio de mensagens por </a:t>
            </a:r>
            <a:r>
              <a:rPr lang="en" sz="2000" b="0" dirty="0" smtClean="0"/>
              <a:t>segundo: Quanto </a:t>
            </a:r>
            <a:r>
              <a:rPr lang="en" sz="2000" b="0" dirty="0"/>
              <a:t>menor a quantidade de mensagens por segundo </a:t>
            </a:r>
            <a:r>
              <a:rPr lang="en" sz="2000" b="0" dirty="0" smtClean="0"/>
              <a:t>menor a </a:t>
            </a:r>
            <a:r>
              <a:rPr lang="en" sz="2000" b="0" dirty="0"/>
              <a:t>ocorrência de zero watt no </a:t>
            </a:r>
            <a:r>
              <a:rPr lang="en" sz="2000" b="0" dirty="0" smtClean="0"/>
              <a:t>pooling, </a:t>
            </a:r>
            <a:r>
              <a:rPr lang="en" sz="2000" b="0" dirty="0"/>
              <a:t>porém o contrário para websockets.</a:t>
            </a:r>
          </a:p>
          <a:p>
            <a:r>
              <a:rPr lang="en-US" sz="2000" b="0" dirty="0" smtClean="0"/>
              <a:t>.</a:t>
            </a:r>
            <a:endParaRPr lang="en-US" sz="2000" b="0" dirty="0"/>
          </a:p>
        </p:txBody>
      </p:sp>
      <p:sp>
        <p:nvSpPr>
          <p:cNvPr id="6" name="Shape 208"/>
          <p:cNvSpPr/>
          <p:nvPr/>
        </p:nvSpPr>
        <p:spPr>
          <a:xfrm>
            <a:off x="179512" y="3068960"/>
            <a:ext cx="8829675" cy="314325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302573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5350</TotalTime>
  <Words>693</Words>
  <Application>Microsoft Macintosh PowerPoint</Application>
  <PresentationFormat>On-screen Show (4:3)</PresentationFormat>
  <Paragraphs>71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20100304123305_cin_ppt_claro_producao</vt:lpstr>
      <vt:lpstr>PowerPoint Presentation</vt:lpstr>
      <vt:lpstr>Origem</vt:lpstr>
      <vt:lpstr>Objetivo da pesquisa</vt:lpstr>
      <vt:lpstr>Cenário</vt:lpstr>
      <vt:lpstr>Consumo de Energia</vt:lpstr>
      <vt:lpstr>Metodologia – 1a. Experimentação</vt:lpstr>
      <vt:lpstr>Resultados do 1o. experimento</vt:lpstr>
      <vt:lpstr>Resultados do 1o. experimento</vt:lpstr>
      <vt:lpstr>Resultados do 1o. experimento</vt:lpstr>
      <vt:lpstr>Conclusão prévia do 1o. experimento</vt:lpstr>
      <vt:lpstr>2a. Experimentação - Metodologia</vt:lpstr>
      <vt:lpstr>2a. Experimentação - Metodologia</vt:lpstr>
      <vt:lpstr>2a. Experimentação  - Metodologia</vt:lpstr>
      <vt:lpstr>2a. Experimentação  - Metodologia</vt:lpstr>
      <vt:lpstr>Próximos Passos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Veronica Conceicao</cp:lastModifiedBy>
  <cp:revision>101</cp:revision>
  <dcterms:created xsi:type="dcterms:W3CDTF">2011-05-19T13:32:59Z</dcterms:created>
  <dcterms:modified xsi:type="dcterms:W3CDTF">2013-10-22T22:26:48Z</dcterms:modified>
</cp:coreProperties>
</file>