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docProps/custom.xml" ContentType="application/vnd.openxmlformats-officedocument.custom-properties+xml"/>
  <Override PartName="/ppt/commentAuthors.xml" ContentType="application/vnd.openxmlformats-officedocument.presentationml.commentAuthors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912" r:id="rId2"/>
  </p:sldMasterIdLst>
  <p:notesMasterIdLst>
    <p:notesMasterId r:id="rId16"/>
  </p:notesMasterIdLst>
  <p:handoutMasterIdLst>
    <p:handoutMasterId r:id="rId17"/>
  </p:handoutMasterIdLst>
  <p:sldIdLst>
    <p:sldId id="256" r:id="rId3"/>
    <p:sldId id="258" r:id="rId4"/>
    <p:sldId id="259" r:id="rId5"/>
    <p:sldId id="274" r:id="rId6"/>
    <p:sldId id="303" r:id="rId7"/>
    <p:sldId id="322" r:id="rId8"/>
    <p:sldId id="323" r:id="rId9"/>
    <p:sldId id="324" r:id="rId10"/>
    <p:sldId id="325" r:id="rId11"/>
    <p:sldId id="327" r:id="rId12"/>
    <p:sldId id="332" r:id="rId13"/>
    <p:sldId id="331" r:id="rId14"/>
    <p:sldId id="326" r:id="rId1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="" xmlns:p14="http://schemas.microsoft.com/office/powerpoint/2010/main">
        <p14:section name="Title" id="{67B4CBA5-14DE-4C67-BA0E-FEBD1EE01912}">
          <p14:sldIdLst>
            <p14:sldId id="256"/>
          </p14:sldIdLst>
        </p14:section>
        <p14:section name="Introduction" id="{F798FCF1-8925-4C5C-9FAC-9D860DC6546A}">
          <p14:sldIdLst>
            <p14:sldId id="504"/>
            <p14:sldId id="265"/>
          </p14:sldIdLst>
        </p14:section>
        <p14:section name="Questions" id="{266198D6-9063-404B-BC3F-7178A6DE9EE0}">
          <p14:sldIdLst>
            <p14:sldId id="503"/>
            <p14:sldId id="266"/>
            <p14:sldId id="467"/>
            <p14:sldId id="267"/>
            <p14:sldId id="496"/>
            <p14:sldId id="497"/>
            <p14:sldId id="498"/>
            <p14:sldId id="499"/>
            <p14:sldId id="500"/>
            <p14:sldId id="501"/>
            <p14:sldId id="502"/>
          </p14:sldIdLst>
        </p14:section>
        <p14:section name="Labels/Word/Excel" id="{1E33B076-CA2A-41E4-8C7B-C4743314700D}">
          <p14:sldIdLst>
            <p14:sldId id="268"/>
            <p14:sldId id="269"/>
            <p14:sldId id="270"/>
            <p14:sldId id="271"/>
            <p14:sldId id="272"/>
            <p14:sldId id="273"/>
            <p14:sldId id="474"/>
            <p14:sldId id="475"/>
            <p14:sldId id="274"/>
            <p14:sldId id="275"/>
            <p14:sldId id="484"/>
            <p14:sldId id="276"/>
            <p14:sldId id="277"/>
            <p14:sldId id="278"/>
            <p14:sldId id="279"/>
          </p14:sldIdLst>
        </p14:section>
        <p14:section name="Labels/Publisher/Excel" id="{70E6FD68-2A4D-47FB-B584-9433764D2D3A}">
          <p14:sldIdLst>
            <p14:sldId id="280"/>
            <p14:sldId id="281"/>
            <p14:sldId id="282"/>
            <p14:sldId id="283"/>
            <p14:sldId id="284"/>
            <p14:sldId id="285"/>
            <p14:sldId id="286"/>
            <p14:sldId id="287"/>
            <p14:sldId id="288"/>
            <p14:sldId id="289"/>
            <p14:sldId id="290"/>
            <p14:sldId id="291"/>
            <p14:sldId id="292"/>
            <p14:sldId id="293"/>
          </p14:sldIdLst>
        </p14:section>
        <p14:section name="Labels/Word/Outlook" id="{1286C9D0-EEA6-4214-A53E-83BA6BE162FB}">
          <p14:sldIdLst>
            <p14:sldId id="294"/>
            <p14:sldId id="296"/>
            <p14:sldId id="297"/>
            <p14:sldId id="298"/>
            <p14:sldId id="299"/>
            <p14:sldId id="300"/>
            <p14:sldId id="301"/>
            <p14:sldId id="302"/>
            <p14:sldId id="488"/>
            <p14:sldId id="303"/>
            <p14:sldId id="304"/>
            <p14:sldId id="305"/>
            <p14:sldId id="306"/>
          </p14:sldIdLst>
        </p14:section>
        <p14:section name="Labels/Publisher/Outlook" id="{2EC28076-6F37-445E-98AC-382F66848A18}">
          <p14:sldIdLst>
            <p14:sldId id="307"/>
            <p14:sldId id="309"/>
            <p14:sldId id="310"/>
            <p14:sldId id="490"/>
            <p14:sldId id="312"/>
            <p14:sldId id="313"/>
            <p14:sldId id="314"/>
            <p14:sldId id="315"/>
            <p14:sldId id="316"/>
            <p14:sldId id="317"/>
            <p14:sldId id="318"/>
          </p14:sldIdLst>
        </p14:section>
        <p14:section name="Labels/Word/CSV" id="{B625207F-7BE8-4A6F-BEF4-330C0478C819}">
          <p14:sldIdLst>
            <p14:sldId id="319"/>
            <p14:sldId id="321"/>
            <p14:sldId id="322"/>
            <p14:sldId id="323"/>
            <p14:sldId id="324"/>
            <p14:sldId id="325"/>
            <p14:sldId id="326"/>
            <p14:sldId id="327"/>
            <p14:sldId id="328"/>
            <p14:sldId id="476"/>
            <p14:sldId id="477"/>
            <p14:sldId id="330"/>
            <p14:sldId id="331"/>
            <p14:sldId id="489"/>
            <p14:sldId id="332"/>
            <p14:sldId id="333"/>
            <p14:sldId id="334"/>
            <p14:sldId id="335"/>
          </p14:sldIdLst>
        </p14:section>
        <p14:section name="Labels/Publisher/CSV" id="{4FB5CC79-23E0-4887-A4AC-D659CB9C860A}">
          <p14:sldIdLst>
            <p14:sldId id="336"/>
            <p14:sldId id="337"/>
            <p14:sldId id="338"/>
            <p14:sldId id="339"/>
            <p14:sldId id="340"/>
            <p14:sldId id="341"/>
            <p14:sldId id="342"/>
            <p14:sldId id="343"/>
            <p14:sldId id="344"/>
            <p14:sldId id="491"/>
            <p14:sldId id="493"/>
            <p14:sldId id="347"/>
            <p14:sldId id="348"/>
            <p14:sldId id="349"/>
            <p14:sldId id="350"/>
            <p14:sldId id="351"/>
            <p14:sldId id="352"/>
          </p14:sldIdLst>
        </p14:section>
        <p14:section name="Labels/Word/Type List" id="{8B80A25C-BD5F-47B3-934B-96404D8743E5}">
          <p14:sldIdLst>
            <p14:sldId id="353"/>
            <p14:sldId id="355"/>
            <p14:sldId id="356"/>
            <p14:sldId id="478"/>
            <p14:sldId id="479"/>
            <p14:sldId id="357"/>
            <p14:sldId id="468"/>
            <p14:sldId id="358"/>
            <p14:sldId id="359"/>
            <p14:sldId id="360"/>
            <p14:sldId id="361"/>
          </p14:sldIdLst>
        </p14:section>
        <p14:section name="Labels/Publisher/Type List" id="{5A5AA426-D7ED-4893-9AD7-805D0A791A7A}">
          <p14:sldIdLst>
            <p14:sldId id="362"/>
            <p14:sldId id="363"/>
            <p14:sldId id="364"/>
            <p14:sldId id="492"/>
            <p14:sldId id="366"/>
            <p14:sldId id="494"/>
            <p14:sldId id="367"/>
            <p14:sldId id="368"/>
            <p14:sldId id="369"/>
            <p14:sldId id="370"/>
            <p14:sldId id="371"/>
          </p14:sldIdLst>
        </p14:section>
        <p14:section name="Email/Word/Excel" id="{A30D4DED-47E5-45A0-8582-FACA33ABCA5A}">
          <p14:sldIdLst>
            <p14:sldId id="373"/>
            <p14:sldId id="375"/>
            <p14:sldId id="376"/>
            <p14:sldId id="377"/>
            <p14:sldId id="378"/>
            <p14:sldId id="379"/>
            <p14:sldId id="380"/>
            <p14:sldId id="381"/>
            <p14:sldId id="487"/>
            <p14:sldId id="382"/>
            <p14:sldId id="480"/>
            <p14:sldId id="383"/>
            <p14:sldId id="470"/>
            <p14:sldId id="384"/>
            <p14:sldId id="385"/>
          </p14:sldIdLst>
        </p14:section>
        <p14:section name="Email/Publisher/Excel" id="{11F4E6D1-4163-4924-B21E-7AB76E1496A2}">
          <p14:sldIdLst>
            <p14:sldId id="386"/>
            <p14:sldId id="387"/>
            <p14:sldId id="388"/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7"/>
          </p14:sldIdLst>
        </p14:section>
        <p14:section name="Email/Word/Outlook" id="{4C93577A-B5C0-4882-B4A5-44EE4F7707A1}">
          <p14:sldIdLst>
            <p14:sldId id="398"/>
            <p14:sldId id="400"/>
            <p14:sldId id="401"/>
            <p14:sldId id="402"/>
            <p14:sldId id="403"/>
            <p14:sldId id="404"/>
            <p14:sldId id="486"/>
            <p14:sldId id="405"/>
            <p14:sldId id="481"/>
            <p14:sldId id="406"/>
            <p14:sldId id="471"/>
            <p14:sldId id="407"/>
            <p14:sldId id="408"/>
          </p14:sldIdLst>
        </p14:section>
        <p14:section name="Email/Publisher/Outlook" id="{0BFDE2CE-B999-4CDD-A01D-B455F70E488F}">
          <p14:sldIdLst>
            <p14:sldId id="409"/>
            <p14:sldId id="411"/>
            <p14:sldId id="412"/>
            <p14:sldId id="413"/>
            <p14:sldId id="414"/>
            <p14:sldId id="415"/>
            <p14:sldId id="416"/>
            <p14:sldId id="417"/>
            <p14:sldId id="418"/>
          </p14:sldIdLst>
        </p14:section>
        <p14:section name="Email/Word/CSV" id="{53818E4D-A57D-4B81-9FDF-0EC49A4D136E}">
          <p14:sldIdLst>
            <p14:sldId id="419"/>
            <p14:sldId id="421"/>
            <p14:sldId id="422"/>
            <p14:sldId id="423"/>
            <p14:sldId id="424"/>
            <p14:sldId id="425"/>
            <p14:sldId id="426"/>
            <p14:sldId id="427"/>
            <p14:sldId id="428"/>
            <p14:sldId id="429"/>
            <p14:sldId id="430"/>
            <p14:sldId id="485"/>
            <p14:sldId id="431"/>
            <p14:sldId id="482"/>
            <p14:sldId id="432"/>
            <p14:sldId id="472"/>
            <p14:sldId id="433"/>
            <p14:sldId id="434"/>
          </p14:sldIdLst>
        </p14:section>
        <p14:section name="Email/Publisher/CSV" id="{2E4C1EBC-04E4-436A-A6C3-7D19C75467C7}">
          <p14:sldIdLst>
            <p14:sldId id="435"/>
            <p14:sldId id="436"/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5"/>
            <p14:sldId id="446"/>
            <p14:sldId id="447"/>
            <p14:sldId id="448"/>
            <p14:sldId id="449"/>
          </p14:sldIdLst>
        </p14:section>
        <p14:section name="Email/Word/Type List" id="{D2ADD85F-B7B2-4BAF-B39D-024EAB7C08D4}">
          <p14:sldIdLst>
            <p14:sldId id="450"/>
            <p14:sldId id="452"/>
            <p14:sldId id="453"/>
            <p14:sldId id="469"/>
            <p14:sldId id="454"/>
            <p14:sldId id="455"/>
            <p14:sldId id="483"/>
            <p14:sldId id="456"/>
            <p14:sldId id="473"/>
            <p14:sldId id="457"/>
            <p14:sldId id="458"/>
          </p14:sldIdLst>
        </p14:section>
        <p14:section name="Email/Publisher/Type List" id="{96B3D100-6ABF-47D4-8CF9-E872DC72704B}">
          <p14:sldIdLst>
            <p14:sldId id="459"/>
            <p14:sldId id="460"/>
            <p14:sldId id="461"/>
            <p14:sldId id="462"/>
            <p14:sldId id="463"/>
            <p14:sldId id="464"/>
            <p14:sldId id="495"/>
            <p14:sldId id="465"/>
            <p14:sldId id="466"/>
          </p14:sldIdLst>
        </p14:section>
      </p14:section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Doug Kim" initials="DK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BCFD4"/>
    <a:srgbClr val="FF9900"/>
    <a:srgbClr val="FAFAFA"/>
    <a:srgbClr val="FE5815"/>
    <a:srgbClr val="D35641"/>
    <a:srgbClr val="F2F2F2"/>
    <a:srgbClr val="CCECFF"/>
    <a:srgbClr val="99CCFF"/>
    <a:srgbClr val="009900"/>
    <a:srgbClr val="EAEAEA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838" autoAdjust="0"/>
    <p:restoredTop sz="84496" autoAdjust="0"/>
  </p:normalViewPr>
  <p:slideViewPr>
    <p:cSldViewPr>
      <p:cViewPr varScale="1">
        <p:scale>
          <a:sx n="56" d="100"/>
          <a:sy n="56" d="100"/>
        </p:scale>
        <p:origin x="-1722" y="-9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1197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>
      <p:cViewPr varScale="1">
        <p:scale>
          <a:sx n="51" d="100"/>
          <a:sy n="51" d="100"/>
        </p:scale>
        <p:origin x="-2994" y="-96"/>
      </p:cViewPr>
      <p:guideLst>
        <p:guide orient="horz" pos="2880"/>
        <p:guide pos="2160"/>
      </p:guideLst>
    </p:cSldViewPr>
  </p:notes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commentAuthors" Target="commentAuthors.xml"/><Relationship Id="rId3" Type="http://schemas.openxmlformats.org/officeDocument/2006/relationships/slide" Target="slides/slide1.xml"/><Relationship Id="rId21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handoutMaster" Target="handoutMasters/handoutMaster1.xml"/><Relationship Id="rId2" Type="http://schemas.openxmlformats.org/officeDocument/2006/relationships/slideMaster" Target="slideMasters/slideMaster1.xml"/><Relationship Id="rId16" Type="http://schemas.openxmlformats.org/officeDocument/2006/relationships/notesMaster" Target="notesMasters/notesMaster1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A5A8750-E38E-49D7-A67C-5DE8DDF02F6D}" type="datetimeFigureOut">
              <a:rPr lang="pt-BR" smtClean="0"/>
              <a:pPr/>
              <a:t>22/10/2013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34CF9B6-FDB6-44DA-AAE7-74565A3E5596}" type="slidenum">
              <a:rPr lang="pt-BR" smtClean="0"/>
              <a:pPr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DF8AD2-EB53-48AB-A5A7-109F783CF5C6}" type="datetimeFigureOut">
              <a:rPr lang="en-US" smtClean="0"/>
              <a:pPr/>
              <a:t>10/22/2013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4A81E2E-D922-44F1-85C5-24BEA430009F}" type="slidenum">
              <a:rPr lang="en-US" smtClean="0"/>
              <a:pPr/>
              <a:t>‹nº›</a:t>
            </a:fld>
            <a:endParaRPr lang="en-US"/>
          </a:p>
        </p:txBody>
      </p:sp>
    </p:spTree>
    <p:extLst>
      <p:ext uri="{BB962C8B-B14F-4D97-AF65-F5344CB8AC3E}">
        <p14:creationId xmlns="" xmlns:p14="http://schemas.microsoft.com/office/powerpoint/2010/main" val="193756679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81E2E-D922-44F1-85C5-24BEA430009F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pt-BR" dirty="0" smtClean="0"/>
              <a:t>http://www.eweek.com/c/a/IT-Infrastructure/Unplanned-IT-Downtime-Can-Cost-5K-Per-Minute-Report-549007/</a:t>
            </a:r>
          </a:p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4A81E2E-D922-44F1-85C5-24BEA430009F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4.jpeg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4" name="Picture 4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" y="0"/>
            <a:ext cx="9143999" cy="338380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143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spc="-8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FE5815"/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8" name="Oval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9" name="Isosceles Triangle 8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pic>
        <p:nvPicPr>
          <p:cNvPr id="10" name="Picture 6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0" y="228600"/>
            <a:ext cx="1800225" cy="741362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</p:pic>
      <p:pic>
        <p:nvPicPr>
          <p:cNvPr id="9218" name="Picture 2" descr="https://encrypted-tbn2.gstatic.com/images?q=tbn:ANd9GcQiOIAmEvZHE9DWcodrcK04hqxqBIFN5nWB-P17ouOg6XYYd9QV"/>
          <p:cNvPicPr>
            <a:picLocks noChangeAspect="1" noChangeArrowheads="1"/>
          </p:cNvPicPr>
          <p:nvPr userDrawn="1"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8229600" y="0"/>
            <a:ext cx="914400" cy="1177637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5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338380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11" name="Title 1"/>
          <p:cNvSpPr>
            <a:spLocks noGrp="1"/>
          </p:cNvSpPr>
          <p:nvPr>
            <p:ph type="ctrTitle"/>
          </p:nvPr>
        </p:nvSpPr>
        <p:spPr>
          <a:xfrm>
            <a:off x="457200" y="1828800"/>
            <a:ext cx="7772400" cy="1143000"/>
          </a:xfrm>
        </p:spPr>
        <p:txBody>
          <a:bodyPr anchor="ctr">
            <a:noAutofit/>
          </a:bodyPr>
          <a:lstStyle>
            <a:lvl1pPr>
              <a:lnSpc>
                <a:spcPct val="100000"/>
              </a:lnSpc>
              <a:defRPr sz="3600" spc="-80" baseline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defRPr>
            </a:lvl1pPr>
          </a:lstStyle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12" name="Subtitle 2"/>
          <p:cNvSpPr>
            <a:spLocks noGrp="1"/>
          </p:cNvSpPr>
          <p:nvPr>
            <p:ph type="subTitle" idx="1"/>
          </p:nvPr>
        </p:nvSpPr>
        <p:spPr>
          <a:xfrm>
            <a:off x="457200" y="2971800"/>
            <a:ext cx="7772400" cy="914400"/>
          </a:xfrm>
        </p:spPr>
        <p:txBody>
          <a:bodyPr/>
          <a:lstStyle>
            <a:lvl1pPr marL="0" indent="0" algn="l">
              <a:buNone/>
              <a:defRPr b="0" cap="all" spc="120" baseline="0">
                <a:solidFill>
                  <a:srgbClr val="FE5815"/>
                </a:solidFill>
                <a:latin typeface="Segoe" pitchFamily="34" charset="0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9" name="Oval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10" name="Isosceles Triangle 8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364542369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699000" y="1"/>
            <a:ext cx="444500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>
            <a:lvl1pPr>
              <a:defRPr sz="2200">
                <a:latin typeface="Segoe"/>
              </a:defRPr>
            </a:lvl1pPr>
            <a:lvl2pPr>
              <a:defRPr>
                <a:latin typeface="Segoe"/>
              </a:defRPr>
            </a:lvl2pPr>
            <a:lvl3pPr>
              <a:defRPr>
                <a:latin typeface="Segoe"/>
              </a:defRPr>
            </a:lvl3pPr>
            <a:lvl4pPr>
              <a:defRPr>
                <a:latin typeface="Segoe"/>
              </a:defRPr>
            </a:lvl4pPr>
            <a:lvl5pPr>
              <a:defRPr>
                <a:latin typeface="Segoe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grpSp>
        <p:nvGrpSpPr>
          <p:cNvPr id="40" name="Group 20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41" name="Oval 21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42" name="Isosceles Triangle 22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3" name="Group 23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44" name="Oval 24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45" name="Isosceles Triangle 25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46" name="Group 26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47" name="Oval 27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48" name="Group 28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49" name="Rectangle 29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0" name="Rectangle 30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1" name="Isosceles Triangle 31">
                <a:hlinkClick r:id="" action="ppaction://noaction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  <p:extLst>
      <p:ext uri="{BB962C8B-B14F-4D97-AF65-F5344CB8AC3E}">
        <p14:creationId xmlns="" xmlns:p14="http://schemas.microsoft.com/office/powerpoint/2010/main" val="397628045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 flipH="1">
            <a:off x="4699000" y="0"/>
            <a:ext cx="4445000" cy="21209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8" name="Title 1"/>
          <p:cNvSpPr>
            <a:spLocks noGrp="1"/>
          </p:cNvSpPr>
          <p:nvPr>
            <p:ph type="title"/>
          </p:nvPr>
        </p:nvSpPr>
        <p:spPr>
          <a:xfrm>
            <a:off x="685800" y="0"/>
            <a:ext cx="7620000" cy="11430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685800" y="1524000"/>
            <a:ext cx="7620000" cy="4373563"/>
          </a:xfrm>
        </p:spPr>
        <p:txBody>
          <a:bodyPr/>
          <a:lstStyle>
            <a:lvl1pPr>
              <a:defRPr sz="2200">
                <a:latin typeface="Segoe"/>
              </a:defRPr>
            </a:lvl1pPr>
            <a:lvl2pPr>
              <a:buFont typeface="Courier New" pitchFamily="49" charset="0"/>
              <a:buChar char="o"/>
              <a:defRPr>
                <a:latin typeface="Segoe"/>
              </a:defRPr>
            </a:lvl2pPr>
            <a:lvl3pPr>
              <a:defRPr>
                <a:latin typeface="Segoe"/>
              </a:defRPr>
            </a:lvl3pPr>
            <a:lvl4pPr>
              <a:defRPr>
                <a:latin typeface="Segoe"/>
              </a:defRPr>
            </a:lvl4pPr>
            <a:lvl5pPr>
              <a:defRPr>
                <a:latin typeface="Segoe"/>
              </a:defRPr>
            </a:lvl5pPr>
          </a:lstStyle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grpSp>
        <p:nvGrpSpPr>
          <p:cNvPr id="7" name="Group 4"/>
          <p:cNvGrpSpPr/>
          <p:nvPr userDrawn="1"/>
        </p:nvGrpSpPr>
        <p:grpSpPr>
          <a:xfrm>
            <a:off x="8558760" y="6325524"/>
            <a:ext cx="356640" cy="356640"/>
            <a:chOff x="8136431" y="5022563"/>
            <a:chExt cx="356640" cy="356640"/>
          </a:xfrm>
        </p:grpSpPr>
        <p:sp>
          <p:nvSpPr>
            <p:cNvPr id="10" name="Oval 5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11" name="Isosceles Triangle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2" name="Group 12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13" name="Oval 13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14" name="Group 14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15" name="Rectangle 15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6" name="Rectangle 16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Isosceles Triangle 17">
                <a:hlinkClick r:id="" action="ppaction://noaction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19" name="Group 19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20" name="Oval 20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1" name="Isosceles Triangle 21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  <p:extLst>
      <p:ext uri="{BB962C8B-B14F-4D97-AF65-F5344CB8AC3E}">
        <p14:creationId xmlns="" xmlns:p14="http://schemas.microsoft.com/office/powerpoint/2010/main" val="56596699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pic>
        <p:nvPicPr>
          <p:cNvPr id="9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Content Placeholder 2"/>
          <p:cNvSpPr>
            <a:spLocks noGrp="1"/>
          </p:cNvSpPr>
          <p:nvPr>
            <p:ph idx="1"/>
          </p:nvPr>
        </p:nvSpPr>
        <p:spPr>
          <a:xfrm>
            <a:off x="685800" y="1600200"/>
            <a:ext cx="7620000" cy="4373563"/>
          </a:xfrm>
        </p:spPr>
        <p:txBody>
          <a:bodyPr/>
          <a:lstStyle>
            <a:lvl1pPr>
              <a:defRPr sz="2200">
                <a:latin typeface="Segoe UI Light" pitchFamily="34" charset="0"/>
              </a:defRPr>
            </a:lvl1pPr>
            <a:lvl2pPr>
              <a:defRPr>
                <a:latin typeface="Segoe UI Light" pitchFamily="34" charset="0"/>
              </a:defRPr>
            </a:lvl2pPr>
            <a:lvl3pPr>
              <a:defRPr>
                <a:latin typeface="Segoe UI Light" pitchFamily="34" charset="0"/>
              </a:defRPr>
            </a:lvl3pPr>
            <a:lvl4pPr>
              <a:defRPr>
                <a:latin typeface="Segoe UI Light" pitchFamily="34" charset="0"/>
              </a:defRPr>
            </a:lvl4pPr>
            <a:lvl5pPr>
              <a:defRPr>
                <a:latin typeface="Segoe UI Light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grpSp>
        <p:nvGrpSpPr>
          <p:cNvPr id="5" name="Group 4"/>
          <p:cNvGrpSpPr/>
          <p:nvPr userDrawn="1"/>
        </p:nvGrpSpPr>
        <p:grpSpPr>
          <a:xfrm>
            <a:off x="8558760" y="6325524"/>
            <a:ext cx="356640" cy="356640"/>
            <a:chOff x="8136431" y="5022563"/>
            <a:chExt cx="356640" cy="356640"/>
          </a:xfrm>
        </p:grpSpPr>
        <p:sp>
          <p:nvSpPr>
            <p:cNvPr id="6" name="Oval 5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8" name="Isosceles Triangle 7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13" name="Group 12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14" name="Oval 13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15" name="Group 14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16" name="Rectangle 15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7" name="Rectangle 16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18" name="Isosceles Triangle 17">
                <a:hlinkClick r:id="" action="ppaction://noaction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  <p:grpSp>
        <p:nvGrpSpPr>
          <p:cNvPr id="20" name="Group 19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21" name="Oval 20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2" name="Isosceles Triangle 21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04800"/>
            <a:ext cx="7620000" cy="838200"/>
          </a:xfrm>
        </p:spPr>
        <p:txBody>
          <a:bodyPr/>
          <a:lstStyle/>
          <a:p>
            <a:r>
              <a:rPr lang="pt-BR" smtClean="0"/>
              <a:t>Clique para editar o estilo do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68977" y="1600200"/>
            <a:ext cx="7620000" cy="4373563"/>
          </a:xfrm>
        </p:spPr>
        <p:txBody>
          <a:bodyPr/>
          <a:lstStyle>
            <a:lvl1pPr>
              <a:defRPr sz="2200">
                <a:latin typeface="Segoe UI Light" pitchFamily="34" charset="0"/>
              </a:defRPr>
            </a:lvl1pPr>
            <a:lvl2pPr>
              <a:defRPr>
                <a:latin typeface="Segoe UI Light" pitchFamily="34" charset="0"/>
              </a:defRPr>
            </a:lvl2pPr>
            <a:lvl3pPr>
              <a:defRPr>
                <a:latin typeface="Segoe UI Light" pitchFamily="34" charset="0"/>
              </a:defRPr>
            </a:lvl3pPr>
            <a:lvl4pPr>
              <a:defRPr>
                <a:latin typeface="Segoe UI Light" pitchFamily="34" charset="0"/>
              </a:defRPr>
            </a:lvl4pPr>
            <a:lvl5pPr>
              <a:defRPr>
                <a:latin typeface="Segoe UI Light" pitchFamily="34" charset="0"/>
              </a:defRPr>
            </a:lvl5pPr>
          </a:lstStyle>
          <a:p>
            <a:pPr lvl="0"/>
            <a:r>
              <a:rPr lang="pt-BR" smtClean="0"/>
              <a:t>Clique para editar os estilos do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pic>
        <p:nvPicPr>
          <p:cNvPr id="7" name="Picture 9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30968" cy="685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1" name="Group 20"/>
          <p:cNvGrpSpPr/>
          <p:nvPr userDrawn="1"/>
        </p:nvGrpSpPr>
        <p:grpSpPr>
          <a:xfrm>
            <a:off x="8558760" y="6324600"/>
            <a:ext cx="356640" cy="356640"/>
            <a:chOff x="8136431" y="5022563"/>
            <a:chExt cx="356640" cy="356640"/>
          </a:xfrm>
        </p:grpSpPr>
        <p:sp>
          <p:nvSpPr>
            <p:cNvPr id="22" name="Oval 21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>
              <a:off x="8136431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3" name="Isosceles Triangle 22">
              <a:hlinkClick r:id="" action="ppaction://hlinkshowjump?jump=nextslide"/>
            </p:cNvPr>
            <p:cNvSpPr>
              <a:spLocks noChangeAspect="1"/>
            </p:cNvSpPr>
            <p:nvPr/>
          </p:nvSpPr>
          <p:spPr>
            <a:xfrm rot="5400000" flipH="1">
              <a:off x="825237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4" name="Group 23"/>
          <p:cNvGrpSpPr/>
          <p:nvPr userDrawn="1"/>
        </p:nvGrpSpPr>
        <p:grpSpPr>
          <a:xfrm>
            <a:off x="8005715" y="6324600"/>
            <a:ext cx="356640" cy="356640"/>
            <a:chOff x="7583386" y="5022563"/>
            <a:chExt cx="356640" cy="356640"/>
          </a:xfrm>
        </p:grpSpPr>
        <p:sp>
          <p:nvSpPr>
            <p:cNvPr id="25" name="Oval 24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>
              <a:off x="7583386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sp>
          <p:nvSpPr>
            <p:cNvPr id="26" name="Isosceles Triangle 25">
              <a:hlinkClick r:id="" action="ppaction://hlinkshowjump?jump=previousslide"/>
            </p:cNvPr>
            <p:cNvSpPr>
              <a:spLocks noChangeAspect="1"/>
            </p:cNvSpPr>
            <p:nvPr/>
          </p:nvSpPr>
          <p:spPr>
            <a:xfrm rot="16200000">
              <a:off x="7649634" y="5117516"/>
              <a:ext cx="195162" cy="168243"/>
            </a:xfrm>
            <a:prstGeom prst="triangle">
              <a:avLst/>
            </a:prstGeom>
            <a:solidFill>
              <a:schemeClr val="bg1"/>
            </a:solidFill>
            <a:ln>
              <a:noFill/>
            </a:ln>
            <a:effectLst>
              <a:outerShdw blurRad="50800" dist="38100" algn="l" rotWithShape="0">
                <a:srgbClr val="D35641">
                  <a:alpha val="40000"/>
                </a:srgb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grpSp>
        <p:nvGrpSpPr>
          <p:cNvPr id="27" name="Group 26"/>
          <p:cNvGrpSpPr/>
          <p:nvPr userDrawn="1"/>
        </p:nvGrpSpPr>
        <p:grpSpPr>
          <a:xfrm>
            <a:off x="7274499" y="6324600"/>
            <a:ext cx="356640" cy="356640"/>
            <a:chOff x="6852170" y="5022563"/>
            <a:chExt cx="356640" cy="356640"/>
          </a:xfrm>
        </p:grpSpPr>
        <p:sp>
          <p:nvSpPr>
            <p:cNvPr id="28" name="Oval 27">
              <a:hlinkClick r:id="" action="ppaction://hlinkshowjump?jump=firstslide"/>
            </p:cNvPr>
            <p:cNvSpPr>
              <a:spLocks noChangeAspect="1"/>
            </p:cNvSpPr>
            <p:nvPr/>
          </p:nvSpPr>
          <p:spPr>
            <a:xfrm>
              <a:off x="6852170" y="5022563"/>
              <a:ext cx="356640" cy="356640"/>
            </a:xfrm>
            <a:prstGeom prst="ellipse">
              <a:avLst/>
            </a:prstGeom>
            <a:gradFill flip="none" rotWithShape="1">
              <a:gsLst>
                <a:gs pos="0">
                  <a:srgbClr val="FE5815"/>
                </a:gs>
                <a:gs pos="100000">
                  <a:srgbClr val="FFC000"/>
                </a:gs>
              </a:gsLst>
              <a:path path="circle">
                <a:fillToRect l="100000" t="100000"/>
              </a:path>
              <a:tileRect r="-100000" b="-100000"/>
            </a:gradFill>
            <a:ln w="12700">
              <a:solidFill>
                <a:srgbClr val="FF9900"/>
              </a:solidFill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sz="140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</a:endParaRPr>
            </a:p>
          </p:txBody>
        </p:sp>
        <p:grpSp>
          <p:nvGrpSpPr>
            <p:cNvPr id="29" name="Group 28"/>
            <p:cNvGrpSpPr/>
            <p:nvPr/>
          </p:nvGrpSpPr>
          <p:grpSpPr>
            <a:xfrm>
              <a:off x="6920649" y="5087260"/>
              <a:ext cx="240202" cy="214123"/>
              <a:chOff x="7066773" y="5942997"/>
              <a:chExt cx="240202" cy="214123"/>
            </a:xfrm>
          </p:grpSpPr>
          <p:sp>
            <p:nvSpPr>
              <p:cNvPr id="30" name="Rectangle 29"/>
              <p:cNvSpPr/>
              <p:nvPr/>
            </p:nvSpPr>
            <p:spPr>
              <a:xfrm>
                <a:off x="7203307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1" name="Rectangle 30">
                <a:hlinkClick r:id="" action="ppaction://hlinkshowjump?jump=firstslide"/>
              </p:cNvPr>
              <p:cNvSpPr/>
              <p:nvPr/>
            </p:nvSpPr>
            <p:spPr>
              <a:xfrm>
                <a:off x="7100694" y="6055119"/>
                <a:ext cx="56276" cy="102001"/>
              </a:xfrm>
              <a:prstGeom prst="rect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32" name="Isosceles Triangle 31">
                <a:hlinkClick r:id="" action="ppaction://noaction"/>
              </p:cNvPr>
              <p:cNvSpPr/>
              <p:nvPr/>
            </p:nvSpPr>
            <p:spPr>
              <a:xfrm>
                <a:off x="7066773" y="5942997"/>
                <a:ext cx="240202" cy="112122"/>
              </a:xfrm>
              <a:prstGeom prst="triangle">
                <a:avLst/>
              </a:prstGeom>
              <a:solidFill>
                <a:schemeClr val="bg1"/>
              </a:solidFill>
              <a:ln>
                <a:noFill/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</p:grpSp>
      </p:grp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718"/>
            <a:ext cx="7620000" cy="1371282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t-BR" dirty="0" smtClean="0"/>
              <a:t>Clique para editar o estilo do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52600"/>
            <a:ext cx="7620000" cy="43735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 dirty="0" smtClean="0"/>
              <a:t>Clique para editar os estilos do texto mestre</a:t>
            </a:r>
          </a:p>
          <a:p>
            <a:pPr lvl="1"/>
            <a:r>
              <a:rPr lang="pt-BR" dirty="0" smtClean="0"/>
              <a:t>Segundo nível</a:t>
            </a:r>
          </a:p>
          <a:p>
            <a:pPr lvl="2"/>
            <a:r>
              <a:rPr lang="pt-BR" dirty="0" smtClean="0"/>
              <a:t>Terceiro nível</a:t>
            </a:r>
          </a:p>
          <a:p>
            <a:pPr lvl="3"/>
            <a:r>
              <a:rPr lang="pt-BR" dirty="0" smtClean="0"/>
              <a:t>Quarto nível</a:t>
            </a:r>
          </a:p>
          <a:p>
            <a:pPr lvl="4"/>
            <a:r>
              <a:rPr lang="pt-BR" dirty="0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172201"/>
            <a:ext cx="3429000" cy="304800"/>
          </a:xfrm>
          <a:prstGeom prst="rect">
            <a:avLst/>
          </a:prstGeom>
        </p:spPr>
        <p:txBody>
          <a:bodyPr vert="horz" lIns="91440" tIns="45720" rIns="91440" bIns="0" rtlCol="0" anchor="b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>
              <a:solidFill>
                <a:schemeClr val="bg1">
                  <a:lumMod val="65000"/>
                </a:scheme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7200" y="6492875"/>
            <a:ext cx="3429000" cy="283845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0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3" r:id="rId1"/>
    <p:sldLayoutId id="2147483926" r:id="rId2"/>
    <p:sldLayoutId id="2147483925" r:id="rId3"/>
    <p:sldLayoutId id="2147483927" r:id="rId4"/>
    <p:sldLayoutId id="2147483919" r:id="rId5"/>
    <p:sldLayoutId id="2147483914" r:id="rId6"/>
  </p:sldLayoutIdLst>
  <p:timing>
    <p:tnLst>
      <p:par>
        <p:cTn id="1" dur="indefinite" restart="never" nodeType="tmRoot"/>
      </p:par>
    </p:tnLst>
  </p:timing>
  <p:hf hdr="0" ftr="0" dt="0"/>
  <p:txStyles>
    <p:titleStyle>
      <a:lvl1pPr algn="l" defTabSz="914400" rtl="0" eaLnBrk="1" latinLnBrk="0" hangingPunct="1">
        <a:spcBef>
          <a:spcPct val="0"/>
        </a:spcBef>
        <a:buNone/>
        <a:defRPr sz="3200" kern="1200" cap="all" spc="-60" baseline="0">
          <a:solidFill>
            <a:schemeClr val="tx1">
              <a:lumMod val="65000"/>
              <a:lumOff val="35000"/>
            </a:schemeClr>
          </a:solidFill>
          <a:latin typeface="Segoe" pitchFamily="34" charset="0"/>
          <a:ea typeface="+mj-ea"/>
          <a:cs typeface="+mj-cs"/>
        </a:defRPr>
      </a:lvl1pPr>
    </p:titleStyle>
    <p:bodyStyle>
      <a:lvl1pPr marL="0" indent="0" algn="l" defTabSz="914400" rtl="0" eaLnBrk="1" latinLnBrk="0" hangingPunct="1">
        <a:spcBef>
          <a:spcPct val="20000"/>
        </a:spcBef>
        <a:spcAft>
          <a:spcPts val="600"/>
        </a:spcAft>
        <a:buFont typeface="Arial" pitchFamily="34" charset="0"/>
        <a:buNone/>
        <a:defRPr sz="2000" b="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1pPr>
      <a:lvl2pPr marL="457200" indent="-18288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20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800" kern="1200" baseline="0">
          <a:solidFill>
            <a:schemeClr val="bg1">
              <a:lumMod val="50000"/>
            </a:schemeClr>
          </a:solidFill>
          <a:latin typeface="Segoe UI Light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Clr>
          <a:schemeClr val="tx2"/>
        </a:buClr>
        <a:buFont typeface="Arial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wmf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wmf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wmf"/><Relationship Id="rId1" Type="http://schemas.openxmlformats.org/officeDocument/2006/relationships/slideLayout" Target="../slideLayouts/slideLayout3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pt-BR" sz="2800" cap="none" dirty="0" smtClean="0"/>
              <a:t>Modelagem e Análise de um Sistema de Recuperação de Desastres numa Infraestrutura nas Nuvens</a:t>
            </a:r>
            <a:endParaRPr lang="pt-BR" sz="2800" cap="none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457200" y="3200400"/>
            <a:ext cx="7772400" cy="914400"/>
          </a:xfrm>
        </p:spPr>
        <p:txBody>
          <a:bodyPr>
            <a:noAutofit/>
          </a:bodyPr>
          <a:lstStyle/>
          <a:p>
            <a:endParaRPr lang="pt-BR" sz="2400" dirty="0" smtClean="0"/>
          </a:p>
          <a:p>
            <a:pPr algn="ctr"/>
            <a:r>
              <a:rPr lang="pt-BR" sz="2400" dirty="0" smtClean="0"/>
              <a:t>MODCS 2013</a:t>
            </a:r>
            <a:endParaRPr lang="pt-BR" sz="2400" dirty="0"/>
          </a:p>
        </p:txBody>
      </p:sp>
      <p:sp>
        <p:nvSpPr>
          <p:cNvPr id="4" name="Subtítulo 2"/>
          <p:cNvSpPr txBox="1">
            <a:spLocks/>
          </p:cNvSpPr>
          <p:nvPr/>
        </p:nvSpPr>
        <p:spPr>
          <a:xfrm>
            <a:off x="990600" y="4495800"/>
            <a:ext cx="7772400" cy="1199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>
              <a:spcBef>
                <a:spcPct val="20000"/>
              </a:spcBef>
              <a:spcAft>
                <a:spcPts val="600"/>
              </a:spcAft>
            </a:pPr>
            <a:r>
              <a:rPr lang="pt-BR" sz="2000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Centro de Informática - UFPE</a:t>
            </a:r>
            <a:endParaRPr lang="en-US" sz="2000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Segoe" pitchFamily="34" charset="0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spc="-8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Aluno</a:t>
            </a:r>
            <a:r>
              <a:rPr lang="en-US" sz="2000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: </a:t>
            </a:r>
            <a:r>
              <a:rPr lang="en-US" sz="2000" spc="-8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Ermeson</a:t>
            </a:r>
            <a:r>
              <a:rPr lang="en-US" sz="2000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 Andrade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ecda@cin.ufpe.br</a:t>
            </a:r>
          </a:p>
        </p:txBody>
      </p:sp>
      <p:sp>
        <p:nvSpPr>
          <p:cNvPr id="5" name="Subtítulo 2"/>
          <p:cNvSpPr txBox="1">
            <a:spLocks/>
          </p:cNvSpPr>
          <p:nvPr/>
        </p:nvSpPr>
        <p:spPr>
          <a:xfrm>
            <a:off x="0" y="5658296"/>
            <a:ext cx="3733800" cy="119970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pPr algn="r">
              <a:spcBef>
                <a:spcPct val="20000"/>
              </a:spcBef>
              <a:spcAft>
                <a:spcPts val="600"/>
              </a:spcAft>
            </a:pPr>
            <a:endParaRPr lang="en-US" sz="2000" cap="all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Segoe" pitchFamily="34" charset="0"/>
              <a:ea typeface="+mj-ea"/>
              <a:cs typeface="+mj-cs"/>
            </a:endParaRP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60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en-US" sz="2000" spc="-8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Orientador</a:t>
            </a:r>
            <a:r>
              <a:rPr lang="en-US" sz="2000" spc="-8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: Dr. Prof. Paulo </a:t>
            </a:r>
            <a:r>
              <a:rPr lang="en-US" sz="2000" spc="-8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" pitchFamily="34" charset="0"/>
                <a:ea typeface="+mj-ea"/>
                <a:cs typeface="+mj-cs"/>
              </a:rPr>
              <a:t>Maciel</a:t>
            </a:r>
            <a:endParaRPr lang="en-US" sz="2000" spc="-80" dirty="0" smtClean="0">
              <a:solidFill>
                <a:schemeClr val="tx1">
                  <a:lumMod val="65000"/>
                  <a:lumOff val="35000"/>
                </a:schemeClr>
              </a:solidFill>
              <a:latin typeface="Segoe" pitchFamily="34" charset="0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</a:t>
            </a:r>
            <a:r>
              <a:rPr lang="en-US" dirty="0" err="1" smtClean="0"/>
              <a:t>numérica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1600" b="1" dirty="0" err="1" smtClean="0">
                <a:latin typeface="Segoe UI Light" pitchFamily="34" charset="0"/>
              </a:rPr>
              <a:t>Métricas</a:t>
            </a:r>
            <a:endParaRPr lang="en-US" sz="1600" b="1" dirty="0" smtClean="0"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se ((PLB1up)==1 E (PWEB1up)&gt;=2 E (PDB1up)==1)) OU ((PLB2up)==1 E (PWEB2up)&gt;=1 E (PDB2up)==1)) 1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Caso</a:t>
            </a: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Contrário</a:t>
            </a: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 0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Fim</a:t>
            </a:r>
            <a:endParaRPr lang="en-US" altLang="ja-JP" sz="1400" dirty="0" smtClean="0">
              <a:solidFill>
                <a:srgbClr val="00B4A0"/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se ((PLB1up)==1 E (PWEB1up)&gt;=2 E (PDB1up)==1)) 1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Caso</a:t>
            </a: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Contrário</a:t>
            </a:r>
            <a:r>
              <a:rPr lang="en-US" altLang="ja-JP" sz="1400" dirty="0" smtClean="0">
                <a:solidFill>
                  <a:srgbClr val="00B4A0"/>
                </a:solidFill>
                <a:latin typeface="Segoe UI Light" pitchFamily="34" charset="0"/>
              </a:rPr>
              <a:t> 0 </a:t>
            </a:r>
            <a:r>
              <a:rPr lang="en-US" altLang="ja-JP" sz="1400" dirty="0" err="1" smtClean="0">
                <a:solidFill>
                  <a:srgbClr val="00B4A0"/>
                </a:solidFill>
                <a:latin typeface="Segoe UI Light" pitchFamily="34" charset="0"/>
              </a:rPr>
              <a:t>Fim</a:t>
            </a:r>
            <a:endParaRPr lang="en-US" altLang="ja-JP" sz="1400" dirty="0" smtClean="0">
              <a:solidFill>
                <a:srgbClr val="00B4A0"/>
              </a:solidFill>
              <a:latin typeface="Segoe UI Light" pitchFamily="34" charset="0"/>
            </a:endParaRPr>
          </a:p>
          <a:p>
            <a:r>
              <a:rPr lang="en-US" sz="1600" b="1" dirty="0" err="1" smtClean="0">
                <a:latin typeface="Segoe UI Light" pitchFamily="34" charset="0"/>
              </a:rPr>
              <a:t>Análise</a:t>
            </a:r>
            <a:r>
              <a:rPr lang="en-US" sz="1600" b="1" dirty="0" smtClean="0">
                <a:latin typeface="Segoe UI Light" pitchFamily="34" charset="0"/>
              </a:rPr>
              <a:t> </a:t>
            </a:r>
            <a:r>
              <a:rPr lang="en-US" sz="1600" b="1" dirty="0" err="1" smtClean="0">
                <a:latin typeface="Segoe UI Light" pitchFamily="34" charset="0"/>
              </a:rPr>
              <a:t>Numérica</a:t>
            </a:r>
            <a:endParaRPr lang="en-US" sz="1600" b="1" dirty="0" smtClean="0">
              <a:latin typeface="Segoe UI Light" pitchFamily="34" charset="0"/>
            </a:endParaRPr>
          </a:p>
          <a:p>
            <a:endParaRPr lang="en-US" sz="1400" dirty="0" smtClean="0"/>
          </a:p>
          <a:p>
            <a:endParaRPr lang="pt-BR" sz="1600" dirty="0"/>
          </a:p>
        </p:txBody>
      </p:sp>
      <p:graphicFrame>
        <p:nvGraphicFramePr>
          <p:cNvPr id="5" name="表 68"/>
          <p:cNvGraphicFramePr>
            <a:graphicFrameLocks noGrp="1"/>
          </p:cNvGraphicFramePr>
          <p:nvPr/>
        </p:nvGraphicFramePr>
        <p:xfrm>
          <a:off x="76200" y="3276600"/>
          <a:ext cx="3391790" cy="3392209"/>
        </p:xfrm>
        <a:graphic>
          <a:graphicData uri="http://schemas.openxmlformats.org/drawingml/2006/table">
            <a:tbl>
              <a:tblPr/>
              <a:tblGrid>
                <a:gridCol w="2625662"/>
                <a:gridCol w="766128"/>
              </a:tblGrid>
              <a:tr h="20761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Parâmetros</a:t>
                      </a:r>
                      <a:endParaRPr 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Valor [h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]</a:t>
                      </a:r>
                      <a:endParaRPr 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LB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4383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LB 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Servidor Web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4383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Servidor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Web 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7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BD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4383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BD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54918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</a:t>
                      </a:r>
                      <a:r>
                        <a:rPr lang="pt-BR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Failover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e </a:t>
                      </a:r>
                      <a:r>
                        <a:rPr lang="pt-BR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Failback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0,08333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DC (Desastre)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17532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DC (Transiente)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8766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DC (Desastre)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12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DC (transiente)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da Nuvem </a:t>
                      </a:r>
                      <a:endParaRPr lang="ja-JP" altLang="en-US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8766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5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da Nuvem</a:t>
                      </a:r>
                      <a:endParaRPr lang="ja-JP" altLang="en-US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4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Intervalo de Checagem do Desastre</a:t>
                      </a:r>
                      <a:endParaRPr lang="ja-JP" alt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0.5</a:t>
                      </a:r>
                      <a:endParaRPr lang="ja-JP" sz="1200" kern="100" baseline="300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das </a:t>
                      </a:r>
                      <a:r>
                        <a:rPr lang="en-US" altLang="ja-JP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Atividades</a:t>
                      </a:r>
                      <a:endParaRPr lang="ja-JP" alt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0,016667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4137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Taxa de Transações de Entrada </a:t>
                      </a:r>
                      <a:endParaRPr lang="ja-JP" alt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0,001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7" name="Tabela 6"/>
          <p:cNvGraphicFramePr>
            <a:graphicFrameLocks noGrp="1"/>
          </p:cNvGraphicFramePr>
          <p:nvPr/>
        </p:nvGraphicFramePr>
        <p:xfrm>
          <a:off x="3657600" y="3246120"/>
          <a:ext cx="5410200" cy="1920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762000"/>
                <a:gridCol w="1363980"/>
                <a:gridCol w="922020"/>
                <a:gridCol w="1219200"/>
                <a:gridCol w="1143000"/>
              </a:tblGrid>
              <a:tr h="403412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Disponibilidade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Downtime</a:t>
                      </a:r>
                    </a:p>
                    <a:p>
                      <a:r>
                        <a:rPr lang="en-US" sz="1200" dirty="0" smtClean="0"/>
                        <a:t>(Hrs </a:t>
                      </a:r>
                      <a:r>
                        <a:rPr lang="en-US" sz="1200" dirty="0" err="1" smtClean="0"/>
                        <a:t>por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ano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Custo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(</a:t>
                      </a:r>
                      <a:r>
                        <a:rPr lang="en-US" sz="1200" dirty="0" err="1" smtClean="0"/>
                        <a:t>Dólares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por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ano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Tarefas</a:t>
                      </a:r>
                      <a:r>
                        <a:rPr lang="en-US" sz="1200" dirty="0" smtClean="0"/>
                        <a:t> </a:t>
                      </a:r>
                      <a:r>
                        <a:rPr lang="en-US" sz="1200" dirty="0" err="1" smtClean="0"/>
                        <a:t>perdidas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(Trans. </a:t>
                      </a:r>
                      <a:r>
                        <a:rPr lang="en-US" sz="1200" dirty="0" err="1" smtClean="0"/>
                        <a:t>por</a:t>
                      </a:r>
                      <a:endParaRPr lang="en-US" sz="1200" dirty="0" smtClean="0"/>
                    </a:p>
                    <a:p>
                      <a:r>
                        <a:rPr lang="en-US" sz="1200" dirty="0" err="1" smtClean="0"/>
                        <a:t>hora</a:t>
                      </a:r>
                      <a:r>
                        <a:rPr lang="en-US" sz="1200" dirty="0" smtClean="0"/>
                        <a:t>)</a:t>
                      </a:r>
                      <a:endParaRPr lang="en-US" sz="1200" dirty="0"/>
                    </a:p>
                  </a:txBody>
                  <a:tcPr/>
                </a:tc>
              </a:tr>
              <a:tr h="403412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Sistema</a:t>
                      </a:r>
                      <a:endParaRPr lang="en-US" sz="1200" dirty="0" smtClean="0"/>
                    </a:p>
                    <a:p>
                      <a:r>
                        <a:rPr lang="en-US" sz="1200" dirty="0" smtClean="0"/>
                        <a:t> c/ DR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0,9983669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14,30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$4.294.726,38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21,16</a:t>
                      </a:r>
                      <a:endParaRPr lang="en-US" sz="1200" dirty="0"/>
                    </a:p>
                  </a:txBody>
                  <a:tcPr/>
                </a:tc>
              </a:tr>
              <a:tr h="56477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err="1" smtClean="0"/>
                        <a:t>Sistema</a:t>
                      </a:r>
                      <a:r>
                        <a:rPr lang="en-US" sz="1200" dirty="0" smtClean="0"/>
                        <a:t> 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sz="1200" dirty="0" smtClean="0"/>
                        <a:t>s/ DR</a:t>
                      </a:r>
                    </a:p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0,9963723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31,78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$9.540.125,46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47,01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  <p:pic>
        <p:nvPicPr>
          <p:cNvPr id="5122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48200" y="5486400"/>
            <a:ext cx="2905125" cy="685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análise</a:t>
            </a:r>
            <a:r>
              <a:rPr lang="en-US" dirty="0" smtClean="0"/>
              <a:t> de </a:t>
            </a:r>
            <a:r>
              <a:rPr lang="en-US" dirty="0" err="1" smtClean="0"/>
              <a:t>sensibilidade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Análise</a:t>
            </a:r>
            <a:r>
              <a:rPr lang="en-US" altLang="ja-JP" sz="24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 </a:t>
            </a:r>
            <a:r>
              <a:rPr lang="en-US" altLang="ja-JP" sz="24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sensibilidade</a:t>
            </a:r>
            <a:endParaRPr lang="en-US" altLang="ja-JP" sz="24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800100" lvl="1" indent="-342900" algn="just">
              <a:lnSpc>
                <a:spcPct val="70000"/>
              </a:lnSpc>
              <a:spcAft>
                <a:spcPts val="600"/>
              </a:spcAft>
              <a:buSzPct val="75000"/>
              <a:buFont typeface="Courier New" pitchFamily="49" charset="0"/>
              <a:buChar char="o"/>
            </a:pP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Estudar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o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efeito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da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variação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parâmetros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  Ex.: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Intervalo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 </a:t>
            </a:r>
            <a:r>
              <a:rPr lang="en-US" altLang="ja-JP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monitoramento</a:t>
            </a:r>
            <a:r>
              <a:rPr lang="en-US" altLang="ja-JP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4" name="Imagem 3" descr="Resultados_case3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76200" y="2998433"/>
            <a:ext cx="6096000" cy="3326167"/>
          </a:xfrm>
          <a:prstGeom prst="rect">
            <a:avLst/>
          </a:prstGeom>
        </p:spPr>
      </p:pic>
      <p:sp>
        <p:nvSpPr>
          <p:cNvPr id="5" name="テキスト ボックス 94"/>
          <p:cNvSpPr txBox="1"/>
          <p:nvPr/>
        </p:nvSpPr>
        <p:spPr>
          <a:xfrm>
            <a:off x="6400800" y="3810000"/>
            <a:ext cx="2661972" cy="923330"/>
          </a:xfrm>
          <a:prstGeom prst="rect">
            <a:avLst/>
          </a:prstGeom>
          <a:solidFill>
            <a:srgbClr val="00B4A0">
              <a:alpha val="10196"/>
            </a:srgbClr>
          </a:solidFill>
          <a:ln w="19050">
            <a:solidFill>
              <a:srgbClr val="00B4A0"/>
            </a:solidFill>
          </a:ln>
        </p:spPr>
        <p:txBody>
          <a:bodyPr wrap="square" rtlCol="0">
            <a:spAutoFit/>
          </a:bodyPr>
          <a:lstStyle/>
          <a:p>
            <a:r>
              <a:rPr lang="en-US" altLang="ja-JP" dirty="0" smtClean="0"/>
              <a:t>SLA = 0.9983</a:t>
            </a:r>
          </a:p>
          <a:p>
            <a:r>
              <a:rPr lang="ja-JP" altLang="en-US" dirty="0" smtClean="0"/>
              <a:t>→</a:t>
            </a:r>
            <a:r>
              <a:rPr lang="en-US" altLang="ja-JP" dirty="0" smtClean="0"/>
              <a:t>O </a:t>
            </a:r>
            <a:r>
              <a:rPr lang="en-US" altLang="ja-JP" dirty="0" err="1" smtClean="0"/>
              <a:t>intervalo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deve</a:t>
            </a:r>
            <a:r>
              <a:rPr lang="en-US" altLang="ja-JP" dirty="0" smtClean="0"/>
              <a:t> ser </a:t>
            </a:r>
            <a:r>
              <a:rPr lang="en-US" altLang="ja-JP" dirty="0" err="1" smtClean="0"/>
              <a:t>menor</a:t>
            </a:r>
            <a:r>
              <a:rPr lang="en-US" altLang="ja-JP" dirty="0" smtClean="0"/>
              <a:t> </a:t>
            </a:r>
            <a:r>
              <a:rPr lang="en-US" altLang="ja-JP" dirty="0" err="1" smtClean="0"/>
              <a:t>que</a:t>
            </a:r>
            <a:r>
              <a:rPr lang="en-US" altLang="ja-JP" dirty="0" smtClean="0"/>
              <a:t> 120 </a:t>
            </a:r>
            <a:r>
              <a:rPr lang="en-US" altLang="ja-JP" dirty="0" err="1" smtClean="0"/>
              <a:t>minutos</a:t>
            </a:r>
            <a:r>
              <a:rPr lang="en-US" altLang="ja-JP" dirty="0" smtClean="0"/>
              <a:t>.</a:t>
            </a:r>
            <a:endParaRPr lang="ja-JP" alt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Validação</a:t>
            </a:r>
            <a:r>
              <a:rPr lang="en-US" dirty="0" smtClean="0"/>
              <a:t> </a:t>
            </a:r>
            <a:r>
              <a:rPr lang="en-US" dirty="0" err="1" smtClean="0"/>
              <a:t>Através</a:t>
            </a:r>
            <a:r>
              <a:rPr lang="en-US" dirty="0" smtClean="0"/>
              <a:t> de </a:t>
            </a:r>
            <a:r>
              <a:rPr lang="en-US" dirty="0" err="1" smtClean="0"/>
              <a:t>experimentos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 disponibilidade estacionária do modelo foi comparado com a disponibilidade estacionária do sistema de recuperação de desastres.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Os eventos de falha e reparo são gerados através do núcleo da ferramenta </a:t>
            </a:r>
            <a:r>
              <a:rPr lang="pt-BR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Eucabomber</a:t>
            </a: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Os experimentos foram executados por um período de 168 horas (7 dias).</a:t>
            </a:r>
            <a:endParaRPr lang="en-US" altLang="ja-JP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</p:txBody>
      </p:sp>
      <p:graphicFrame>
        <p:nvGraphicFramePr>
          <p:cNvPr id="4" name="表 68"/>
          <p:cNvGraphicFramePr>
            <a:graphicFrameLocks noGrp="1"/>
          </p:cNvGraphicFramePr>
          <p:nvPr/>
        </p:nvGraphicFramePr>
        <p:xfrm>
          <a:off x="304800" y="3657600"/>
          <a:ext cx="3647377" cy="2398592"/>
        </p:xfrm>
        <a:graphic>
          <a:graphicData uri="http://schemas.openxmlformats.org/drawingml/2006/table">
            <a:tbl>
              <a:tblPr/>
              <a:tblGrid>
                <a:gridCol w="2711387"/>
                <a:gridCol w="935990"/>
              </a:tblGrid>
              <a:tr h="207616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en-US" altLang="ja-JP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Parâmetros</a:t>
                      </a:r>
                      <a:endParaRPr 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>
                        <a:spcAft>
                          <a:spcPts val="0"/>
                        </a:spcAft>
                      </a:pPr>
                      <a:r>
                        <a:rPr lang="en-US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Simulado</a:t>
                      </a:r>
                      <a:r>
                        <a:rPr lang="en-US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[h</a:t>
                      </a:r>
                      <a:r>
                        <a:rPr lang="en-US" sz="1200" kern="100" dirty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]</a:t>
                      </a:r>
                      <a:endParaRPr lang="ja-JP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bg1">
                        <a:lumMod val="85000"/>
                      </a:schemeClr>
                    </a:solidFill>
                  </a:tcPr>
                </a:tc>
              </a:tr>
              <a:tr h="207616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das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pt-BR" sz="1200" kern="1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VMs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do </a:t>
                      </a: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DC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0,3333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das </a:t>
                      </a:r>
                      <a:r>
                        <a:rPr lang="pt-BR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VMs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do DC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0,01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DC (Desastre)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16,6666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DC (transiente)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0,48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do DC (Transiente) 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3,3333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do DC (Desastre) 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0,01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0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da Nuvem </a:t>
                      </a:r>
                      <a:endParaRPr lang="ja-JP" altLang="en-US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3,3333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123358">
                <a:tc>
                  <a:txBody>
                    <a:bodyPr/>
                    <a:lstStyle/>
                    <a:p>
                      <a:pPr marL="0" algn="l" defTabSz="914400" rtl="0" eaLnBrk="1" latinLnBrk="0" hangingPunct="1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da Nuvem</a:t>
                      </a:r>
                      <a:endParaRPr lang="ja-JP" altLang="en-US" sz="1200" kern="100" dirty="0">
                        <a:solidFill>
                          <a:srgbClr val="000000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 algn="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0,01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falha das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</a:t>
                      </a:r>
                      <a:r>
                        <a:rPr lang="pt-BR" sz="1200" kern="100" baseline="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VMs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da </a:t>
                      </a: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Nuvem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0,3333</a:t>
                      </a:r>
                      <a:endParaRPr lang="ja-JP" sz="1200" kern="100" dirty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sz="1200" kern="10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Tempo de Reparo das </a:t>
                      </a:r>
                      <a:r>
                        <a:rPr lang="pt-BR" sz="1200" kern="100" dirty="0" err="1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VMs</a:t>
                      </a:r>
                      <a:r>
                        <a:rPr lang="pt-BR" sz="1200" kern="100" baseline="0" dirty="0" smtClean="0">
                          <a:solidFill>
                            <a:srgbClr val="000000"/>
                          </a:solidFill>
                          <a:latin typeface="+mn-lt"/>
                          <a:ea typeface="+mn-ea"/>
                          <a:cs typeface="Times New Roman"/>
                        </a:rPr>
                        <a:t> da Nuvem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pt-BR" altLang="ja-JP" sz="12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0,01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02200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pt-BR" altLang="ja-JP" sz="1200" kern="100" dirty="0" smtClean="0">
                          <a:latin typeface="+mn-lt"/>
                          <a:ea typeface="+mn-ea"/>
                          <a:cs typeface="Times New Roman"/>
                        </a:rPr>
                        <a:t>Intervalo de Monitoramento</a:t>
                      </a:r>
                      <a:endParaRPr lang="ja-JP" altLang="en-US" sz="1200" kern="100" dirty="0" smtClean="0"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>
                        <a:spcAft>
                          <a:spcPts val="0"/>
                        </a:spcAft>
                      </a:pPr>
                      <a:r>
                        <a:rPr lang="en-US" altLang="ja-JP" sz="1200" kern="1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Times New Roman"/>
                        </a:rPr>
                        <a:t>0,002778</a:t>
                      </a:r>
                      <a:endParaRPr lang="ja-JP" altLang="ja-JP" sz="1200" kern="1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Times New Roman"/>
                      </a:endParaRPr>
                    </a:p>
                  </a:txBody>
                  <a:tcPr marL="45720" marR="45720" marT="0" marB="0" anchor="b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graphicFrame>
        <p:nvGraphicFramePr>
          <p:cNvPr id="5" name="Tabela 4"/>
          <p:cNvGraphicFramePr>
            <a:graphicFrameLocks noGrp="1"/>
          </p:cNvGraphicFramePr>
          <p:nvPr/>
        </p:nvGraphicFramePr>
        <p:xfrm>
          <a:off x="4038600" y="4145280"/>
          <a:ext cx="5029201" cy="1112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802987"/>
                <a:gridCol w="1251396"/>
                <a:gridCol w="1251396"/>
                <a:gridCol w="1723422"/>
              </a:tblGrid>
              <a:tr h="370840">
                <a:tc>
                  <a:txBody>
                    <a:bodyPr/>
                    <a:lstStyle/>
                    <a:p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Média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Lim.</a:t>
                      </a:r>
                      <a:r>
                        <a:rPr lang="en-US" sz="1200" baseline="0" dirty="0" smtClean="0"/>
                        <a:t> Inferior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Lim. Superior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Exp.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7,822950e-001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7,543693e-001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8,050101e-001</a:t>
                      </a:r>
                      <a:endParaRPr lang="en-US" sz="1200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en-US" sz="1200" dirty="0" err="1" smtClean="0"/>
                        <a:t>Modelos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8,041546e-001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7,820540e-001</a:t>
                      </a:r>
                      <a:endParaRPr lang="en-US" sz="1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sz="1200" dirty="0" smtClean="0"/>
                        <a:t>8,262552e-001 </a:t>
                      </a:r>
                      <a:endParaRPr lang="en-US" sz="1200" dirty="0"/>
                    </a:p>
                  </a:txBody>
                  <a:tcPr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Conclusões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Apresentamos uma abordagem para a geração de modelos analíticos a partir dos diagramas da </a:t>
            </a:r>
            <a:r>
              <a:rPr lang="pt-BR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SysML</a:t>
            </a: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e anotações de MARTE.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 framework proposto mapeia os diagramas da </a:t>
            </a:r>
            <a:r>
              <a:rPr lang="pt-BR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SysML</a:t>
            </a: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 em componentes de DSPN. 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Esses componentes são compostos e sincronizados para se obter um modelo completo dos sistemas distribuídos.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Foi apresentado um conjunto de estudo de casos para a análise de disponibilidade dos sistemas distribuídos considerando estratégias de tratamento de interrupções.</a:t>
            </a:r>
          </a:p>
          <a:p>
            <a:endParaRPr lang="pt-BR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Introdução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Sistemas de informação são vulneráveis a um conjunto de interrupções, sejam elas </a:t>
            </a:r>
            <a:r>
              <a:rPr lang="pt-BR" altLang="ja-JP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brandas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(interrupção de energia, falha de discos, </a:t>
            </a:r>
            <a:r>
              <a:rPr lang="pt-BR" altLang="ja-JP" sz="2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etc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) ou </a:t>
            </a:r>
            <a:r>
              <a:rPr lang="pt-BR" altLang="ja-JP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severas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(incêndio, terremoto, </a:t>
            </a:r>
            <a:r>
              <a:rPr lang="pt-BR" altLang="ja-JP" sz="2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etc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). 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pt-BR" altLang="ja-JP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Algumas dessas vulnerabilidades podem ser eliminadas ou pelo nos minimizada através  das estratégias de garantia de qualidade (testes, revisões, </a:t>
            </a:r>
            <a:r>
              <a:rPr lang="pt-BR" altLang="ja-JP" sz="2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etc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). </a:t>
            </a:r>
          </a:p>
          <a:p>
            <a:pPr marL="800100" lvl="1" indent="-342900" algn="just">
              <a:buSzPct val="75000"/>
              <a:buFont typeface="Courier New" pitchFamily="49" charset="0"/>
              <a:buChar char="o"/>
            </a:pPr>
            <a:r>
              <a:rPr lang="pt-BR" altLang="ja-JP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Porém, é impossível eliminar </a:t>
            </a:r>
            <a:r>
              <a:rPr lang="pt-BR" altLang="ja-JP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todos</a:t>
            </a:r>
            <a:r>
              <a:rPr lang="pt-BR" altLang="ja-JP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os riscos.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pt-BR" altLang="ja-JP" sz="26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Os mecanismos de tratamento de interrupções são projetadas justamente para </a:t>
            </a:r>
            <a:r>
              <a:rPr lang="pt-BR" altLang="ja-JP" sz="26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mitigar/</a:t>
            </a:r>
            <a:r>
              <a:rPr lang="pt-BR" altLang="ja-JP" sz="2600" b="1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contigência</a:t>
            </a:r>
            <a:r>
              <a:rPr lang="pt-BR" altLang="ja-JP" sz="26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r</a:t>
            </a:r>
            <a:r>
              <a:rPr lang="pt-BR" altLang="ja-JP" sz="2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esses problemas. </a:t>
            </a:r>
          </a:p>
          <a:p>
            <a:pPr marL="800100" lvl="1" indent="-342900" algn="just">
              <a:buSzPct val="75000"/>
              <a:buFont typeface="Courier New" pitchFamily="49" charset="0"/>
              <a:buChar char="o"/>
            </a:pPr>
            <a:r>
              <a:rPr lang="pt-BR" altLang="ja-JP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Ou seja, </a:t>
            </a:r>
            <a:r>
              <a:rPr lang="pt-BR" altLang="ja-JP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evitar perda de dados </a:t>
            </a:r>
            <a:r>
              <a:rPr lang="pt-BR" altLang="ja-JP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e/ou </a:t>
            </a:r>
            <a:r>
              <a:rPr lang="pt-BR" altLang="ja-JP" sz="2300" b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diminuir o tempo para a recuperação </a:t>
            </a:r>
            <a:r>
              <a:rPr lang="pt-BR" altLang="ja-JP" sz="23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dos serviços depois de uma interrupção.</a:t>
            </a:r>
          </a:p>
          <a:p>
            <a:pPr algn="just"/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dirty="0" smtClean="0"/>
              <a:t>Objetivos</a:t>
            </a:r>
            <a:endParaRPr lang="pt-BR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Explorar o potencial de usar um sistem</a:t>
            </a: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 de recuperação de desastres nas nuvens.</a:t>
            </a: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r>
              <a:rPr lang="pt-BR" altLang="ja-JP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Permitir que os projetistas de recuperação de desastre possam projetar e estudar soluções em uma infraestrutura </a:t>
            </a:r>
            <a:r>
              <a:rPr lang="pt-BR" altLang="ja-JP" sz="21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virtualizada</a:t>
            </a:r>
            <a:r>
              <a:rPr lang="pt-BR" altLang="ja-JP" sz="21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</a:t>
            </a:r>
          </a:p>
          <a:p>
            <a:pPr marL="800100" lvl="1" indent="-342900" algn="just">
              <a:lnSpc>
                <a:spcPct val="90000"/>
              </a:lnSpc>
              <a:spcAft>
                <a:spcPts val="600"/>
              </a:spcAft>
              <a:buSzPct val="75000"/>
              <a:buFont typeface="Courier New" pitchFamily="49" charset="0"/>
              <a:buChar char="o"/>
            </a:pP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Realizar o mapeamento dos Diagramas da </a:t>
            </a:r>
            <a:r>
              <a:rPr lang="pt-BR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SysML</a:t>
            </a: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em Redes de </a:t>
            </a:r>
            <a:r>
              <a:rPr lang="pt-BR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Petri</a:t>
            </a:r>
            <a:r>
              <a:rPr lang="pt-BR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Determinísticas e Estocásticas (DSPN).</a:t>
            </a:r>
          </a:p>
          <a:p>
            <a:pPr marL="800100" lvl="1" indent="-342900" algn="just">
              <a:lnSpc>
                <a:spcPct val="80000"/>
              </a:lnSpc>
              <a:buSzPct val="150000"/>
            </a:pPr>
            <a:endParaRPr lang="pt-BR" altLang="ja-JP" sz="18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Com o propósito de análise de </a:t>
            </a:r>
            <a:r>
              <a:rPr lang="pt-BR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dependabilidade</a:t>
            </a: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, várias métricas relacionadas à disponibilidades são obtidas.</a:t>
            </a: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r>
              <a:rPr lang="pt-BR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Também montamos e executamos experimentos para validar o processo de mapeamento.</a:t>
            </a: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lnSpc>
                <a:spcPct val="80000"/>
              </a:lnSpc>
              <a:buSzPct val="150000"/>
              <a:buFont typeface="Arial" pitchFamily="34" charset="0"/>
              <a:buChar char="•"/>
            </a:pPr>
            <a:endParaRPr lang="pt-BR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endParaRPr lang="pt-BR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2" dur="5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 i="1" dirty="0" smtClean="0"/>
              <a:t>Framework</a:t>
            </a:r>
            <a:endParaRPr lang="pt-BR" dirty="0"/>
          </a:p>
        </p:txBody>
      </p:sp>
      <p:pic>
        <p:nvPicPr>
          <p:cNvPr id="10" name="Espaço Reservado para Conteúdo 9" descr="meto.eps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3657600" y="81115"/>
            <a:ext cx="4419600" cy="670068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 err="1" smtClean="0"/>
              <a:t>Sistema</a:t>
            </a:r>
            <a:r>
              <a:rPr lang="en-US" sz="2400" dirty="0" smtClean="0"/>
              <a:t> de </a:t>
            </a:r>
            <a:r>
              <a:rPr lang="en-US" sz="2400" dirty="0" err="1" smtClean="0"/>
              <a:t>recuperação</a:t>
            </a:r>
            <a:r>
              <a:rPr lang="en-US" sz="2400" dirty="0" smtClean="0"/>
              <a:t> de </a:t>
            </a:r>
            <a:r>
              <a:rPr lang="en-US" sz="2400" dirty="0" err="1" smtClean="0"/>
              <a:t>desastres</a:t>
            </a:r>
            <a:r>
              <a:rPr lang="en-US" sz="2400" dirty="0" smtClean="0"/>
              <a:t> </a:t>
            </a:r>
            <a:r>
              <a:rPr lang="en-US" sz="2400" dirty="0" err="1" smtClean="0"/>
              <a:t>como</a:t>
            </a:r>
            <a:r>
              <a:rPr lang="en-US" sz="2400" dirty="0" smtClean="0"/>
              <a:t> um </a:t>
            </a:r>
            <a:r>
              <a:rPr lang="en-US" sz="2400" dirty="0" err="1" smtClean="0"/>
              <a:t>serviço</a:t>
            </a:r>
            <a:r>
              <a:rPr lang="en-US" sz="2400" dirty="0" smtClean="0"/>
              <a:t> </a:t>
            </a:r>
            <a:r>
              <a:rPr lang="en-US" sz="2400" dirty="0" err="1" smtClean="0"/>
              <a:t>nas</a:t>
            </a:r>
            <a:r>
              <a:rPr lang="en-US" sz="2400" dirty="0" smtClean="0"/>
              <a:t> </a:t>
            </a:r>
            <a:r>
              <a:rPr lang="en-US" sz="2400" dirty="0" err="1" smtClean="0"/>
              <a:t>nuvens</a:t>
            </a:r>
            <a:endParaRPr lang="en-US" sz="2400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685800" y="1600200"/>
            <a:ext cx="4038600" cy="4373563"/>
          </a:xfrm>
        </p:spPr>
        <p:txBody>
          <a:bodyPr>
            <a:normAutofit/>
          </a:bodyPr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projetista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especifica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as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configurações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do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sistema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usando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diagramas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SysML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e as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aotações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 MARTE.</a:t>
            </a: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endParaRPr lang="en-US" altLang="ja-JP" sz="2000" dirty="0" smtClean="0">
              <a:solidFill>
                <a:schemeClr val="tx1">
                  <a:lumMod val="65000"/>
                  <a:lumOff val="35000"/>
                </a:schemeClr>
              </a:solidFill>
              <a:latin typeface="Segoe UI Light" pitchFamily="34" charset="0"/>
            </a:endParaRPr>
          </a:p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 </a:t>
            </a:r>
            <a:r>
              <a:rPr lang="en-US" altLang="ja-JP" sz="2000" i="1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framework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proposto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gera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o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modelo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de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diponibilidade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do </a:t>
            </a:r>
            <a:r>
              <a:rPr lang="en-US" altLang="ja-JP" sz="20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sistema</a:t>
            </a:r>
            <a:r>
              <a:rPr lang="en-US" altLang="ja-JP" sz="2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</a:t>
            </a:r>
          </a:p>
          <a:p>
            <a:endParaRPr lang="en-US" sz="2000" dirty="0"/>
          </a:p>
        </p:txBody>
      </p:sp>
      <p:pic>
        <p:nvPicPr>
          <p:cNvPr id="5" name="Imagem 4" descr="desa_arq.eps"/>
          <p:cNvPicPr>
            <a:picLocks noChangeAspect="1"/>
          </p:cNvPicPr>
          <p:nvPr/>
        </p:nvPicPr>
        <p:blipFill>
          <a:blip r:embed="rId2" cstate="print"/>
          <a:stretch>
            <a:fillRect/>
          </a:stretch>
        </p:blipFill>
        <p:spPr>
          <a:xfrm>
            <a:off x="5027912" y="1524000"/>
            <a:ext cx="3963688" cy="4818501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Configuração</a:t>
            </a:r>
            <a:r>
              <a:rPr lang="en-US" dirty="0" smtClean="0"/>
              <a:t> do </a:t>
            </a:r>
            <a:r>
              <a:rPr lang="en-US" dirty="0" err="1" smtClean="0"/>
              <a:t>sistema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Sysml</a:t>
            </a:r>
            <a:endParaRPr lang="en-US" dirty="0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indent="-342900" algn="just">
              <a:buSzPct val="150000"/>
              <a:buFont typeface="Arial" pitchFamily="34" charset="0"/>
              <a:buChar char="•"/>
            </a:pP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O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SysML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-IBD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são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projetados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para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representar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a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configuração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estática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do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sistema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 sob </a:t>
            </a:r>
            <a:r>
              <a:rPr lang="en-US" altLang="ja-JP" sz="1800" dirty="0" err="1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análise</a:t>
            </a:r>
            <a:r>
              <a:rPr lang="en-US" altLang="ja-JP" sz="18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Segoe UI Light" pitchFamily="34" charset="0"/>
              </a:rPr>
              <a:t>.</a:t>
            </a:r>
          </a:p>
          <a:p>
            <a:endParaRPr lang="en-US" dirty="0"/>
          </a:p>
        </p:txBody>
      </p:sp>
      <p:pic>
        <p:nvPicPr>
          <p:cNvPr id="4100" name="Picture 4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09800" y="2362200"/>
            <a:ext cx="4648200" cy="425130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Transições</a:t>
            </a:r>
            <a:r>
              <a:rPr lang="en-US" dirty="0" smtClean="0"/>
              <a:t> de </a:t>
            </a:r>
            <a:r>
              <a:rPr lang="en-US" dirty="0" err="1" smtClean="0"/>
              <a:t>estados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SysML</a:t>
            </a:r>
            <a:endParaRPr lang="en-US" dirty="0"/>
          </a:p>
        </p:txBody>
      </p:sp>
      <p:sp>
        <p:nvSpPr>
          <p:cNvPr id="6" name="Espaço Reservado para Conteúdo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505200" y="4259048"/>
            <a:ext cx="1981200" cy="24133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 cstate="print"/>
          <a:srcRect b="5830"/>
          <a:stretch>
            <a:fillRect/>
          </a:stretch>
        </p:blipFill>
        <p:spPr bwMode="auto">
          <a:xfrm>
            <a:off x="457200" y="1600200"/>
            <a:ext cx="8229600" cy="2438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Mecanismo</a:t>
            </a:r>
            <a:r>
              <a:rPr lang="en-US" dirty="0" smtClean="0"/>
              <a:t> de </a:t>
            </a:r>
            <a:r>
              <a:rPr lang="en-US" dirty="0" err="1" smtClean="0"/>
              <a:t>tratamento</a:t>
            </a:r>
            <a:r>
              <a:rPr lang="en-US" dirty="0" smtClean="0"/>
              <a:t> de </a:t>
            </a:r>
            <a:r>
              <a:rPr lang="en-US" dirty="0" err="1" smtClean="0"/>
              <a:t>interruções</a:t>
            </a:r>
            <a:r>
              <a:rPr lang="en-US" dirty="0" smtClean="0"/>
              <a:t> </a:t>
            </a:r>
            <a:r>
              <a:rPr lang="en-US" dirty="0" err="1" smtClean="0"/>
              <a:t>em</a:t>
            </a:r>
            <a:r>
              <a:rPr lang="en-US" dirty="0" smtClean="0"/>
              <a:t> </a:t>
            </a:r>
            <a:r>
              <a:rPr lang="en-US" dirty="0" err="1" smtClean="0"/>
              <a:t>SysML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752600" y="1752600"/>
            <a:ext cx="5124450" cy="42767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dirty="0" err="1" smtClean="0"/>
              <a:t>Mapeamento</a:t>
            </a:r>
            <a:r>
              <a:rPr lang="en-US" dirty="0" smtClean="0"/>
              <a:t>/</a:t>
            </a:r>
            <a:r>
              <a:rPr lang="en-US" dirty="0" err="1" smtClean="0"/>
              <a:t>composição</a:t>
            </a:r>
            <a:r>
              <a:rPr lang="en-US" dirty="0" smtClean="0"/>
              <a:t>/ </a:t>
            </a:r>
            <a:r>
              <a:rPr lang="en-US" dirty="0" err="1" smtClean="0"/>
              <a:t>sincronização</a:t>
            </a:r>
            <a:endParaRPr lang="en-US" dirty="0"/>
          </a:p>
        </p:txBody>
      </p:sp>
      <p:sp>
        <p:nvSpPr>
          <p:cNvPr id="5" name="Espaço Reservado para Conteúdo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371600" y="1350257"/>
            <a:ext cx="6324600" cy="54315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opostaECDA_V14">
  <a:themeElements>
    <a:clrScheme name="Custom 2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4685DF"/>
      </a:hlink>
      <a:folHlink>
        <a:srgbClr val="9965C3"/>
      </a:folHlink>
    </a:clrScheme>
    <a:fontScheme name="Essential">
      <a:majorFont>
        <a:latin typeface="Arial Black"/>
        <a:ea typeface=""/>
        <a:cs typeface=""/>
        <a:font script="Jpan" typeface="ＭＳ Ｐゴシック"/>
        <a:font script="Hang" typeface="HY견고딕"/>
        <a:font script="Hans" typeface="微软雅黑"/>
        <a:font script="Hant" typeface="微軟正黑體"/>
        <a:font script="Arab" typeface="Tahoma"/>
        <a:font script="Hebr" typeface="Tahoma"/>
        <a:font script="Thai" typeface="Tahoma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돋움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sential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250000"/>
              </a:schemeClr>
            </a:gs>
            <a:gs pos="35000">
              <a:schemeClr val="phClr">
                <a:tint val="47000"/>
                <a:satMod val="275000"/>
              </a:schemeClr>
            </a:gs>
            <a:gs pos="100000">
              <a:schemeClr val="phClr">
                <a:tint val="25000"/>
                <a:satMod val="300000"/>
              </a:schemeClr>
            </a:gs>
          </a:gsLst>
          <a:lin ang="16200000" scaled="1"/>
        </a:gradFill>
        <a:solidFill>
          <a:schemeClr val="phClr">
            <a:satMod val="110000"/>
          </a:schemeClr>
        </a:solidFill>
      </a:fillStyleLst>
      <a:lnStyleLst>
        <a:ln w="12700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4127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9999" dist="23000" algn="bl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19050" algn="bl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balanced" dir="l"/>
          </a:scene3d>
          <a:sp3d prstMaterial="plastic">
            <a:bevelT w="38100" h="31750"/>
          </a:sp3d>
        </a:effectStyle>
      </a:effectStyleLst>
      <a:bgFillStyleLst>
        <a:solidFill>
          <a:schemeClr val="phClr"/>
        </a:solidFill>
        <a:blipFill rotWithShape="1">
          <a:blip xmlns:r="http://schemas.openxmlformats.org/officeDocument/2006/relationships" r:embed="rId1">
            <a:duotone>
              <a:schemeClr val="phClr">
                <a:tint val="96000"/>
              </a:schemeClr>
              <a:schemeClr val="phClr">
                <a:shade val="94000"/>
              </a:schemeClr>
            </a:duotone>
          </a:blip>
          <a:tile tx="0" ty="0" sx="100000" sy="100000" flip="none" algn="tl"/>
        </a:blipFill>
        <a:gradFill rotWithShape="1">
          <a:gsLst>
            <a:gs pos="0">
              <a:schemeClr val="phClr">
                <a:tint val="84000"/>
                <a:satMod val="110000"/>
              </a:schemeClr>
            </a:gs>
            <a:gs pos="44000">
              <a:schemeClr val="phClr">
                <a:tint val="93000"/>
                <a:satMod val="115000"/>
              </a:schemeClr>
            </a:gs>
            <a:gs pos="100000">
              <a:schemeClr val="phClr">
                <a:tint val="100000"/>
                <a:shade val="59000"/>
                <a:satMod val="120000"/>
              </a:schemeClr>
            </a:gs>
          </a:gsLst>
          <a:path path="circle">
            <a:fillToRect l="40000" t="60000" r="60000" b="4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Escritório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BFFFB3EE-5BAA-4A7D-B8A0-FC61AB1B542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PropostaECDA_V14</Template>
  <TotalTime>3672</TotalTime>
  <Words>772</Words>
  <Application>Microsoft Office PowerPoint</Application>
  <PresentationFormat>Apresentação na tela (4:3)</PresentationFormat>
  <Paragraphs>151</Paragraphs>
  <Slides>13</Slides>
  <Notes>2</Notes>
  <HiddenSlides>1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13</vt:i4>
      </vt:variant>
    </vt:vector>
  </HeadingPairs>
  <TitlesOfParts>
    <vt:vector size="14" baseType="lpstr">
      <vt:lpstr>PropostaECDA_V14</vt:lpstr>
      <vt:lpstr>Modelagem e Análise de um Sistema de Recuperação de Desastres numa Infraestrutura nas Nuvens</vt:lpstr>
      <vt:lpstr>Introdução</vt:lpstr>
      <vt:lpstr>Objetivos</vt:lpstr>
      <vt:lpstr>Framework</vt:lpstr>
      <vt:lpstr>Sistema de recuperação de desastres como um serviço nas nuvens</vt:lpstr>
      <vt:lpstr>Configuração do sistema em Sysml</vt:lpstr>
      <vt:lpstr>Transições de estados Em SysML</vt:lpstr>
      <vt:lpstr>Mecanismo de tratamento de interruções em SysML</vt:lpstr>
      <vt:lpstr>Mapeamento/composição/ sincronização</vt:lpstr>
      <vt:lpstr>Análise numérica</vt:lpstr>
      <vt:lpstr>análise de sensibilidade</vt:lpstr>
      <vt:lpstr>Validação Através de experimentos</vt:lpstr>
      <vt:lpstr>Conclusões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Ermeson</dc:creator>
  <cp:lastModifiedBy>Ermeson</cp:lastModifiedBy>
  <cp:revision>191</cp:revision>
  <dcterms:created xsi:type="dcterms:W3CDTF">2013-08-17T16:30:44Z</dcterms:created>
  <dcterms:modified xsi:type="dcterms:W3CDTF">2013-10-22T19:02:48Z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TC021295509991</vt:lpwstr>
  </property>
</Properties>
</file>