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94" r:id="rId3"/>
    <p:sldId id="297" r:id="rId4"/>
    <p:sldId id="300" r:id="rId5"/>
    <p:sldId id="301" r:id="rId6"/>
    <p:sldId id="306" r:id="rId7"/>
    <p:sldId id="298" r:id="rId8"/>
    <p:sldId id="302" r:id="rId9"/>
    <p:sldId id="303" r:id="rId10"/>
    <p:sldId id="296" r:id="rId11"/>
    <p:sldId id="304" r:id="rId12"/>
    <p:sldId id="295" r:id="rId13"/>
    <p:sldId id="305" r:id="rId14"/>
    <p:sldId id="314" r:id="rId15"/>
    <p:sldId id="307" r:id="rId16"/>
    <p:sldId id="309" r:id="rId17"/>
    <p:sldId id="310" r:id="rId18"/>
    <p:sldId id="311" r:id="rId19"/>
    <p:sldId id="312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Estilo Médio 3 - 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Estilo Médio 3 - 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Estilo Médio 4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304" autoAdjust="0"/>
  </p:normalViewPr>
  <p:slideViewPr>
    <p:cSldViewPr>
      <p:cViewPr varScale="1">
        <p:scale>
          <a:sx n="61" d="100"/>
          <a:sy n="61" d="100"/>
        </p:scale>
        <p:origin x="-162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5EB28A-4E73-4990-B16C-CFB41668C6FF}" type="datetimeFigureOut">
              <a:rPr lang="pt-BR" smtClean="0"/>
              <a:t>23/10/2013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0CC2A0-2A52-46AC-B516-491EDADA10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5886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Service -&gt; MTTR: 0.191448566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CC2A0-2A52-46AC-B516-491EDADA1027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5326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Explicar a fórmula:</a:t>
            </a:r>
          </a:p>
          <a:p>
            <a:r>
              <a:rPr lang="pt-BR" dirty="0" err="1" smtClean="0"/>
              <a:t>Asys</a:t>
            </a:r>
            <a:r>
              <a:rPr lang="pt-BR" dirty="0" smtClean="0"/>
              <a:t> = </a:t>
            </a:r>
            <a:r>
              <a:rPr lang="pt-BR" dirty="0" err="1" smtClean="0"/>
              <a:t>Af</a:t>
            </a:r>
            <a:r>
              <a:rPr lang="pt-BR" dirty="0" smtClean="0"/>
              <a:t>*Na*</a:t>
            </a:r>
            <a:r>
              <a:rPr lang="pt-BR" dirty="0" err="1" smtClean="0"/>
              <a:t>Av</a:t>
            </a:r>
            <a:r>
              <a:rPr lang="pt-BR" dirty="0" smtClean="0"/>
              <a:t>*As</a:t>
            </a:r>
          </a:p>
          <a:p>
            <a:r>
              <a:rPr lang="pt-BR" dirty="0" smtClean="0"/>
              <a:t>Onde</a:t>
            </a:r>
            <a:r>
              <a:rPr lang="pt-BR" baseline="0" dirty="0" smtClean="0"/>
              <a:t> As = a fórmula fechada acima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CC2A0-2A52-46AC-B516-491EDADA1027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9175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19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8A180E7-9172-4C06-964C-0700B87E1AA9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MoDCS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- </a:t>
            </a:r>
            <a:r>
              <a:rPr lang="en-US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Modelling</a:t>
            </a:r>
            <a:r>
              <a:rPr lang="en-U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of Distributed and Concurrent Systems &lt;www.modcs.org&gt;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5" name="Retângulo 4"/>
          <p:cNvSpPr/>
          <p:nvPr/>
        </p:nvSpPr>
        <p:spPr>
          <a:xfrm>
            <a:off x="0" y="785814"/>
            <a:ext cx="9144000" cy="7143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sz="1800"/>
          </a:p>
        </p:txBody>
      </p:sp>
      <p:sp>
        <p:nvSpPr>
          <p:cNvPr id="6" name="Retângulo de cantos arredondados 5"/>
          <p:cNvSpPr/>
          <p:nvPr/>
        </p:nvSpPr>
        <p:spPr>
          <a:xfrm>
            <a:off x="351693" y="1285876"/>
            <a:ext cx="8440615" cy="214312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sz="180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516916" y="3857628"/>
            <a:ext cx="5627084" cy="1428760"/>
          </a:xfrm>
        </p:spPr>
        <p:txBody>
          <a:bodyPr/>
          <a:lstStyle>
            <a:lvl1pPr marL="0" indent="0" algn="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 dirty="0"/>
          </a:p>
        </p:txBody>
      </p:sp>
      <p:sp>
        <p:nvSpPr>
          <p:cNvPr id="15" name="Título 1"/>
          <p:cNvSpPr>
            <a:spLocks noGrp="1"/>
          </p:cNvSpPr>
          <p:nvPr>
            <p:ph type="ctrTitle"/>
          </p:nvPr>
        </p:nvSpPr>
        <p:spPr>
          <a:xfrm>
            <a:off x="549491" y="1500175"/>
            <a:ext cx="7847190" cy="1470025"/>
          </a:xfrm>
        </p:spPr>
        <p:txBody>
          <a:bodyPr/>
          <a:lstStyle>
            <a:lvl1pPr>
              <a:defRPr>
                <a:latin typeface="Arial Black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76C2DC-1F09-490D-9E83-4ACC94537019}" type="datetime1">
              <a:rPr lang="pt-BR" smtClean="0"/>
              <a:t>23/10/2013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F605D-5AAA-49F6-90DE-173D10EB19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61336" y="-26988"/>
            <a:ext cx="2234711" cy="6153151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1" y="-26988"/>
            <a:ext cx="6563458" cy="6153151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D608A7-AADD-49EA-8721-876635EC8354}" type="datetime1">
              <a:rPr lang="pt-BR" smtClean="0"/>
              <a:t>23/10/2013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F605D-5AAA-49F6-90DE-173D10EB19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9239" y="-26988"/>
            <a:ext cx="6696808" cy="1143001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C2C5B-6049-46F0-BF87-4872DAAD1040}" type="datetime1">
              <a:rPr lang="pt-BR" smtClean="0"/>
              <a:t>23/10/2013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F605D-5AAA-49F6-90DE-173D10EB19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9239" y="-26988"/>
            <a:ext cx="6696808" cy="1143001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2338" y="1600200"/>
            <a:ext cx="4044462" cy="21859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2338" y="3938589"/>
            <a:ext cx="4044462" cy="218757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B1F5A9-9B8A-4A85-AA3C-E784020E7C7D}" type="datetime1">
              <a:rPr lang="pt-BR" smtClean="0"/>
              <a:t>23/10/2013</a:t>
            </a:fld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F605D-5AAA-49F6-90DE-173D10EB19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8077" y="0"/>
            <a:ext cx="6696808" cy="785794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28AF83-75CC-4982-86D0-A2955048E24F}" type="datetime1">
              <a:rPr lang="pt-BR" smtClean="0"/>
              <a:t>23/10/2013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F605D-5AAA-49F6-90DE-173D10EB19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C2AB1A-D202-49FC-9313-3324FEFEDA22}" type="datetime1">
              <a:rPr lang="pt-BR" smtClean="0"/>
              <a:t>23/10/2013</a:t>
            </a:fld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F605D-5AAA-49F6-90DE-173D10EB19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907464-7F87-4E68-9730-3DBF3D32337E}" type="datetime1">
              <a:rPr lang="pt-BR" smtClean="0"/>
              <a:t>23/10/2013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F605D-5AAA-49F6-90DE-173D10EB19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71E6E5-03A3-4360-B967-60E7D5433132}" type="datetime1">
              <a:rPr lang="pt-BR" smtClean="0"/>
              <a:t>23/10/2013</a:t>
            </a:fld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F605D-5AAA-49F6-90DE-173D10EB19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2A4D03-37BA-4E6C-8ADB-5703E31AD6F2}" type="datetime1">
              <a:rPr lang="pt-BR" smtClean="0"/>
              <a:t>23/10/2013</a:t>
            </a:fld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F605D-5AAA-49F6-90DE-173D10EB19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F44DBF-23AF-4646-B839-561C8195B90E}" type="datetime1">
              <a:rPr lang="pt-BR" smtClean="0"/>
              <a:t>23/10/2013</a:t>
            </a:fld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F605D-5AAA-49F6-90DE-173D10EB19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B9430-14AD-47A3-B835-8F6764192FC4}" type="datetime1">
              <a:rPr lang="pt-BR" smtClean="0"/>
              <a:t>23/10/2013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F605D-5AAA-49F6-90DE-173D10EB19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C83993-17FE-4C64-9301-77C2B5D12364}" type="datetime1">
              <a:rPr lang="pt-BR" smtClean="0"/>
              <a:t>23/10/2013</a:t>
            </a:fld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F605D-5AAA-49F6-90DE-173D10EB19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8077" y="214313"/>
            <a:ext cx="669680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 estilo do título mestre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3577" y="1143000"/>
            <a:ext cx="8229600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os estilos do texto mestre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9520" y="6000751"/>
            <a:ext cx="21336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400">
                <a:latin typeface="Arial" charset="0"/>
              </a:defRPr>
            </a:lvl1pPr>
          </a:lstStyle>
          <a:p>
            <a:fld id="{FF2ED177-D4FA-4324-98BF-2792FDAFDE14}" type="datetime1">
              <a:rPr lang="pt-BR" smtClean="0"/>
              <a:t>23/10/2013</a:t>
            </a:fld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1269" y="6000750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FontTx/>
              <a:buNone/>
              <a:defRPr sz="1400">
                <a:latin typeface="Arial" charset="0"/>
              </a:defRPr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0269" y="6000751"/>
            <a:ext cx="21336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400">
                <a:latin typeface="Arial" charset="0"/>
              </a:defRPr>
            </a:lvl1pPr>
          </a:lstStyle>
          <a:p>
            <a:fld id="{B6BF605D-5AAA-49F6-90DE-173D10EB199B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MoDCS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- </a:t>
            </a:r>
            <a:r>
              <a:rPr lang="en-US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Modelling</a:t>
            </a:r>
            <a:r>
              <a:rPr lang="en-U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of Distributed and Concurrent Systems &lt;www.modcs.org&gt;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3080" name="Imagem 15" descr="modcs.bmp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2391508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tângulo 16"/>
          <p:cNvSpPr/>
          <p:nvPr/>
        </p:nvSpPr>
        <p:spPr>
          <a:xfrm>
            <a:off x="0" y="785814"/>
            <a:ext cx="9144000" cy="7143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rmm@cin.ufpe.br" TargetMode="External"/><Relationship Id="rId2" Type="http://schemas.openxmlformats.org/officeDocument/2006/relationships/hyperlink" Target="mailto:jrd@cin.ufpe.b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cloudflix.cin.ufpe.br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Modelos para analise de disponibilidade para serviços de streamings de vídeos para ambiente de </a:t>
            </a:r>
            <a:r>
              <a:rPr lang="pt-B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computação </a:t>
            </a:r>
            <a:r>
              <a:rPr lang="pt-BR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 nuvem </a:t>
            </a:r>
            <a:r>
              <a:rPr lang="pt-BR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Eucalyptus</a:t>
            </a:r>
            <a:endParaRPr lang="pt-B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4286250"/>
            <a:ext cx="9144000" cy="1591022"/>
          </a:xfrm>
        </p:spPr>
        <p:txBody>
          <a:bodyPr lIns="0" tIns="0" rIns="0" bIns="0"/>
          <a:lstStyle/>
          <a:p>
            <a:pPr algn="ctr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</a:rPr>
              <a:t>Maria Clara dos Santos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</a:rPr>
              <a:t>Bezerra</a:t>
            </a:r>
            <a:endParaRPr lang="en-US" dirty="0" smtClean="0"/>
          </a:p>
          <a:p>
            <a:pPr algn="ctr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sz="2200" dirty="0" smtClean="0">
                <a:solidFill>
                  <a:srgbClr val="000000"/>
                </a:solidFill>
                <a:latin typeface="Arial" pitchFamily="34" charset="0"/>
                <a:hlinkClick r:id="rId2"/>
              </a:rPr>
              <a:t>mcsb@cin.ufpe.br</a:t>
            </a:r>
            <a:endParaRPr lang="en-US" sz="2200" dirty="0" smtClean="0">
              <a:solidFill>
                <a:srgbClr val="000000"/>
              </a:solidFill>
              <a:latin typeface="Arial" pitchFamily="34" charset="0"/>
            </a:endParaRPr>
          </a:p>
          <a:p>
            <a:pPr algn="ctr">
              <a:lnSpc>
                <a:spcPct val="95000"/>
              </a:lnSpc>
              <a:spcBef>
                <a:spcPct val="0"/>
              </a:spcBef>
            </a:pP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</a:rPr>
              <a:t>Orientador</a:t>
            </a:r>
            <a:r>
              <a:rPr lang="en-US" sz="2800" dirty="0" smtClean="0">
                <a:solidFill>
                  <a:srgbClr val="000000"/>
                </a:solidFill>
                <a:latin typeface="Arial" pitchFamily="34" charset="0"/>
              </a:rPr>
              <a:t>: Prof. Paulo Romero Martins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</a:rPr>
              <a:t>Maciel</a:t>
            </a:r>
            <a:endParaRPr lang="en-US" dirty="0" smtClean="0"/>
          </a:p>
          <a:p>
            <a:pPr algn="ctr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sz="2200" dirty="0" smtClean="0">
                <a:solidFill>
                  <a:srgbClr val="000000"/>
                </a:solidFill>
                <a:latin typeface="Arial" pitchFamily="34" charset="0"/>
                <a:hlinkClick r:id="rId3"/>
              </a:rPr>
              <a:t>prmm@cin.ufpe.br</a:t>
            </a:r>
            <a:endParaRPr lang="en-US" sz="22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88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CTMC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AF83-75CC-4982-86D0-A2955048E24F}" type="datetime1">
              <a:rPr lang="pt-BR" smtClean="0"/>
              <a:t>23/10/2013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10</a:t>
            </a:fld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ela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5426356"/>
                  </p:ext>
                </p:extLst>
              </p:nvPr>
            </p:nvGraphicFramePr>
            <p:xfrm>
              <a:off x="539552" y="4814486"/>
              <a:ext cx="3132856" cy="1661034"/>
            </p:xfrm>
            <a:graphic>
              <a:graphicData uri="http://schemas.openxmlformats.org/drawingml/2006/table">
                <a:tbl>
                  <a:tblPr>
                    <a:tableStyleId>{8A107856-5554-42FB-B03E-39F5DBC370BA}</a:tableStyleId>
                  </a:tblPr>
                  <a:tblGrid>
                    <a:gridCol w="631230"/>
                    <a:gridCol w="2501626"/>
                  </a:tblGrid>
                  <a:tr h="190500">
                    <a:tc gridSpan="2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 smtClean="0">
                              <a:effectLst/>
                            </a:rPr>
                            <a:t>Input Markov </a:t>
                          </a:r>
                          <a:r>
                            <a:rPr lang="en-US" sz="1400" u="none" strike="noStrike" dirty="0">
                              <a:effectLst/>
                            </a:rPr>
                            <a:t>Chain</a:t>
                          </a:r>
                          <a:endParaRPr lang="en-US" sz="1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4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l-GR" sz="1400" smtClean="0"/>
                                      <m:t>λ</m:t>
                                    </m:r>
                                  </m:e>
                                  <m:sub>
                                    <m:r>
                                      <a:rPr lang="pt-BR" sz="1400" smtClean="0">
                                        <a:latin typeface="Cambria Math"/>
                                      </a:rPr>
                                      <m:t>𝑎𝑝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b="1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 smtClean="0">
                              <a:effectLst/>
                            </a:rPr>
                            <a:t>1/1500</a:t>
                          </a:r>
                          <a:endParaRPr lang="en-US" sz="14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4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l-GR" sz="1400" smtClean="0"/>
                                      <m:t>λ</m:t>
                                    </m:r>
                                  </m:e>
                                  <m:sub>
                                    <m:r>
                                      <a:rPr lang="pt-BR" sz="1400" smtClean="0">
                                        <a:latin typeface="Cambria Math"/>
                                      </a:rPr>
                                      <m:t>𝑣𝑙𝑐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b="1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u="none" strike="noStrike" dirty="0" smtClean="0">
                              <a:effectLst/>
                            </a:rPr>
                            <a:t>1/1500</a:t>
                          </a:r>
                          <a:endParaRPr lang="en-US" sz="14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4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l-GR" sz="1400" smtClean="0"/>
                                      <m:t>λ</m:t>
                                    </m:r>
                                  </m:e>
                                  <m:sub>
                                    <m:r>
                                      <a:rPr lang="pt-BR" sz="1400" smtClean="0">
                                        <a:latin typeface="Cambria Math"/>
                                      </a:rPr>
                                      <m:t>𝑣𝑚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b="1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u="none" strike="noStrike" dirty="0" smtClean="0">
                              <a:effectLst/>
                            </a:rPr>
                            <a:t>1/2880</a:t>
                          </a:r>
                          <a:endParaRPr lang="en-US" sz="14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pt-BR" sz="1400" i="1" dirty="0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lang="pt-BR" sz="1400" dirty="0" smtClean="0"/>
                                      <m:t>µ</m:t>
                                    </m:r>
                                  </m:e>
                                  <m:sub>
                                    <m:r>
                                      <a:rPr lang="pt-BR" sz="1400" dirty="0" smtClean="0">
                                        <a:latin typeface="Cambria Math"/>
                                      </a:rPr>
                                      <m:t>𝑣𝑙𝑐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b="1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BR" sz="1400" u="none" strike="noStrike" dirty="0" smtClean="0">
                              <a:effectLst/>
                            </a:rPr>
                            <a:t>1/1</a:t>
                          </a:r>
                          <a:endParaRPr lang="en-US" sz="14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pt-BR" sz="1400" i="1" dirty="0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lang="pt-BR" sz="1400" dirty="0" smtClean="0"/>
                                      <m:t>µ</m:t>
                                    </m:r>
                                  </m:e>
                                  <m:sub>
                                    <m:r>
                                      <a:rPr lang="pt-BR" sz="1400" dirty="0" smtClean="0">
                                        <a:latin typeface="Cambria Math"/>
                                      </a:rPr>
                                      <m:t>𝑎𝑝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b="1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BR" sz="1400" u="none" strike="noStrike" dirty="0" smtClean="0">
                              <a:effectLst/>
                            </a:rPr>
                            <a:t>1/1</a:t>
                          </a:r>
                          <a:endParaRPr lang="en-US" sz="14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pt-BR" sz="1400" i="1" u="none" strike="noStrike" kern="1200" dirty="0" smtClean="0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lang="pt-BR" sz="1400" u="none" strike="noStrike" kern="1200" dirty="0" smtClean="0">
                                        <a:effectLst/>
                                      </a:rPr>
                                      <m:t>µ</m:t>
                                    </m:r>
                                  </m:e>
                                  <m:sub>
                                    <m:r>
                                      <a:rPr lang="pt-BR" sz="1400" u="none" strike="noStrike" kern="1200" dirty="0" smtClean="0">
                                        <a:effectLst/>
                                        <a:latin typeface="Cambria Math"/>
                                      </a:rPr>
                                      <m:t>𝑣𝑚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b="0" i="0" u="none" strike="noStrike" kern="1200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BR" sz="1400" u="none" strike="noStrike" kern="1200" dirty="0" smtClean="0">
                              <a:effectLst/>
                            </a:rPr>
                            <a:t>1/0.16666</a:t>
                          </a:r>
                          <a:endParaRPr lang="en-US" sz="1400" b="0" i="0" u="none" strike="noStrike" kern="12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ela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5426356"/>
                  </p:ext>
                </p:extLst>
              </p:nvPr>
            </p:nvGraphicFramePr>
            <p:xfrm>
              <a:off x="539552" y="4814486"/>
              <a:ext cx="3132856" cy="1661034"/>
            </p:xfrm>
            <a:graphic>
              <a:graphicData uri="http://schemas.openxmlformats.org/drawingml/2006/table">
                <a:tbl>
                  <a:tblPr>
                    <a:tableStyleId>{8A107856-5554-42FB-B03E-39F5DBC370BA}</a:tableStyleId>
                  </a:tblPr>
                  <a:tblGrid>
                    <a:gridCol w="631230"/>
                    <a:gridCol w="2501626"/>
                  </a:tblGrid>
                  <a:tr h="222885">
                    <a:tc gridSpan="2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 smtClean="0">
                              <a:effectLst/>
                            </a:rPr>
                            <a:t>Input Markov </a:t>
                          </a:r>
                          <a:r>
                            <a:rPr lang="en-US" sz="1400" u="none" strike="noStrike" dirty="0">
                              <a:effectLst/>
                            </a:rPr>
                            <a:t>Chain</a:t>
                          </a:r>
                          <a:endParaRPr lang="en-US" sz="14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23933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971" t="-107500" r="-399029" b="-53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400" u="none" strike="noStrike" dirty="0" smtClean="0">
                              <a:effectLst/>
                            </a:rPr>
                            <a:t>1/1500</a:t>
                          </a:r>
                          <a:endParaRPr lang="en-US" sz="14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228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971" t="-230556" r="-399029" b="-494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u="none" strike="noStrike" dirty="0" smtClean="0">
                              <a:effectLst/>
                            </a:rPr>
                            <a:t>1/1500</a:t>
                          </a:r>
                          <a:endParaRPr lang="en-US" sz="14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2288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971" t="-321622" r="-399029" b="-3810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u="none" strike="noStrike" dirty="0" smtClean="0">
                              <a:effectLst/>
                            </a:rPr>
                            <a:t>1/2880</a:t>
                          </a:r>
                          <a:endParaRPr lang="en-US" sz="14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20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971" t="-390000" r="-399029" b="-25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BR" sz="1400" u="none" strike="noStrike" dirty="0" smtClean="0">
                              <a:effectLst/>
                            </a:rPr>
                            <a:t>1/1</a:t>
                          </a:r>
                          <a:endParaRPr lang="en-US" sz="14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6663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971" t="-455814" r="-399029" b="-1348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BR" sz="1400" u="none" strike="noStrike" dirty="0" smtClean="0">
                              <a:effectLst/>
                            </a:rPr>
                            <a:t>1/1</a:t>
                          </a:r>
                          <a:endParaRPr lang="en-US" sz="14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4320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971" t="-597500" r="-399029" b="-4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BR" sz="1400" u="none" strike="noStrike" kern="1200" dirty="0" smtClean="0">
                              <a:effectLst/>
                            </a:rPr>
                            <a:t>1/0.16666</a:t>
                          </a:r>
                          <a:endParaRPr lang="en-US" sz="1400" b="0" i="0" u="none" strike="noStrike" kern="12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020846"/>
              </p:ext>
            </p:extLst>
          </p:nvPr>
        </p:nvGraphicFramePr>
        <p:xfrm>
          <a:off x="4932040" y="4797152"/>
          <a:ext cx="3728426" cy="851535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548464"/>
                <a:gridCol w="2179962"/>
              </a:tblGrid>
              <a:tr h="190500"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</a:rPr>
                        <a:t>Output Markov Chain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Agency FB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u="none" strike="noStrike" dirty="0" smtClean="0">
                          <a:effectLst/>
                        </a:rPr>
                        <a:t>MTTR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kern="1200" dirty="0" smtClean="0">
                          <a:effectLst/>
                        </a:rPr>
                        <a:t> 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1.00082168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u="none" strike="noStrike" dirty="0" smtClean="0">
                          <a:effectLst/>
                        </a:rPr>
                        <a:t>MTTF</a:t>
                      </a:r>
                      <a:endParaRPr lang="en-US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595.041322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5" t="25397" r="66535" b="29762"/>
          <a:stretch/>
        </p:blipFill>
        <p:spPr bwMode="auto">
          <a:xfrm>
            <a:off x="2483768" y="1052736"/>
            <a:ext cx="3769907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669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RBD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Infraestrutura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AF83-75CC-4982-86D0-A2955048E24F}" type="datetime1">
              <a:rPr lang="pt-BR" smtClean="0"/>
              <a:t>23/10/2013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11</a:t>
            </a:fld>
            <a:endParaRPr lang="pt-BR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558458"/>
              </p:ext>
            </p:extLst>
          </p:nvPr>
        </p:nvGraphicFramePr>
        <p:xfrm>
          <a:off x="395536" y="3600797"/>
          <a:ext cx="8208911" cy="2276475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559922"/>
                <a:gridCol w="3603912"/>
                <a:gridCol w="2045077"/>
              </a:tblGrid>
              <a:tr h="3810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500" u="none" strike="noStrike" dirty="0">
                          <a:effectLst/>
                        </a:rPr>
                        <a:t>Input - </a:t>
                      </a:r>
                      <a:r>
                        <a:rPr lang="en-US" sz="2500" u="none" strike="noStrike" dirty="0" err="1">
                          <a:effectLst/>
                        </a:rPr>
                        <a:t>Infraestrutura</a:t>
                      </a:r>
                      <a:r>
                        <a:rPr lang="en-US" sz="2500" u="none" strike="noStrike" dirty="0">
                          <a:effectLst/>
                        </a:rPr>
                        <a:t> </a:t>
                      </a:r>
                      <a:r>
                        <a:rPr lang="en-US" sz="2500" u="none" strike="noStrike" dirty="0" smtClean="0">
                          <a:effectLst/>
                        </a:rPr>
                        <a:t>com </a:t>
                      </a:r>
                      <a:r>
                        <a:rPr lang="en-US" sz="2500" u="none" strike="noStrike" dirty="0" err="1" smtClean="0">
                          <a:effectLst/>
                        </a:rPr>
                        <a:t>redudância</a:t>
                      </a:r>
                      <a:endParaRPr lang="en-US" sz="2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MTTF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MTTR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Frontend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180.72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0.969999999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Node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481.83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0.910000000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Volume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2000000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effectLst/>
                        </a:rPr>
                        <a:t>Service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595.041322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err="1" smtClean="0">
                          <a:effectLst/>
                        </a:rPr>
                        <a:t>Disponibilidade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0.9911201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83" t="54310" r="34569" b="30388"/>
          <a:stretch/>
        </p:blipFill>
        <p:spPr bwMode="auto">
          <a:xfrm>
            <a:off x="510143" y="1728589"/>
            <a:ext cx="8166313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tângulo 7"/>
          <p:cNvSpPr/>
          <p:nvPr/>
        </p:nvSpPr>
        <p:spPr>
          <a:xfrm>
            <a:off x="6228184" y="1988840"/>
            <a:ext cx="1008112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CTMC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3280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611560" y="2132856"/>
            <a:ext cx="8136904" cy="1296144"/>
          </a:xfrm>
          <a:prstGeom prst="rect">
            <a:avLst/>
          </a:prstGeom>
          <a:solidFill>
            <a:schemeClr val="accent6">
              <a:alpha val="6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Fórmula Fechada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AF83-75CC-4982-86D0-A2955048E24F}" type="datetime1">
              <a:rPr lang="pt-BR" smtClean="0"/>
              <a:t>23/10/2013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12</a:t>
            </a:fld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tângulo 5"/>
              <p:cNvSpPr/>
              <p:nvPr/>
            </p:nvSpPr>
            <p:spPr>
              <a:xfrm>
                <a:off x="755576" y="2241872"/>
                <a:ext cx="7616316" cy="919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sz="2400" i="1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pt-BR" sz="2400" i="1">
                              <a:latin typeface="Cambria Math"/>
                            </a:rPr>
                            <m:t>𝑆</m:t>
                          </m:r>
                        </m:sub>
                      </m:sSub>
                      <m:r>
                        <a:rPr lang="pt-BR" sz="24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latin typeface="Cambria Math"/>
                                </a:rPr>
                                <m:t>𝛌</m:t>
                              </m:r>
                              <m:r>
                                <a:rPr lang="en-US" sz="2400" b="1" i="1">
                                  <a:latin typeface="Cambria Math"/>
                                </a:rPr>
                                <m:t>∗</m:t>
                              </m:r>
                              <m:r>
                                <a:rPr lang="en-US" sz="2400" b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400" b="1" i="1">
                                  <a:latin typeface="Cambria Math"/>
                                </a:rPr>
                                <m:t>𝛌</m:t>
                              </m:r>
                              <m:r>
                                <a:rPr lang="en-US" sz="2400" b="1" i="1" smtClean="0">
                                  <a:latin typeface="Cambria Math"/>
                                </a:rPr>
                                <m:t>𝐯𝐦</m:t>
                              </m:r>
                              <m:r>
                                <a:rPr lang="en-US" sz="2400" b="1">
                                  <a:latin typeface="Cambria Math"/>
                                </a:rPr>
                                <m:t>+</m:t>
                              </m:r>
                              <m:d>
                                <m:dPr>
                                  <m:ctrlPr>
                                    <a:rPr lang="en-US" sz="2400" b="1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1" i="1">
                                      <a:latin typeface="Cambria Math"/>
                                    </a:rPr>
                                    <m:t>𝛌</m:t>
                                  </m:r>
                                  <m:r>
                                    <a:rPr lang="en-US" sz="2400" b="1" i="1">
                                      <a:latin typeface="Cambria Math"/>
                                    </a:rPr>
                                    <m:t>𝐯𝐦</m:t>
                                  </m:r>
                                  <m:r>
                                    <a:rPr lang="en-US" sz="2400" b="1">
                                      <a:latin typeface="Cambria Math"/>
                                    </a:rPr>
                                    <m:t>+ 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𝜇</m:t>
                                  </m:r>
                                </m:e>
                              </m:d>
                              <m:r>
                                <a:rPr lang="en-US" sz="2400" b="1" i="1">
                                  <a:latin typeface="Cambria Math"/>
                                </a:rPr>
                                <m:t>∗</m:t>
                              </m:r>
                              <m:d>
                                <m:dPr>
                                  <m:ctrlPr>
                                    <a:rPr lang="en-US" sz="2400" b="1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1" i="1">
                                      <a:latin typeface="Cambria Math"/>
                                    </a:rPr>
                                    <m:t>𝛌</m:t>
                                  </m:r>
                                  <m:r>
                                    <a:rPr lang="en-US" sz="2400" b="1" i="1">
                                      <a:latin typeface="Cambria Math"/>
                                    </a:rPr>
                                    <m:t>𝐯𝐦</m:t>
                                  </m:r>
                                  <m:r>
                                    <a:rPr lang="en-US" sz="2400" b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2400" b="1" i="1">
                                      <a:latin typeface="Cambria Math"/>
                                    </a:rPr>
                                    <m:t>𝟐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𝜇</m:t>
                                  </m:r>
                                </m:e>
                              </m:d>
                            </m:e>
                          </m:d>
                          <m:r>
                            <a:rPr lang="en-US" sz="2400" b="1" i="1">
                              <a:latin typeface="Cambria Math"/>
                            </a:rPr>
                            <m:t>∗</m:t>
                          </m:r>
                          <m:r>
                            <a:rPr lang="en-US" sz="2400" i="1">
                              <a:latin typeface="Cambria Math"/>
                            </a:rPr>
                            <m:t>𝜇</m:t>
                          </m:r>
                          <m:r>
                            <a:rPr lang="en-US" sz="2400" i="1">
                              <a:latin typeface="Cambria Math"/>
                            </a:rPr>
                            <m:t>𝑖𝑛</m:t>
                          </m:r>
                        </m:num>
                        <m:den>
                          <m:d>
                            <m:dPr>
                              <m:ctrlPr>
                                <a:rPr lang="en-US" sz="2400" b="1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latin typeface="Cambria Math"/>
                                </a:rPr>
                                <m:t>𝛌</m:t>
                              </m:r>
                              <m:r>
                                <a:rPr lang="en-US" sz="2400" b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400" b="1" i="1">
                                  <a:latin typeface="Cambria Math"/>
                                </a:rPr>
                                <m:t>𝛌</m:t>
                              </m:r>
                              <m:r>
                                <a:rPr lang="en-US" sz="2400" b="1" i="1">
                                  <a:latin typeface="Cambria Math"/>
                                </a:rPr>
                                <m:t>𝐯𝐦</m:t>
                              </m:r>
                              <m:r>
                                <a:rPr lang="en-US" sz="2400" b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𝜇</m:t>
                              </m:r>
                            </m:e>
                          </m:d>
                          <m:r>
                            <a:rPr lang="en-US" sz="2400" b="1" i="1">
                              <a:latin typeface="Cambria Math"/>
                            </a:rPr>
                            <m:t>∗</m:t>
                          </m:r>
                          <m:d>
                            <m:dPr>
                              <m:ctrlPr>
                                <a:rPr lang="en-US" sz="2400" b="1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sz="2400" b="1" i="1">
                                  <a:latin typeface="Cambria Math"/>
                                </a:rPr>
                                <m:t>𝛌</m:t>
                              </m:r>
                              <m:r>
                                <a:rPr lang="en-US" sz="2400" b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400" b="1" i="1">
                                  <a:latin typeface="Cambria Math"/>
                                </a:rPr>
                                <m:t>𝛌</m:t>
                              </m:r>
                              <m:r>
                                <a:rPr lang="en-US" sz="2400" b="1" i="1">
                                  <a:latin typeface="Cambria Math"/>
                                </a:rPr>
                                <m:t>𝐯𝐦</m:t>
                              </m:r>
                              <m:r>
                                <a:rPr lang="en-US" sz="2400" b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400" b="1" i="1"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𝜇</m:t>
                              </m:r>
                            </m:e>
                          </m:d>
                          <m:r>
                            <a:rPr lang="en-US" sz="2400" b="1" i="1">
                              <a:latin typeface="Cambria Math"/>
                            </a:rPr>
                            <m:t>∗</m:t>
                          </m:r>
                          <m:r>
                            <a:rPr lang="en-US" sz="2400" b="1">
                              <a:latin typeface="Cambria Math"/>
                            </a:rPr>
                            <m:t>(</m:t>
                          </m:r>
                          <m:r>
                            <a:rPr lang="en-US" sz="2400" b="1" i="1">
                              <a:latin typeface="Cambria Math"/>
                            </a:rPr>
                            <m:t>𝛌</m:t>
                          </m:r>
                          <m:r>
                            <a:rPr lang="en-US" sz="2400" b="1" i="1">
                              <a:latin typeface="Cambria Math"/>
                            </a:rPr>
                            <m:t>𝐯𝐦</m:t>
                          </m:r>
                          <m:r>
                            <a:rPr lang="en-US" sz="2400" b="1">
                              <a:latin typeface="Cambria Math"/>
                            </a:rPr>
                            <m:t>+</m:t>
                          </m:r>
                          <m:r>
                            <a:rPr lang="en-US" sz="2400" i="1">
                              <a:latin typeface="Cambria Math"/>
                            </a:rPr>
                            <m:t>𝜇</m:t>
                          </m:r>
                          <m:r>
                            <a:rPr lang="en-US" sz="2400" i="1">
                              <a:latin typeface="Cambria Math"/>
                            </a:rPr>
                            <m:t>𝑖𝑛</m:t>
                          </m:r>
                          <m:r>
                            <a:rPr lang="en-US" sz="2400" b="1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tâ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241872"/>
                <a:ext cx="7616316" cy="9199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Espaço Reservado para Conteúdo 6"/>
              <p:cNvSpPr>
                <a:spLocks noGrp="1"/>
              </p:cNvSpPr>
              <p:nvPr>
                <p:ph idx="1"/>
              </p:nvPr>
            </p:nvSpPr>
            <p:spPr>
              <a:xfrm>
                <a:off x="483577" y="1143000"/>
                <a:ext cx="8229600" cy="773832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𝑠𝑦𝑠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𝑓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</a:rPr>
                        <m:t>∗</m:t>
                      </m:r>
                      <m:sSub>
                        <m:sSubPr>
                          <m:ctrlPr>
                            <a:rPr lang="pt-B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</a:rPr>
                        <m:t>∗</m:t>
                      </m:r>
                      <m:sSub>
                        <m:sSubPr>
                          <m:ctrlPr>
                            <a:rPr lang="pt-B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𝑣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</a:rPr>
                        <m:t>∗</m:t>
                      </m:r>
                      <m:sSub>
                        <m:sSubPr>
                          <m:ctrlPr>
                            <a:rPr lang="pt-BR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Espaço Reservado para Conteúdo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3577" y="1143000"/>
                <a:ext cx="8229600" cy="773832"/>
              </a:xfr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ela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99717353"/>
                  </p:ext>
                </p:extLst>
              </p:nvPr>
            </p:nvGraphicFramePr>
            <p:xfrm>
              <a:off x="755576" y="3861048"/>
              <a:ext cx="3132856" cy="1887412"/>
            </p:xfrm>
            <a:graphic>
              <a:graphicData uri="http://schemas.openxmlformats.org/drawingml/2006/table">
                <a:tbl>
                  <a:tblPr>
                    <a:tableStyleId>{8A107856-5554-42FB-B03E-39F5DBC370BA}</a:tableStyleId>
                  </a:tblPr>
                  <a:tblGrid>
                    <a:gridCol w="631230"/>
                    <a:gridCol w="2501626"/>
                  </a:tblGrid>
                  <a:tr h="190500">
                    <a:tc gridSpan="2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1" u="none" strike="noStrike" dirty="0" err="1" smtClean="0">
                              <a:effectLst/>
                            </a:rPr>
                            <a:t>Taxas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6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l-GR" sz="1600" smtClean="0"/>
                                      <m:t>λ</m:t>
                                    </m:r>
                                  </m:e>
                                  <m:sub>
                                    <m:r>
                                      <a:rPr lang="pt-BR" sz="1600" smtClean="0">
                                        <a:latin typeface="Cambria Math"/>
                                      </a:rPr>
                                      <m:t>𝑎𝑝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 b="1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 dirty="0" smtClean="0">
                              <a:effectLst/>
                            </a:rPr>
                            <a:t>1/1500</a:t>
                          </a:r>
                          <a:endParaRPr lang="en-US" sz="16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6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l-GR" sz="1600" smtClean="0"/>
                                      <m:t>λ</m:t>
                                    </m:r>
                                  </m:e>
                                  <m:sub>
                                    <m:r>
                                      <a:rPr lang="pt-BR" sz="1600" smtClean="0">
                                        <a:latin typeface="Cambria Math"/>
                                      </a:rPr>
                                      <m:t>𝑣𝑙𝑐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 b="1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u="none" strike="noStrike" dirty="0" smtClean="0">
                              <a:effectLst/>
                            </a:rPr>
                            <a:t>1/1500</a:t>
                          </a:r>
                          <a:endParaRPr lang="en-US" sz="16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l-GR" sz="160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l-GR" sz="1600" smtClean="0"/>
                                      <m:t>λ</m:t>
                                    </m:r>
                                  </m:e>
                                  <m:sub>
                                    <m:r>
                                      <a:rPr lang="pt-BR" sz="1600" smtClean="0">
                                        <a:latin typeface="Cambria Math"/>
                                      </a:rPr>
                                      <m:t>𝑣𝑚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 b="1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u="none" strike="noStrike" dirty="0" smtClean="0">
                              <a:effectLst/>
                            </a:rPr>
                            <a:t>1/2880</a:t>
                          </a:r>
                          <a:endParaRPr lang="en-US" sz="16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pt-BR" sz="1600" i="1" dirty="0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lang="pt-BR" sz="1600" dirty="0" smtClean="0"/>
                                      <m:t>µ</m:t>
                                    </m:r>
                                  </m:e>
                                  <m:sub>
                                    <m:r>
                                      <a:rPr lang="pt-BR" sz="1600" dirty="0" smtClean="0">
                                        <a:latin typeface="Cambria Math"/>
                                      </a:rPr>
                                      <m:t>𝑣𝑙𝑐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 b="1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BR" sz="1600" u="none" strike="noStrike" dirty="0" smtClean="0">
                              <a:effectLst/>
                            </a:rPr>
                            <a:t>1/1</a:t>
                          </a:r>
                          <a:endParaRPr lang="en-US" sz="16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pt-BR" sz="1600" i="1" dirty="0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lang="pt-BR" sz="1600" dirty="0" smtClean="0"/>
                                      <m:t>µ</m:t>
                                    </m:r>
                                  </m:e>
                                  <m:sub>
                                    <m:r>
                                      <a:rPr lang="pt-BR" sz="1600" dirty="0" smtClean="0">
                                        <a:latin typeface="Cambria Math"/>
                                      </a:rPr>
                                      <m:t>𝑎𝑝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 b="1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BR" sz="1600" u="none" strike="noStrike" dirty="0" smtClean="0">
                              <a:effectLst/>
                            </a:rPr>
                            <a:t>1/1</a:t>
                          </a:r>
                          <a:endParaRPr lang="en-US" sz="16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pt-BR" sz="1600" i="1" u="none" strike="noStrike" kern="1200" dirty="0" smtClean="0"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lang="pt-BR" sz="1600" u="none" strike="noStrike" kern="1200" dirty="0" smtClean="0">
                                        <a:effectLst/>
                                      </a:rPr>
                                      <m:t>µ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pt-BR" sz="1600" b="0" i="0" u="none" strike="noStrike" kern="1200" dirty="0" smtClean="0">
                                        <a:effectLst/>
                                        <a:latin typeface="Cambria Math"/>
                                      </a:rPr>
                                      <m:t>in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600" b="0" i="0" u="none" strike="noStrike" kern="1200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BR" sz="1600" u="none" strike="noStrike" kern="1200" dirty="0" smtClean="0">
                              <a:effectLst/>
                            </a:rPr>
                            <a:t>1/0.16666</a:t>
                          </a:r>
                          <a:endParaRPr lang="en-US" sz="1600" b="0" i="0" u="none" strike="noStrike" kern="12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ela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99717353"/>
                  </p:ext>
                </p:extLst>
              </p:nvPr>
            </p:nvGraphicFramePr>
            <p:xfrm>
              <a:off x="755576" y="3861048"/>
              <a:ext cx="3132856" cy="1887412"/>
            </p:xfrm>
            <a:graphic>
              <a:graphicData uri="http://schemas.openxmlformats.org/drawingml/2006/table">
                <a:tbl>
                  <a:tblPr>
                    <a:tableStyleId>{8A107856-5554-42FB-B03E-39F5DBC370BA}</a:tableStyleId>
                  </a:tblPr>
                  <a:tblGrid>
                    <a:gridCol w="631230"/>
                    <a:gridCol w="2501626"/>
                  </a:tblGrid>
                  <a:tr h="253365">
                    <a:tc gridSpan="2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b="1" u="none" strike="noStrike" dirty="0" err="1" smtClean="0">
                              <a:effectLst/>
                            </a:rPr>
                            <a:t>Taxas</a:t>
                          </a:r>
                          <a:endParaRPr lang="en-US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27216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5"/>
                          <a:stretch>
                            <a:fillRect l="-962" t="-115909" r="-394231" b="-5545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600" u="none" strike="noStrike" dirty="0" smtClean="0">
                              <a:effectLst/>
                            </a:rPr>
                            <a:t>1/1500</a:t>
                          </a:r>
                          <a:endParaRPr lang="en-US" sz="16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5336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5"/>
                          <a:stretch>
                            <a:fillRect l="-962" t="-226190" r="-394231" b="-480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u="none" strike="noStrike" dirty="0" smtClean="0">
                              <a:effectLst/>
                            </a:rPr>
                            <a:t>1/1500</a:t>
                          </a:r>
                          <a:endParaRPr lang="en-US" sz="16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5336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5"/>
                          <a:stretch>
                            <a:fillRect l="-962" t="-326190" r="-394231" b="-380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u="none" strike="noStrike" dirty="0" smtClean="0">
                              <a:effectLst/>
                            </a:rPr>
                            <a:t>1/2880</a:t>
                          </a:r>
                          <a:endParaRPr lang="en-US" sz="16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7654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5"/>
                          <a:stretch>
                            <a:fillRect l="-962" t="-397778" r="-394231" b="-25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BR" sz="1600" u="none" strike="noStrike" dirty="0" smtClean="0">
                              <a:effectLst/>
                            </a:rPr>
                            <a:t>1/1</a:t>
                          </a:r>
                          <a:endParaRPr lang="en-US" sz="16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033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5"/>
                          <a:stretch>
                            <a:fillRect l="-962" t="-448000" r="-394231" b="-13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BR" sz="1600" u="none" strike="noStrike" dirty="0" smtClean="0">
                              <a:effectLst/>
                            </a:rPr>
                            <a:t>1/1</a:t>
                          </a:r>
                          <a:endParaRPr lang="en-US" sz="1600" b="0" i="0" u="none" strike="noStrike" dirty="0" smtClean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7527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b">
                        <a:blipFill rotWithShape="1">
                          <a:blip r:embed="rId5"/>
                          <a:stretch>
                            <a:fillRect l="-962" t="-608889" r="-394231" b="-44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BR" sz="1600" u="none" strike="noStrike" kern="1200" dirty="0" smtClean="0">
                              <a:effectLst/>
                            </a:rPr>
                            <a:t>1/0.16666</a:t>
                          </a:r>
                          <a:endParaRPr lang="en-US" sz="1600" b="0" i="0" u="none" strike="noStrike" kern="1200" dirty="0">
                            <a:solidFill>
                              <a:srgbClr val="000000"/>
                            </a:solidFill>
                            <a:effectLst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5757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RBD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Infraestrutura - Comparação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AF83-75CC-4982-86D0-A2955048E24F}" type="datetime1">
              <a:rPr lang="pt-BR" smtClean="0"/>
              <a:t>23/10/2013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13</a:t>
            </a:fld>
            <a:endParaRPr lang="pt-BR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017503"/>
              </p:ext>
            </p:extLst>
          </p:nvPr>
        </p:nvGraphicFramePr>
        <p:xfrm>
          <a:off x="971600" y="1772816"/>
          <a:ext cx="7056784" cy="2016224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111926"/>
                <a:gridCol w="2472429"/>
                <a:gridCol w="2472429"/>
              </a:tblGrid>
              <a:tr h="504056">
                <a:tc gridSpan="3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Resultados</a:t>
                      </a:r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pt-BR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Modelo</a:t>
                      </a:r>
                      <a:endParaRPr lang="pt-B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Disponibilidade</a:t>
                      </a:r>
                      <a:endParaRPr lang="en-US" sz="1600" b="1" i="0" u="none" strike="noStrike" dirty="0" smtClean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i="1" u="none" strike="noStrike" dirty="0" err="1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Downtime</a:t>
                      </a:r>
                      <a:r>
                        <a:rPr lang="pt-BR" sz="1600" b="1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(horas)</a:t>
                      </a:r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RBD</a:t>
                      </a:r>
                      <a:r>
                        <a:rPr lang="pt-BR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Puro</a:t>
                      </a:r>
                      <a:endParaRPr lang="pt-B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0.9911200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14,70489</a:t>
                      </a:r>
                    </a:p>
                  </a:txBody>
                  <a:tcPr marL="9525" marR="9525" marT="9525" marB="0"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RBD</a:t>
                      </a:r>
                      <a:r>
                        <a:rPr lang="pt-BR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CTMC</a:t>
                      </a:r>
                      <a:endParaRPr lang="pt-B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0.9919137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14,70085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359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Próximos Passos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AF83-75CC-4982-86D0-A2955048E24F}" type="datetime1">
              <a:rPr lang="pt-BR" smtClean="0"/>
              <a:t>23/10/2013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14</a:t>
            </a:fld>
            <a:endParaRPr lang="pt-BR"/>
          </a:p>
        </p:txBody>
      </p:sp>
      <p:pic>
        <p:nvPicPr>
          <p:cNvPr id="1026" name="Picture 2" descr="C:\Users\bezerra\Downloads\modelotrabalh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412776"/>
            <a:ext cx="4100190" cy="4024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735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/>
              <a:t>Apresentado</a:t>
            </a:r>
          </a:p>
          <a:p>
            <a:pPr lvl="1"/>
            <a:r>
              <a:rPr lang="pt-BR" sz="2400" dirty="0"/>
              <a:t> </a:t>
            </a:r>
            <a:r>
              <a:rPr lang="pt-BR" sz="2400" dirty="0" smtClean="0"/>
              <a:t>Modelos representando a arquitetura do sistema no ambiente </a:t>
            </a:r>
            <a:r>
              <a:rPr lang="pt-BR" sz="2400" dirty="0" err="1" smtClean="0"/>
              <a:t>Eucalyptus</a:t>
            </a:r>
            <a:r>
              <a:rPr lang="pt-BR" sz="2400" dirty="0" smtClean="0"/>
              <a:t>, estimando sua disponibilidade.</a:t>
            </a:r>
          </a:p>
          <a:p>
            <a:endParaRPr lang="pt-BR" sz="2400" dirty="0"/>
          </a:p>
          <a:p>
            <a:r>
              <a:rPr lang="pt-BR" sz="2400" dirty="0" smtClean="0"/>
              <a:t>Próximo passo </a:t>
            </a:r>
          </a:p>
          <a:p>
            <a:pPr lvl="1"/>
            <a:r>
              <a:rPr lang="pt-BR" sz="2400" dirty="0" smtClean="0"/>
              <a:t>Estudo de </a:t>
            </a:r>
            <a:r>
              <a:rPr lang="pt-BR" sz="2400" dirty="0" err="1" smtClean="0"/>
              <a:t>performabilidade</a:t>
            </a:r>
            <a:endParaRPr lang="pt-BR" sz="2400" dirty="0"/>
          </a:p>
          <a:p>
            <a:pPr lvl="1"/>
            <a:r>
              <a:rPr lang="pt-BR" sz="2400" dirty="0" smtClean="0"/>
              <a:t>Estudo de </a:t>
            </a:r>
            <a:r>
              <a:rPr lang="pt-BR" sz="2400" dirty="0" err="1" smtClean="0"/>
              <a:t>SLAs</a:t>
            </a:r>
            <a:endParaRPr lang="en-US" sz="240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AF83-75CC-4982-86D0-A2955048E24F}" type="datetime1">
              <a:rPr lang="pt-BR" smtClean="0"/>
              <a:t>23/10/2013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458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/>
          </p:nvPr>
        </p:nvSpPr>
        <p:spPr>
          <a:xfrm>
            <a:off x="684213" y="1052736"/>
            <a:ext cx="8061325" cy="2547937"/>
          </a:xfrm>
        </p:spPr>
        <p:txBody>
          <a:bodyPr/>
          <a:lstStyle/>
          <a:p>
            <a:r>
              <a:rPr lang="pt-BR" dirty="0" smtClean="0"/>
              <a:t>Análise de Sensibilidade e </a:t>
            </a:r>
            <a:r>
              <a:rPr lang="pt-BR" dirty="0" err="1" smtClean="0"/>
              <a:t>Dependabilidade</a:t>
            </a:r>
            <a:r>
              <a:rPr lang="pt-BR" dirty="0" smtClean="0"/>
              <a:t> aplicada em Serviços de  Streaming de Vídeos usando  Infraestruturas  de </a:t>
            </a:r>
            <a:r>
              <a:rPr lang="pt-BR" dirty="0" err="1" smtClean="0"/>
              <a:t>Cloud</a:t>
            </a:r>
            <a:r>
              <a:rPr lang="pt-BR" dirty="0" smtClean="0"/>
              <a:t> </a:t>
            </a:r>
            <a:r>
              <a:rPr lang="pt-BR" dirty="0" err="1" smtClean="0"/>
              <a:t>Computing</a:t>
            </a:r>
            <a:endParaRPr lang="pt-BR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Rosangela Melo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Orientador: Paulo Maciel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459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smtClean="0"/>
              <a:t>Proposta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Proposta de um framework para geração de fluxo aplicado a streaming de vídeo  com objetivo de realizar  análise de sensibilidade  e </a:t>
            </a:r>
            <a:r>
              <a:rPr lang="pt-BR" dirty="0" err="1" smtClean="0"/>
              <a:t>dependabilidade</a:t>
            </a:r>
            <a:r>
              <a:rPr lang="pt-BR" dirty="0" smtClean="0"/>
              <a:t> aplicados a  serviços de  </a:t>
            </a:r>
            <a:r>
              <a:rPr lang="pt-BR" dirty="0" err="1" smtClean="0"/>
              <a:t>video</a:t>
            </a:r>
            <a:r>
              <a:rPr lang="pt-BR" dirty="0" smtClean="0"/>
              <a:t> streaming em </a:t>
            </a:r>
            <a:r>
              <a:rPr lang="pt-BR" dirty="0" err="1" smtClean="0"/>
              <a:t>infraestrututras</a:t>
            </a:r>
            <a:r>
              <a:rPr lang="pt-BR" dirty="0" smtClean="0"/>
              <a:t>  </a:t>
            </a:r>
            <a:r>
              <a:rPr lang="pt-BR" dirty="0" err="1" smtClean="0"/>
              <a:t>cloud</a:t>
            </a:r>
            <a:r>
              <a:rPr lang="pt-BR" dirty="0" smtClean="0"/>
              <a:t> </a:t>
            </a:r>
            <a:r>
              <a:rPr lang="pt-BR" dirty="0" err="1" smtClean="0"/>
              <a:t>computing</a:t>
            </a:r>
            <a:r>
              <a:rPr lang="pt-BR" dirty="0" smtClean="0"/>
              <a:t>.</a:t>
            </a:r>
            <a:endParaRPr lang="en-US" dirty="0" smtClean="0"/>
          </a:p>
          <a:p>
            <a:pPr>
              <a:buFont typeface="Arial" charset="0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9290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smtClean="0"/>
              <a:t>Atividades</a:t>
            </a:r>
          </a:p>
        </p:txBody>
      </p:sp>
      <p:sp>
        <p:nvSpPr>
          <p:cNvPr id="512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Validar</a:t>
            </a:r>
            <a:r>
              <a:rPr lang="en-US" dirty="0" smtClean="0"/>
              <a:t> o </a:t>
            </a:r>
            <a:r>
              <a:rPr lang="en-US" dirty="0" err="1" smtClean="0"/>
              <a:t>modelo</a:t>
            </a:r>
            <a:r>
              <a:rPr lang="en-US" dirty="0" smtClean="0"/>
              <a:t> do </a:t>
            </a:r>
            <a:r>
              <a:rPr lang="en-US" dirty="0" err="1" smtClean="0"/>
              <a:t>serviço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Ampliar</a:t>
            </a:r>
            <a:r>
              <a:rPr lang="en-US" dirty="0" smtClean="0"/>
              <a:t> a </a:t>
            </a:r>
            <a:r>
              <a:rPr lang="en-US" dirty="0" err="1" smtClean="0"/>
              <a:t>infraestrutura</a:t>
            </a:r>
            <a:r>
              <a:rPr lang="en-US" dirty="0"/>
              <a:t> </a:t>
            </a:r>
            <a:r>
              <a:rPr lang="en-US" dirty="0" smtClean="0"/>
              <a:t>de </a:t>
            </a:r>
            <a:r>
              <a:rPr lang="en-US" dirty="0" err="1" smtClean="0"/>
              <a:t>teste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Estabelecer</a:t>
            </a:r>
            <a:r>
              <a:rPr lang="en-US" dirty="0" smtClean="0"/>
              <a:t> a </a:t>
            </a:r>
            <a:r>
              <a:rPr lang="en-US" dirty="0" err="1" smtClean="0"/>
              <a:t>métrica</a:t>
            </a:r>
            <a:r>
              <a:rPr lang="en-US" dirty="0" smtClean="0"/>
              <a:t> entre o  </a:t>
            </a:r>
            <a:r>
              <a:rPr lang="en-US" dirty="0" err="1" smtClean="0"/>
              <a:t>modelo</a:t>
            </a:r>
            <a:r>
              <a:rPr lang="en-US" dirty="0" smtClean="0"/>
              <a:t> de  </a:t>
            </a:r>
            <a:r>
              <a:rPr lang="en-US" dirty="0" err="1" smtClean="0"/>
              <a:t>desempenho</a:t>
            </a:r>
            <a:r>
              <a:rPr lang="en-US" dirty="0" smtClean="0"/>
              <a:t> e </a:t>
            </a:r>
            <a:r>
              <a:rPr lang="en-US" dirty="0" err="1" smtClean="0"/>
              <a:t>disponibilidade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Verificar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geradores</a:t>
            </a:r>
            <a:r>
              <a:rPr lang="en-US" dirty="0" smtClean="0"/>
              <a:t> de </a:t>
            </a:r>
            <a:r>
              <a:rPr lang="en-US" dirty="0" err="1" smtClean="0"/>
              <a:t>fluxos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streaming de </a:t>
            </a:r>
            <a:r>
              <a:rPr lang="en-US" dirty="0" err="1" smtClean="0"/>
              <a:t>vídeo</a:t>
            </a:r>
            <a:r>
              <a:rPr lang="en-US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04086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Obrigada!!</a:t>
            </a:r>
          </a:p>
        </p:txBody>
      </p:sp>
    </p:spTree>
    <p:extLst>
      <p:ext uri="{BB962C8B-B14F-4D97-AF65-F5344CB8AC3E}">
        <p14:creationId xmlns:p14="http://schemas.microsoft.com/office/powerpoint/2010/main" val="356128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Script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</a:p>
          <a:p>
            <a:r>
              <a:rPr lang="pt-BR" dirty="0" smtClean="0"/>
              <a:t>Motivação</a:t>
            </a:r>
          </a:p>
          <a:p>
            <a:r>
              <a:rPr lang="pt-BR" dirty="0" smtClean="0"/>
              <a:t>Objetivo</a:t>
            </a:r>
          </a:p>
          <a:p>
            <a:r>
              <a:rPr lang="pt-BR" dirty="0" smtClean="0"/>
              <a:t>Estudo de Caso (</a:t>
            </a:r>
            <a:r>
              <a:rPr lang="pt-BR" dirty="0" err="1" smtClean="0"/>
              <a:t>CloudFlix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Arquitetura</a:t>
            </a:r>
          </a:p>
          <a:p>
            <a:pPr lvl="1"/>
            <a:r>
              <a:rPr lang="pt-BR" dirty="0" smtClean="0"/>
              <a:t>Modelos</a:t>
            </a:r>
          </a:p>
          <a:p>
            <a:r>
              <a:rPr lang="pt-BR" dirty="0" smtClean="0"/>
              <a:t>Próximos Passos</a:t>
            </a:r>
            <a:endParaRPr lang="en-US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AF83-75CC-4982-86D0-A2955048E24F}" type="datetime1">
              <a:rPr lang="pt-BR" smtClean="0"/>
              <a:t>23/10/2013</a:t>
            </a:fld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899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eyepartner.com/wp-content/uploads/2012/06/streaming-vide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09" y="4306970"/>
            <a:ext cx="2315683" cy="1736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www.cjrinformatica.com.br/images/virtualizaca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346556"/>
            <a:ext cx="1512168" cy="167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http://1.bp.blogspot.com/-QMNrxjewrfg/UW3sZTnJdWI/AAAAAAAAAVA/8lzQZSbQL9o/s1600/Computa%C3%A7%C3%A3o+em+n%C3%BAvem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9" t="5724"/>
          <a:stretch/>
        </p:blipFill>
        <p:spPr bwMode="auto">
          <a:xfrm>
            <a:off x="6099789" y="4440899"/>
            <a:ext cx="2576667" cy="1724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3577" y="1143000"/>
            <a:ext cx="8229600" cy="989856"/>
          </a:xfrm>
        </p:spPr>
        <p:txBody>
          <a:bodyPr/>
          <a:lstStyle/>
          <a:p>
            <a:pPr algn="just"/>
            <a:r>
              <a:rPr lang="pt-BR" sz="1800" dirty="0"/>
              <a:t>No cenário atual, os serviços da Computação em Nuvem são essenciais aos usuários da web, para que consigam acessar recursos de processamento através da web</a:t>
            </a:r>
            <a:r>
              <a:rPr lang="pt-BR" sz="1800" dirty="0" smtClean="0"/>
              <a:t>.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AF83-75CC-4982-86D0-A2955048E24F}" type="datetime1">
              <a:rPr lang="pt-BR" smtClean="0"/>
              <a:t>23/10/2013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3</a:t>
            </a:fld>
            <a:endParaRPr lang="pt-BR"/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 bwMode="auto">
          <a:xfrm>
            <a:off x="467544" y="2132856"/>
            <a:ext cx="8229600" cy="121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/>
            <a:r>
              <a:rPr lang="pt-BR" sz="1800" dirty="0" smtClean="0"/>
              <a:t>Virtualização é uma forma de núcleo da Computação em Nuvem. Uma máquina com conexão à internet e um </a:t>
            </a:r>
            <a:r>
              <a:rPr lang="pt-BR" sz="1800" i="1" dirty="0" err="1" smtClean="0"/>
              <a:t>storage</a:t>
            </a:r>
            <a:r>
              <a:rPr lang="pt-BR" sz="1800" dirty="0" smtClean="0"/>
              <a:t> digital remoto são utilizados para tornar disponíveis uma variedade de serviços na web.</a:t>
            </a:r>
            <a:endParaRPr lang="pt-BR" dirty="0" smtClean="0"/>
          </a:p>
          <a:p>
            <a:endParaRPr lang="en-US" dirty="0"/>
          </a:p>
        </p:txBody>
      </p:sp>
      <p:sp>
        <p:nvSpPr>
          <p:cNvPr id="10" name="Espaço Reservado para Conteúdo 2"/>
          <p:cNvSpPr txBox="1">
            <a:spLocks/>
          </p:cNvSpPr>
          <p:nvPr/>
        </p:nvSpPr>
        <p:spPr bwMode="auto">
          <a:xfrm>
            <a:off x="446856" y="3356992"/>
            <a:ext cx="8229600" cy="121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/>
            <a:r>
              <a:rPr lang="pt-BR" sz="1800" i="1" dirty="0" smtClean="0"/>
              <a:t>Streaming</a:t>
            </a:r>
            <a:r>
              <a:rPr lang="pt-BR" sz="1800" dirty="0" smtClean="0"/>
              <a:t> é uma forma de distribuir informação multimídia através da rede.</a:t>
            </a:r>
            <a:endParaRPr lang="pt-B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246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Motivação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1800" b="1" dirty="0" smtClean="0"/>
              <a:t>EUCALYPTUS</a:t>
            </a:r>
            <a:r>
              <a:rPr lang="pt-BR" sz="1800" dirty="0" smtClean="0"/>
              <a:t>: </a:t>
            </a:r>
          </a:p>
          <a:p>
            <a:pPr lvl="1" algn="just"/>
            <a:r>
              <a:rPr lang="pt-BR" sz="1400" dirty="0"/>
              <a:t>É um software livre, bastante utilizado mundialmente para construção de nuvens híbridas e privadas</a:t>
            </a:r>
            <a:r>
              <a:rPr lang="pt-BR" sz="1400" dirty="0" smtClean="0"/>
              <a:t>.</a:t>
            </a:r>
          </a:p>
          <a:p>
            <a:pPr lvl="1" algn="just"/>
            <a:r>
              <a:rPr lang="pt-BR" sz="1400" dirty="0"/>
              <a:t>Provê </a:t>
            </a:r>
            <a:r>
              <a:rPr lang="pt-BR" sz="1400" dirty="0" err="1"/>
              <a:t>IaaS</a:t>
            </a:r>
            <a:r>
              <a:rPr lang="pt-BR" sz="1400" dirty="0"/>
              <a:t>, desta forma </a:t>
            </a:r>
            <a:r>
              <a:rPr lang="pt-BR" sz="1400" dirty="0" smtClean="0"/>
              <a:t>o administrador pode </a:t>
            </a:r>
            <a:r>
              <a:rPr lang="pt-BR" sz="1400" dirty="0"/>
              <a:t>provisionar seus próprios recursos, de acordo com sua necessidade</a:t>
            </a:r>
            <a:r>
              <a:rPr lang="pt-BR" sz="1400" dirty="0" smtClean="0"/>
              <a:t>.</a:t>
            </a:r>
          </a:p>
          <a:p>
            <a:pPr lvl="1" algn="just"/>
            <a:r>
              <a:rPr lang="pt-BR" sz="1400" dirty="0" smtClean="0"/>
              <a:t>É composto por cinco componentes: </a:t>
            </a:r>
            <a:r>
              <a:rPr lang="en-US" sz="1400" dirty="0"/>
              <a:t>Cloud Controller, Walrus, Cluster Controller, Storage Controller, Node </a:t>
            </a:r>
            <a:r>
              <a:rPr lang="en-US" sz="1400" dirty="0" smtClean="0"/>
              <a:t>Controller.</a:t>
            </a:r>
            <a:endParaRPr lang="pt-BR" sz="1400" dirty="0"/>
          </a:p>
          <a:p>
            <a:pPr marL="0" indent="0" algn="just">
              <a:buNone/>
            </a:pPr>
            <a:endParaRPr lang="en-US" sz="180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AF83-75CC-4982-86D0-A2955048E24F}" type="datetime1">
              <a:rPr lang="pt-BR" smtClean="0"/>
              <a:t>23/10/2013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4</a:t>
            </a:fld>
            <a:endParaRPr lang="pt-BR"/>
          </a:p>
        </p:txBody>
      </p:sp>
      <p:pic>
        <p:nvPicPr>
          <p:cNvPr id="8198" name="Picture 6" descr="Eucalyptus Open Source Private Cloud Softwa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861048"/>
            <a:ext cx="5184576" cy="1233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230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400" dirty="0"/>
              <a:t>Pretende-se criar modelos que representem o sistema de </a:t>
            </a:r>
            <a:r>
              <a:rPr lang="pt-BR" sz="2400" i="1" dirty="0"/>
              <a:t>streaming</a:t>
            </a:r>
            <a:r>
              <a:rPr lang="pt-BR" sz="2400" dirty="0"/>
              <a:t> de vídeos baseado no </a:t>
            </a:r>
            <a:r>
              <a:rPr lang="pt-BR" sz="2400" dirty="0" err="1"/>
              <a:t>Eucalyptus</a:t>
            </a:r>
            <a:r>
              <a:rPr lang="pt-BR" sz="2400" dirty="0"/>
              <a:t>, visando melhorar a disponibilidade deste tipo de serviço.</a:t>
            </a:r>
            <a:endParaRPr lang="en-US" sz="240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AF83-75CC-4982-86D0-A2955048E24F}" type="datetime1">
              <a:rPr lang="pt-BR" smtClean="0"/>
              <a:t>23/10/2013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821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CloudFlix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http://cloudflix.cin.ufpe.br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pt-BR" dirty="0"/>
          </a:p>
          <a:p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AF83-75CC-4982-86D0-A2955048E24F}" type="datetime1">
              <a:rPr lang="pt-BR" smtClean="0"/>
              <a:t>23/10/2013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6</a:t>
            </a:fld>
            <a:endParaRPr lang="pt-B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89" t="39871" r="52138" b="46472"/>
          <a:stretch/>
        </p:blipFill>
        <p:spPr bwMode="auto">
          <a:xfrm>
            <a:off x="2756686" y="2216654"/>
            <a:ext cx="3399490" cy="1644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019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10" t="29526" r="35781" b="18104"/>
          <a:stretch/>
        </p:blipFill>
        <p:spPr bwMode="auto">
          <a:xfrm>
            <a:off x="1475656" y="1821781"/>
            <a:ext cx="6480720" cy="4487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CloudFlix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Arquitetura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AF83-75CC-4982-86D0-A2955048E24F}" type="datetime1">
              <a:rPr lang="pt-BR" smtClean="0"/>
              <a:t>23/10/2013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7</a:t>
            </a:fld>
            <a:endParaRPr lang="pt-BR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89" t="39871" r="52138" b="46472"/>
          <a:stretch/>
        </p:blipFill>
        <p:spPr bwMode="auto">
          <a:xfrm>
            <a:off x="7596336" y="1052736"/>
            <a:ext cx="1384636" cy="669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tângulo 7"/>
          <p:cNvSpPr/>
          <p:nvPr/>
        </p:nvSpPr>
        <p:spPr>
          <a:xfrm>
            <a:off x="6732240" y="2420888"/>
            <a:ext cx="1440160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84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RBD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Infraestrutura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AF83-75CC-4982-86D0-A2955048E24F}" type="datetime1">
              <a:rPr lang="pt-BR" smtClean="0"/>
              <a:t>23/10/2013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8</a:t>
            </a:fld>
            <a:endParaRPr lang="pt-B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83" t="54310" r="34569" b="30388"/>
          <a:stretch/>
        </p:blipFill>
        <p:spPr bwMode="auto">
          <a:xfrm>
            <a:off x="251520" y="3523066"/>
            <a:ext cx="8794998" cy="1706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 descr="C:\Users\Jamilson\Dropbox\Enviar_SMC\IEEE-SMC-2012\img\C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509" y="1890888"/>
            <a:ext cx="7172366" cy="779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Jamilson\Dropbox\Enviar_SMC\IEEE-SMC-2012\img\NC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0306" y="2188620"/>
            <a:ext cx="5696772" cy="1008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20" t="47629" r="43050" b="39440"/>
          <a:stretch/>
        </p:blipFill>
        <p:spPr bwMode="auto">
          <a:xfrm>
            <a:off x="2699793" y="2475797"/>
            <a:ext cx="4032448" cy="809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462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RBD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Infraestrutura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AF83-75CC-4982-86D0-A2955048E24F}" type="datetime1">
              <a:rPr lang="pt-BR" smtClean="0"/>
              <a:t>23/10/2013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F605D-5AAA-49F6-90DE-173D10EB199B}" type="slidenum">
              <a:rPr lang="pt-BR" smtClean="0"/>
              <a:t>9</a:t>
            </a:fld>
            <a:endParaRPr lang="pt-B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83" t="54310" r="34569" b="30388"/>
          <a:stretch/>
        </p:blipFill>
        <p:spPr bwMode="auto">
          <a:xfrm>
            <a:off x="510143" y="1772816"/>
            <a:ext cx="8166313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200763"/>
              </p:ext>
            </p:extLst>
          </p:nvPr>
        </p:nvGraphicFramePr>
        <p:xfrm>
          <a:off x="433922" y="3645024"/>
          <a:ext cx="8208911" cy="2664293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559922"/>
                <a:gridCol w="3603912"/>
                <a:gridCol w="2045077"/>
              </a:tblGrid>
              <a:tr h="45705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500" u="none" strike="noStrike" dirty="0">
                          <a:effectLst/>
                        </a:rPr>
                        <a:t>Input - </a:t>
                      </a:r>
                      <a:r>
                        <a:rPr lang="en-US" sz="2500" u="none" strike="noStrike" dirty="0" err="1">
                          <a:effectLst/>
                        </a:rPr>
                        <a:t>Infraestrutura</a:t>
                      </a:r>
                      <a:r>
                        <a:rPr lang="en-US" sz="2500" u="none" strike="noStrike" dirty="0">
                          <a:effectLst/>
                        </a:rPr>
                        <a:t> </a:t>
                      </a:r>
                      <a:r>
                        <a:rPr lang="en-US" sz="2500" u="none" strike="noStrike" dirty="0" err="1" smtClean="0">
                          <a:effectLst/>
                        </a:rPr>
                        <a:t>sem</a:t>
                      </a:r>
                      <a:r>
                        <a:rPr lang="en-US" sz="25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500" u="none" strike="noStrike" dirty="0" err="1" smtClean="0">
                          <a:effectLst/>
                        </a:rPr>
                        <a:t>redudância</a:t>
                      </a:r>
                      <a:endParaRPr lang="en-US" sz="2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78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MTTF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MTTR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678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Frontend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180.72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0.9699999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678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Node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481.83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0.91000000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678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Volume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2000000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67873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 smtClean="0">
                          <a:effectLst/>
                        </a:rPr>
                        <a:t>Service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595.041322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BR" sz="2000" u="none" strike="noStrike" kern="1200" dirty="0" smtClean="0">
                          <a:effectLst/>
                        </a:rPr>
                        <a:t>1</a:t>
                      </a:r>
                      <a:endParaRPr lang="en-US" sz="2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678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err="1" smtClean="0">
                          <a:effectLst/>
                        </a:rPr>
                        <a:t>Disponibilidade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0.9911201</a:t>
                      </a:r>
                      <a:endParaRPr lang="en-US" sz="2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gency FB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867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presentação proposta paulo v1.4 - Paul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apresentação proposta paulo v1.4 - Paulo</Template>
  <TotalTime>25963</TotalTime>
  <Words>611</Words>
  <Application>Microsoft Office PowerPoint</Application>
  <PresentationFormat>Apresentação na tela (4:3)</PresentationFormat>
  <Paragraphs>174</Paragraphs>
  <Slides>19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apresentação proposta paulo v1.4 - Paulo</vt:lpstr>
      <vt:lpstr>Modelos para analise de disponibilidade para serviços de streamings de vídeos para ambiente de computação em nuvem Eucalyptus</vt:lpstr>
      <vt:lpstr>Script</vt:lpstr>
      <vt:lpstr>Introdução</vt:lpstr>
      <vt:lpstr>Motivação</vt:lpstr>
      <vt:lpstr>Objetivo</vt:lpstr>
      <vt:lpstr>CloudFlix</vt:lpstr>
      <vt:lpstr>CloudFlix</vt:lpstr>
      <vt:lpstr>RBD</vt:lpstr>
      <vt:lpstr>RBD</vt:lpstr>
      <vt:lpstr>Apresentação do PowerPoint</vt:lpstr>
      <vt:lpstr>RBD</vt:lpstr>
      <vt:lpstr>Fórmula Fechada</vt:lpstr>
      <vt:lpstr>RBD</vt:lpstr>
      <vt:lpstr>Próximos Passos</vt:lpstr>
      <vt:lpstr>Conclusão</vt:lpstr>
      <vt:lpstr>Análise de Sensibilidade e Dependabilidade aplicada em Serviços de  Streaming de Vídeos usando  Infraestruturas  de Cloud Computing</vt:lpstr>
      <vt:lpstr>Proposta</vt:lpstr>
      <vt:lpstr>Atividades</vt:lpstr>
      <vt:lpstr>Obrigada!!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Jamilson</dc:creator>
  <cp:lastModifiedBy>bezerra</cp:lastModifiedBy>
  <cp:revision>340</cp:revision>
  <dcterms:created xsi:type="dcterms:W3CDTF">2012-01-27T10:53:05Z</dcterms:created>
  <dcterms:modified xsi:type="dcterms:W3CDTF">2013-10-23T18:32:03Z</dcterms:modified>
</cp:coreProperties>
</file>