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7" r:id="rId23"/>
    <p:sldId id="279" r:id="rId24"/>
    <p:sldId id="280" r:id="rId25"/>
    <p:sldId id="282" r:id="rId26"/>
    <p:sldId id="288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86286" autoAdjust="0"/>
  </p:normalViewPr>
  <p:slideViewPr>
    <p:cSldViewPr>
      <p:cViewPr varScale="1">
        <p:scale>
          <a:sx n="80" d="100"/>
          <a:sy n="80" d="100"/>
        </p:scale>
        <p:origin x="96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2F1B483-A9B9-400F-9FFB-3A22E7283325}" type="datetime1">
              <a:rPr lang="pt-BR"/>
              <a:pPr>
                <a:defRPr/>
              </a:pPr>
              <a:t>23/10/2013</a:t>
            </a:fld>
            <a:endParaRPr lang="pt-B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2DA82C-D493-43DE-9DF7-18E70B712BD0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132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86DC3E2-3B28-4444-992C-935741AFECB1}" type="datetime1">
              <a:rPr lang="pt-BR"/>
              <a:pPr>
                <a:defRPr/>
              </a:pPr>
              <a:t>23/10/2013</a:t>
            </a:fld>
            <a:endParaRPr lang="pt-B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CD55EAC-1D69-49F2-9DE6-98A441D3293B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774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B960-2FAB-46B1-AB8D-69E89B670E0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71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B960-2FAB-46B1-AB8D-69E89B670E0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15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B960-2FAB-46B1-AB8D-69E89B670E0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15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Distancias pequenas alto impacto na disponibilidade pela distancia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55EAC-1D69-49F2-9DE6-98A441D3293B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69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246D-ADDA-445E-A355-E558518AB0A9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46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D9963-E7CE-42C4-A62A-7D89292E38CF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51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C5F5E-3745-4B7C-A2F0-6F6BADB0E5BF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16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57C96-7097-488C-8EB2-2F5F7724F2CA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7AD7D-AD43-4CD1-BCC0-5744D530F5BC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1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9A106-28A3-4B03-83A1-FE3E13BE1E2D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06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C6DDC-178A-4F80-8263-80274624FFE3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2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D843-5BE1-4312-B2B0-3BECC1B248B9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39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7853B-6360-4BCE-9C1F-1004D7444195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B67DE-BA98-460F-8EE7-81B23CD02FC8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90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70D7C-3B0D-4C71-90F6-4B0E6CD3A81D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C4E1F6-6FE7-444A-A8B2-3CDEA7846E16}" type="slidenum">
              <a:rPr lang="pt-BR" smtClean="0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Dependability Models for Designing </a:t>
            </a:r>
            <a:r>
              <a:rPr lang="en-US" dirty="0" smtClean="0"/>
              <a:t>Disaster Tolerant </a:t>
            </a:r>
            <a:r>
              <a:rPr lang="en-US" dirty="0"/>
              <a:t>Cloud Computing Systems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922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09" y="22523"/>
            <a:ext cx="8229600" cy="1143000"/>
          </a:xfrm>
        </p:spPr>
        <p:txBody>
          <a:bodyPr/>
          <a:lstStyle/>
          <a:p>
            <a:r>
              <a:rPr lang="pt-BR" dirty="0" smtClean="0"/>
              <a:t>Architecture</a:t>
            </a:r>
            <a:endParaRPr lang="pt-BR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19546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(SPN/RBD) BUILDING blocks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09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27784" y="2397339"/>
            <a:ext cx="8229600" cy="1143000"/>
          </a:xfrm>
        </p:spPr>
        <p:txBody>
          <a:bodyPr/>
          <a:lstStyle/>
          <a:p>
            <a:r>
              <a:rPr lang="pt-BR" sz="2800" dirty="0" smtClean="0">
                <a:solidFill>
                  <a:srgbClr val="FF0000"/>
                </a:solidFill>
              </a:rPr>
              <a:t>Modeling</a:t>
            </a:r>
            <a:br>
              <a:rPr lang="pt-BR" sz="2800" dirty="0" smtClean="0">
                <a:solidFill>
                  <a:srgbClr val="FF0000"/>
                </a:solidFill>
              </a:rPr>
            </a:br>
            <a:r>
              <a:rPr lang="pt-BR" sz="2800" dirty="0" smtClean="0">
                <a:solidFill>
                  <a:srgbClr val="FF0000"/>
                </a:solidFill>
              </a:rPr>
              <a:t>Approach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5285"/>
            <a:ext cx="3672408" cy="5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Hierarchical Modelling</a:t>
            </a:r>
            <a:endParaRPr lang="pt-B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52383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43" y="4046372"/>
            <a:ext cx="1131773" cy="255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419872" y="508518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88" y="4457278"/>
            <a:ext cx="2171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97582"/>
            <a:ext cx="2316088" cy="134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1442"/>
            <a:ext cx="3765094" cy="90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222304" y="2118667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3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Basic Blocks SPN – Simple Component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520268" cy="30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6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Basic Block – VmBehavior </a:t>
            </a:r>
            <a:endParaRPr lang="pt-BR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5" y="1424044"/>
            <a:ext cx="78187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Guard Expressions</a:t>
            </a:r>
            <a:endParaRPr lang="pt-BR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97" y="2132856"/>
            <a:ext cx="7855605" cy="39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Basic Block – TransmissionComponent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9208"/>
            <a:ext cx="810090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Guard Expressions</a:t>
            </a:r>
            <a:endParaRPr lang="pt-BR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709" y="1417638"/>
            <a:ext cx="6412582" cy="51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 Composition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Joining building blocks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1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Motivation</a:t>
            </a:r>
          </a:p>
          <a:p>
            <a:r>
              <a:rPr lang="pt-BR" dirty="0" smtClean="0"/>
              <a:t>Approach</a:t>
            </a:r>
          </a:p>
          <a:p>
            <a:r>
              <a:rPr lang="pt-BR" dirty="0" smtClean="0"/>
              <a:t>Architecture</a:t>
            </a:r>
          </a:p>
          <a:p>
            <a:r>
              <a:rPr lang="pt-BR" dirty="0" smtClean="0"/>
              <a:t>Basic Blocks</a:t>
            </a:r>
          </a:p>
          <a:p>
            <a:r>
              <a:rPr lang="pt-BR" dirty="0" smtClean="0"/>
              <a:t>Case Studies</a:t>
            </a:r>
          </a:p>
          <a:p>
            <a:r>
              <a:rPr lang="pt-BR" dirty="0" smtClean="0"/>
              <a:t>Results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5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/>
              <a:t>Two Data Centers</a:t>
            </a:r>
            <a:endParaRPr lang="pt-BR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3" y="1268760"/>
            <a:ext cx="831239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Parameters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6743" cy="327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1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COMBINED MODEL</a:t>
            </a:r>
            <a:endParaRPr lang="pt-BR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6" y="1916832"/>
            <a:ext cx="8919707" cy="39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RESULTS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7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Results</a:t>
            </a:r>
            <a:endParaRPr lang="pt-BR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43" y="1417638"/>
            <a:ext cx="6804713" cy="542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Geoclouds Modcs</a:t>
            </a:r>
            <a:endParaRPr lang="pt-BR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421449"/>
            <a:ext cx="6984776" cy="47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Futures Activities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the impact of distance and network on disaster recovering.</a:t>
            </a:r>
          </a:p>
          <a:p>
            <a:r>
              <a:rPr lang="en-US" dirty="0" smtClean="0"/>
              <a:t>Finish the tool</a:t>
            </a:r>
          </a:p>
          <a:p>
            <a:r>
              <a:rPr lang="en-US" dirty="0" smtClean="0"/>
              <a:t>Study Survivability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Motivation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Why adopt cloud computing?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adopt cloud computing?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</a:p>
          <a:p>
            <a:pPr lvl="1"/>
            <a:r>
              <a:rPr lang="fr-FR" dirty="0"/>
              <a:t>infrastructure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on </a:t>
            </a:r>
            <a:r>
              <a:rPr lang="fr-FR" dirty="0" err="1" smtClean="0"/>
              <a:t>demand</a:t>
            </a:r>
            <a:r>
              <a:rPr lang="fr-FR" dirty="0" smtClean="0"/>
              <a:t>.</a:t>
            </a:r>
          </a:p>
          <a:p>
            <a:pPr lvl="1"/>
            <a:r>
              <a:rPr lang="en-US" dirty="0" smtClean="0"/>
              <a:t>Adopted as a service.</a:t>
            </a:r>
          </a:p>
          <a:p>
            <a:pPr lvl="1"/>
            <a:r>
              <a:rPr lang="en-US" dirty="0" smtClean="0"/>
              <a:t>Minimizes </a:t>
            </a:r>
            <a:r>
              <a:rPr lang="en-US" dirty="0"/>
              <a:t>the costs associated to the IT infrastructure</a:t>
            </a:r>
            <a:endParaRPr lang="en-US" dirty="0" smtClean="0"/>
          </a:p>
          <a:p>
            <a:pPr lvl="1"/>
            <a:r>
              <a:rPr lang="en-US" dirty="0" smtClean="0"/>
              <a:t>Service </a:t>
            </a:r>
            <a:r>
              <a:rPr lang="en-US" dirty="0"/>
              <a:t>Level Agreement (SLA</a:t>
            </a:r>
            <a:r>
              <a:rPr lang="en-US" dirty="0" smtClean="0"/>
              <a:t>).</a:t>
            </a:r>
          </a:p>
          <a:p>
            <a:pPr lvl="2"/>
            <a:r>
              <a:rPr lang="en-US" dirty="0"/>
              <a:t> Penalties may be applied </a:t>
            </a:r>
            <a:r>
              <a:rPr lang="en-US" dirty="0" smtClean="0"/>
              <a:t>if the </a:t>
            </a:r>
            <a:r>
              <a:rPr lang="en-US" dirty="0"/>
              <a:t>deﬁned availability level is not satisﬁed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 Large cloud service providers </a:t>
            </a:r>
            <a:r>
              <a:rPr lang="en-US" dirty="0" smtClean="0"/>
              <a:t>adopts </a:t>
            </a:r>
            <a:r>
              <a:rPr lang="en-US" dirty="0"/>
              <a:t>service level agreements (SLAs) </a:t>
            </a:r>
            <a:r>
              <a:rPr lang="en-US" dirty="0" smtClean="0"/>
              <a:t>to regulate </a:t>
            </a:r>
            <a:r>
              <a:rPr lang="en-US" dirty="0"/>
              <a:t>the availability of the cloud service.</a:t>
            </a:r>
          </a:p>
          <a:p>
            <a:pPr lvl="1">
              <a:defRPr/>
            </a:pPr>
            <a:r>
              <a:rPr lang="en-US" dirty="0"/>
              <a:t>Costs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Availability</a:t>
            </a:r>
            <a:endParaRPr lang="en-US" dirty="0"/>
          </a:p>
          <a:p>
            <a:pPr lvl="1">
              <a:defRPr/>
            </a:pPr>
            <a:r>
              <a:rPr lang="en-US" dirty="0"/>
              <a:t>Performance (response time)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Service provider needs to carry out availability </a:t>
            </a:r>
            <a:r>
              <a:rPr lang="en-US" dirty="0" smtClean="0"/>
              <a:t>analysis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62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Motivation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IaaS – </a:t>
            </a:r>
            <a:r>
              <a:rPr lang="en-US" dirty="0" smtClean="0"/>
              <a:t>computing resources </a:t>
            </a:r>
            <a:r>
              <a:rPr lang="en-US" dirty="0"/>
              <a:t>in the form of virtual machines (VMs</a:t>
            </a:r>
            <a:r>
              <a:rPr lang="en-US" dirty="0" smtClean="0"/>
              <a:t>).</a:t>
            </a:r>
            <a:endParaRPr lang="pt-BR" dirty="0" smtClean="0"/>
          </a:p>
          <a:p>
            <a:r>
              <a:rPr lang="pt-BR" dirty="0" smtClean="0"/>
              <a:t>Disasters</a:t>
            </a:r>
          </a:p>
          <a:p>
            <a:pPr lvl="1"/>
            <a:r>
              <a:rPr lang="en-US" dirty="0" smtClean="0"/>
              <a:t>Multiple data located </a:t>
            </a:r>
            <a:r>
              <a:rPr lang="en-US" dirty="0"/>
              <a:t>in different geographical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Availability improvement</a:t>
            </a:r>
          </a:p>
          <a:p>
            <a:pPr lvl="1"/>
            <a:r>
              <a:rPr lang="en-US" dirty="0" smtClean="0"/>
              <a:t>VM </a:t>
            </a:r>
            <a:r>
              <a:rPr lang="en-US" dirty="0"/>
              <a:t>migration time increases due to </a:t>
            </a:r>
            <a:r>
              <a:rPr lang="en-US" dirty="0" smtClean="0"/>
              <a:t>distance between </a:t>
            </a:r>
            <a:r>
              <a:rPr lang="en-US" dirty="0"/>
              <a:t>data centers</a:t>
            </a:r>
            <a:endParaRPr lang="en-US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7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APPROACH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0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APPROACH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dependability</a:t>
            </a:r>
          </a:p>
          <a:p>
            <a:pPr lvl="1"/>
            <a:r>
              <a:rPr lang="en-US" dirty="0" smtClean="0"/>
              <a:t>cloud </a:t>
            </a:r>
            <a:r>
              <a:rPr lang="en-US" dirty="0"/>
              <a:t>computing systems </a:t>
            </a:r>
            <a:r>
              <a:rPr lang="en-US" dirty="0" smtClean="0"/>
              <a:t>deployed into geographically </a:t>
            </a:r>
            <a:r>
              <a:rPr lang="en-US" dirty="0"/>
              <a:t>distributed data </a:t>
            </a:r>
            <a:r>
              <a:rPr lang="en-US" dirty="0" smtClean="0"/>
              <a:t>centers.</a:t>
            </a:r>
          </a:p>
          <a:p>
            <a:pPr lvl="1"/>
            <a:r>
              <a:rPr lang="en-US" dirty="0"/>
              <a:t>(RBD - Reliability Block </a:t>
            </a:r>
            <a:r>
              <a:rPr lang="en-US" dirty="0" smtClean="0"/>
              <a:t>Diagrams)</a:t>
            </a:r>
          </a:p>
          <a:p>
            <a:pPr lvl="1"/>
            <a:r>
              <a:rPr lang="en-US" dirty="0"/>
              <a:t>(SPN - Stochastic Petri </a:t>
            </a:r>
            <a:r>
              <a:rPr lang="en-US" dirty="0" smtClean="0"/>
              <a:t>Nets)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1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ARChitecture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3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</Words>
  <Application>Microsoft Office PowerPoint</Application>
  <PresentationFormat>Bildschirmpräsentation (4:3)</PresentationFormat>
  <Paragraphs>64</Paragraphs>
  <Slides>26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Office Theme</vt:lpstr>
      <vt:lpstr>Dependability Models for Designing Disaster Tolerant Cloud Computing Systems</vt:lpstr>
      <vt:lpstr>Agenda</vt:lpstr>
      <vt:lpstr> Motivation</vt:lpstr>
      <vt:lpstr>Why adopt cloud computing?</vt:lpstr>
      <vt:lpstr>Motivation</vt:lpstr>
      <vt:lpstr>Motivation</vt:lpstr>
      <vt:lpstr>APPROACH</vt:lpstr>
      <vt:lpstr>APPROACH</vt:lpstr>
      <vt:lpstr>ARChitecture</vt:lpstr>
      <vt:lpstr>Architecture</vt:lpstr>
      <vt:lpstr>(SPN/RBD) BUILDING blocks</vt:lpstr>
      <vt:lpstr>Modeling Approach</vt:lpstr>
      <vt:lpstr>Hierarchical Modelling</vt:lpstr>
      <vt:lpstr>Basic Blocks SPN – Simple Component</vt:lpstr>
      <vt:lpstr>Basic Block – VmBehavior </vt:lpstr>
      <vt:lpstr>Guard Expressions</vt:lpstr>
      <vt:lpstr>Basic Block – TransmissionComponent</vt:lpstr>
      <vt:lpstr>Guard Expressions</vt:lpstr>
      <vt:lpstr>Model Composition</vt:lpstr>
      <vt:lpstr>Two Data Centers</vt:lpstr>
      <vt:lpstr>Parameters</vt:lpstr>
      <vt:lpstr>COMBINED MODEL</vt:lpstr>
      <vt:lpstr>RESULTS</vt:lpstr>
      <vt:lpstr>Results</vt:lpstr>
      <vt:lpstr>Geoclouds Modcs</vt:lpstr>
      <vt:lpstr>Futures Activities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para apresentação</dc:title>
  <dc:creator>Usuario</dc:creator>
  <cp:lastModifiedBy>Bruno Silva</cp:lastModifiedBy>
  <cp:revision>287</cp:revision>
  <dcterms:created xsi:type="dcterms:W3CDTF">2009-05-12T01:13:57Z</dcterms:created>
  <dcterms:modified xsi:type="dcterms:W3CDTF">2013-10-23T08:40:01Z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