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4" r:id="rId3"/>
    <p:sldId id="266" r:id="rId4"/>
    <p:sldId id="265" r:id="rId5"/>
    <p:sldId id="268" r:id="rId6"/>
    <p:sldId id="257" r:id="rId7"/>
    <p:sldId id="258" r:id="rId8"/>
    <p:sldId id="270" r:id="rId9"/>
    <p:sldId id="269" r:id="rId10"/>
    <p:sldId id="271" r:id="rId11"/>
    <p:sldId id="272" r:id="rId12"/>
    <p:sldId id="274" r:id="rId13"/>
    <p:sldId id="275" r:id="rId14"/>
    <p:sldId id="273" r:id="rId15"/>
    <p:sldId id="277" r:id="rId16"/>
    <p:sldId id="276" r:id="rId17"/>
    <p:sldId id="278" r:id="rId18"/>
    <p:sldId id="267" r:id="rId19"/>
    <p:sldId id="279" r:id="rId2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0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pt-BR" noProof="0" smtClean="0"/>
              <a:t>Clique para editar o título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043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901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283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57675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12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55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717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063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32715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94742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gif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636912"/>
            <a:ext cx="7201172" cy="2041525"/>
          </a:xfrm>
        </p:spPr>
        <p:txBody>
          <a:bodyPr/>
          <a:lstStyle/>
          <a:p>
            <a:r>
              <a:rPr lang="pt-BR" dirty="0" smtClean="0"/>
              <a:t>Um estudo de estratégias de redundância para melhoria de </a:t>
            </a:r>
            <a:r>
              <a:rPr lang="pt-BR" dirty="0" err="1" smtClean="0"/>
              <a:t>dependabilidade</a:t>
            </a:r>
            <a:r>
              <a:rPr lang="pt-BR" dirty="0" smtClean="0"/>
              <a:t> em ambientes </a:t>
            </a:r>
            <a:r>
              <a:rPr lang="pt-BR" dirty="0" err="1" smtClean="0"/>
              <a:t>Openmobster</a:t>
            </a:r>
            <a:r>
              <a:rPr lang="pt-BR" dirty="0"/>
              <a:t> </a:t>
            </a:r>
            <a:r>
              <a:rPr lang="pt-BR" dirty="0" smtClean="0"/>
              <a:t>mobile </a:t>
            </a:r>
            <a:r>
              <a:rPr lang="pt-BR" dirty="0" err="1" smtClean="0"/>
              <a:t>cloud</a:t>
            </a:r>
            <a:r>
              <a:rPr lang="pt-BR" dirty="0" smtClean="0"/>
              <a:t> </a:t>
            </a:r>
            <a:r>
              <a:rPr lang="pt-BR" dirty="0" err="1" smtClean="0"/>
              <a:t>computing</a:t>
            </a:r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Igor de Oliveira Costa      </a:t>
            </a:r>
            <a:r>
              <a:rPr lang="pt-BR" sz="2000" dirty="0" smtClean="0"/>
              <a:t>ioc@cin.ufpe.br</a:t>
            </a:r>
          </a:p>
          <a:p>
            <a:r>
              <a:rPr lang="pt-BR" dirty="0" smtClean="0"/>
              <a:t>Orientador: Prof. Paulo Romero Martins Maciel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>
                    <a:lumMod val="65000"/>
                  </a:schemeClr>
                </a:solidFill>
              </a:rPr>
              <a:t>Introdução</a:t>
            </a:r>
          </a:p>
          <a:p>
            <a:r>
              <a:rPr lang="pt-BR" dirty="0" smtClean="0">
                <a:solidFill>
                  <a:schemeClr val="tx1">
                    <a:lumMod val="65000"/>
                  </a:schemeClr>
                </a:solidFill>
              </a:rPr>
              <a:t>Objetivo</a:t>
            </a:r>
          </a:p>
          <a:p>
            <a:r>
              <a:rPr lang="pt-BR" dirty="0" smtClean="0"/>
              <a:t>Atividades</a:t>
            </a:r>
          </a:p>
          <a:p>
            <a:r>
              <a:rPr lang="pt-BR" dirty="0" smtClean="0">
                <a:solidFill>
                  <a:schemeClr val="tx1">
                    <a:lumMod val="65000"/>
                  </a:schemeClr>
                </a:solidFill>
              </a:rPr>
              <a:t>Modelos de disponibilidade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084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Serão construídos três cenários para o estudo da disponibilidade, e de cada cenário serão criados modelos em CTMC e RBD, sendo que para cada cenário será realizado um conjunto de experimentos para validação dos modelos;</a:t>
            </a:r>
          </a:p>
          <a:p>
            <a:r>
              <a:rPr lang="pt-BR" sz="2000" dirty="0" smtClean="0"/>
              <a:t>Primeiro cenário: O mais simples utilizando a arquitetura básica do </a:t>
            </a:r>
            <a:r>
              <a:rPr lang="pt-BR" sz="2000" dirty="0" err="1" smtClean="0"/>
              <a:t>OpenMobster</a:t>
            </a:r>
            <a:r>
              <a:rPr lang="pt-BR" sz="2000" dirty="0"/>
              <a:t>;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178"/>
          <a:stretch/>
        </p:blipFill>
        <p:spPr>
          <a:xfrm>
            <a:off x="1259632" y="4005064"/>
            <a:ext cx="4684947" cy="2257374"/>
          </a:xfrm>
          <a:prstGeom prst="rect">
            <a:avLst/>
          </a:prstGeom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646101"/>
              </p:ext>
            </p:extLst>
          </p:nvPr>
        </p:nvGraphicFramePr>
        <p:xfrm>
          <a:off x="6660232" y="3861048"/>
          <a:ext cx="1800200" cy="198319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800200"/>
              </a:tblGrid>
              <a:tr h="396638">
                <a:tc>
                  <a:txBody>
                    <a:bodyPr/>
                    <a:lstStyle/>
                    <a:p>
                      <a:r>
                        <a:rPr lang="pt-BR" dirty="0" err="1" smtClean="0">
                          <a:solidFill>
                            <a:srgbClr val="000000"/>
                          </a:solidFill>
                        </a:rPr>
                        <a:t>OpenMobster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96638">
                <a:tc>
                  <a:txBody>
                    <a:bodyPr/>
                    <a:lstStyle/>
                    <a:p>
                      <a:r>
                        <a:rPr lang="pt-BR" dirty="0" err="1" smtClean="0">
                          <a:solidFill>
                            <a:srgbClr val="000000"/>
                          </a:solidFill>
                        </a:rPr>
                        <a:t>Jboss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96638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0000"/>
                          </a:solidFill>
                        </a:rPr>
                        <a:t>Java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96638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0000"/>
                          </a:solidFill>
                        </a:rPr>
                        <a:t>SO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96638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0000"/>
                          </a:solidFill>
                        </a:rPr>
                        <a:t>Hardware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41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Segundo Cenário: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645024"/>
            <a:ext cx="5076056" cy="2617590"/>
          </a:xfrm>
          <a:prstGeom prst="rect">
            <a:avLst/>
          </a:prstGeom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442495"/>
              </p:ext>
            </p:extLst>
          </p:nvPr>
        </p:nvGraphicFramePr>
        <p:xfrm>
          <a:off x="4211960" y="1957672"/>
          <a:ext cx="1440160" cy="168735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440160"/>
              </a:tblGrid>
              <a:tr h="0">
                <a:tc>
                  <a:txBody>
                    <a:bodyPr/>
                    <a:lstStyle/>
                    <a:p>
                      <a:r>
                        <a:rPr lang="pt-BR" sz="1400" dirty="0" err="1" smtClean="0">
                          <a:solidFill>
                            <a:srgbClr val="000000"/>
                          </a:solidFill>
                        </a:rPr>
                        <a:t>OpenMobster</a:t>
                      </a:r>
                      <a:endParaRPr lang="pt-B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pt-BR" sz="1400" dirty="0" err="1" smtClean="0">
                          <a:solidFill>
                            <a:srgbClr val="000000"/>
                          </a:solidFill>
                        </a:rPr>
                        <a:t>Jboss</a:t>
                      </a:r>
                      <a:endParaRPr lang="pt-B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rgbClr val="000000"/>
                          </a:solidFill>
                        </a:rPr>
                        <a:t>Java</a:t>
                      </a:r>
                      <a:endParaRPr lang="pt-B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rgbClr val="000000"/>
                          </a:solidFill>
                        </a:rPr>
                        <a:t>SO</a:t>
                      </a:r>
                      <a:endParaRPr lang="pt-B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rgbClr val="000000"/>
                          </a:solidFill>
                        </a:rPr>
                        <a:t>Hardware</a:t>
                      </a:r>
                      <a:endParaRPr lang="pt-B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033351"/>
              </p:ext>
            </p:extLst>
          </p:nvPr>
        </p:nvGraphicFramePr>
        <p:xfrm>
          <a:off x="6084168" y="1977847"/>
          <a:ext cx="1440160" cy="168735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440160"/>
              </a:tblGrid>
              <a:tr h="0">
                <a:tc>
                  <a:txBody>
                    <a:bodyPr/>
                    <a:lstStyle/>
                    <a:p>
                      <a:r>
                        <a:rPr lang="pt-BR" sz="1400" dirty="0" err="1" smtClean="0">
                          <a:solidFill>
                            <a:srgbClr val="000000"/>
                          </a:solidFill>
                        </a:rPr>
                        <a:t>OpenMobster</a:t>
                      </a:r>
                      <a:endParaRPr lang="pt-B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pt-BR" sz="1400" dirty="0" err="1" smtClean="0">
                          <a:solidFill>
                            <a:srgbClr val="000000"/>
                          </a:solidFill>
                        </a:rPr>
                        <a:t>Jboss</a:t>
                      </a:r>
                      <a:endParaRPr lang="pt-B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rgbClr val="000000"/>
                          </a:solidFill>
                        </a:rPr>
                        <a:t>Java</a:t>
                      </a:r>
                      <a:endParaRPr lang="pt-B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rgbClr val="000000"/>
                          </a:solidFill>
                        </a:rPr>
                        <a:t>SO</a:t>
                      </a:r>
                      <a:endParaRPr lang="pt-B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rgbClr val="000000"/>
                          </a:solidFill>
                        </a:rPr>
                        <a:t>Hardware</a:t>
                      </a:r>
                      <a:endParaRPr lang="pt-B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27584" y="2420888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</a:rPr>
              <a:t>Irá ser utilizado a função de cluster do </a:t>
            </a:r>
            <a:r>
              <a:rPr lang="pt-BR" dirty="0" err="1" smtClean="0">
                <a:solidFill>
                  <a:srgbClr val="000000"/>
                </a:solidFill>
              </a:rPr>
              <a:t>OpenMobster</a:t>
            </a:r>
            <a:r>
              <a:rPr lang="pt-BR" dirty="0" smtClean="0">
                <a:solidFill>
                  <a:srgbClr val="000000"/>
                </a:solidFill>
              </a:rPr>
              <a:t> em uma estratégia </a:t>
            </a:r>
            <a:r>
              <a:rPr lang="pt-BR" dirty="0" err="1" smtClean="0">
                <a:solidFill>
                  <a:srgbClr val="000000"/>
                </a:solidFill>
              </a:rPr>
              <a:t>Warm</a:t>
            </a:r>
            <a:r>
              <a:rPr lang="pt-BR" dirty="0" smtClean="0">
                <a:solidFill>
                  <a:srgbClr val="000000"/>
                </a:solidFill>
              </a:rPr>
              <a:t> </a:t>
            </a:r>
            <a:r>
              <a:rPr lang="pt-BR" dirty="0" err="1" smtClean="0">
                <a:solidFill>
                  <a:srgbClr val="000000"/>
                </a:solidFill>
              </a:rPr>
              <a:t>Standby</a:t>
            </a:r>
            <a:endParaRPr lang="pt-B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40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Terceiro cenário redundância com </a:t>
            </a:r>
            <a:r>
              <a:rPr lang="pt-BR" dirty="0" err="1" smtClean="0"/>
              <a:t>Eucalyptus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Atividades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23"/>
          <a:stretch/>
        </p:blipFill>
        <p:spPr>
          <a:xfrm>
            <a:off x="2483768" y="2708920"/>
            <a:ext cx="3713282" cy="3612322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400782"/>
              </p:ext>
            </p:extLst>
          </p:nvPr>
        </p:nvGraphicFramePr>
        <p:xfrm>
          <a:off x="6804248" y="2492896"/>
          <a:ext cx="1440160" cy="2724266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440160"/>
              </a:tblGrid>
              <a:tr h="0">
                <a:tc>
                  <a:txBody>
                    <a:bodyPr/>
                    <a:lstStyle/>
                    <a:p>
                      <a:r>
                        <a:rPr lang="pt-BR" sz="1400" dirty="0" err="1" smtClean="0">
                          <a:solidFill>
                            <a:srgbClr val="000000"/>
                          </a:solidFill>
                        </a:rPr>
                        <a:t>OpenMobster</a:t>
                      </a:r>
                      <a:endParaRPr lang="pt-B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pt-BR" sz="1400" dirty="0" err="1" smtClean="0">
                          <a:solidFill>
                            <a:srgbClr val="000000"/>
                          </a:solidFill>
                        </a:rPr>
                        <a:t>Jboss</a:t>
                      </a:r>
                      <a:endParaRPr lang="pt-B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rgbClr val="000000"/>
                          </a:solidFill>
                        </a:rPr>
                        <a:t>Java</a:t>
                      </a:r>
                      <a:endParaRPr lang="pt-B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rgbClr val="000000"/>
                          </a:solidFill>
                        </a:rPr>
                        <a:t>SO_VM</a:t>
                      </a:r>
                      <a:endParaRPr lang="pt-B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rgbClr val="000000"/>
                          </a:solidFill>
                        </a:rPr>
                        <a:t>VM</a:t>
                      </a:r>
                      <a:endParaRPr lang="pt-BR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err="1" smtClean="0">
                          <a:solidFill>
                            <a:srgbClr val="000000"/>
                          </a:solidFill>
                        </a:rPr>
                        <a:t>Hypervisor</a:t>
                      </a:r>
                      <a:endParaRPr lang="pt-BR" sz="1400" dirty="0" smtClean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solidFill>
                            <a:srgbClr val="000000"/>
                          </a:solidFill>
                        </a:rPr>
                        <a:t>SO</a:t>
                      </a: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solidFill>
                            <a:srgbClr val="000000"/>
                          </a:solidFill>
                        </a:rPr>
                        <a:t>Hardware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556736" y="2132856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</a:rPr>
              <a:t>Irá ser utilizado a função de cluster do </a:t>
            </a:r>
            <a:r>
              <a:rPr lang="pt-BR" dirty="0" err="1" smtClean="0">
                <a:solidFill>
                  <a:srgbClr val="000000"/>
                </a:solidFill>
              </a:rPr>
              <a:t>OpenMobster</a:t>
            </a:r>
            <a:r>
              <a:rPr lang="pt-BR" dirty="0" smtClean="0">
                <a:solidFill>
                  <a:srgbClr val="000000"/>
                </a:solidFill>
              </a:rPr>
              <a:t> em uma estratégia </a:t>
            </a:r>
            <a:r>
              <a:rPr lang="pt-BR" dirty="0" err="1" smtClean="0">
                <a:solidFill>
                  <a:srgbClr val="000000"/>
                </a:solidFill>
              </a:rPr>
              <a:t>Warm</a:t>
            </a:r>
            <a:r>
              <a:rPr lang="pt-BR" dirty="0" smtClean="0">
                <a:solidFill>
                  <a:srgbClr val="000000"/>
                </a:solidFill>
              </a:rPr>
              <a:t> </a:t>
            </a:r>
            <a:r>
              <a:rPr lang="pt-BR" dirty="0" err="1" smtClean="0">
                <a:solidFill>
                  <a:srgbClr val="000000"/>
                </a:solidFill>
              </a:rPr>
              <a:t>Standby</a:t>
            </a:r>
            <a:endParaRPr lang="pt-B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5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Métricas Utilizadas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396686"/>
              </p:ext>
            </p:extLst>
          </p:nvPr>
        </p:nvGraphicFramePr>
        <p:xfrm>
          <a:off x="1907704" y="2780928"/>
          <a:ext cx="5256585" cy="222504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52195"/>
                <a:gridCol w="1752195"/>
                <a:gridCol w="1752195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err="1" smtClean="0">
                          <a:solidFill>
                            <a:srgbClr val="000000"/>
                          </a:solidFill>
                        </a:rPr>
                        <a:t>Component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0000"/>
                          </a:solidFill>
                        </a:rPr>
                        <a:t>MTTF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0000"/>
                          </a:solidFill>
                        </a:rPr>
                        <a:t>MTTR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0000"/>
                          </a:solidFill>
                        </a:rPr>
                        <a:t>Hardware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8760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>
                          <a:solidFill>
                            <a:srgbClr val="000000"/>
                          </a:solidFill>
                        </a:rPr>
                        <a:t>8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0000"/>
                          </a:solidFill>
                        </a:rPr>
                        <a:t>SO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2893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0000"/>
                          </a:solidFill>
                        </a:rPr>
                        <a:t>Java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788</a:t>
                      </a:r>
                      <a:endParaRPr lang="pt-BR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err="1" smtClean="0">
                          <a:solidFill>
                            <a:srgbClr val="000000"/>
                          </a:solidFill>
                        </a:rPr>
                        <a:t>Jboss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788</a:t>
                      </a:r>
                      <a:endParaRPr lang="pt-BR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err="1" smtClean="0">
                          <a:solidFill>
                            <a:srgbClr val="000000"/>
                          </a:solidFill>
                        </a:rPr>
                        <a:t>OpenMobster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788</a:t>
                      </a:r>
                      <a:endParaRPr lang="pt-BR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662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>
                    <a:lumMod val="65000"/>
                  </a:schemeClr>
                </a:solidFill>
              </a:rPr>
              <a:t>Introdução</a:t>
            </a:r>
          </a:p>
          <a:p>
            <a:r>
              <a:rPr lang="pt-BR" dirty="0" smtClean="0">
                <a:solidFill>
                  <a:schemeClr val="tx1">
                    <a:lumMod val="65000"/>
                  </a:schemeClr>
                </a:solidFill>
              </a:rPr>
              <a:t>Objetivo</a:t>
            </a:r>
          </a:p>
          <a:p>
            <a:r>
              <a:rPr lang="pt-BR" dirty="0" smtClean="0">
                <a:solidFill>
                  <a:schemeClr val="tx1">
                    <a:lumMod val="65000"/>
                  </a:schemeClr>
                </a:solidFill>
              </a:rPr>
              <a:t>Atividades</a:t>
            </a:r>
          </a:p>
          <a:p>
            <a:r>
              <a:rPr lang="pt-BR" dirty="0" smtClean="0"/>
              <a:t>Modelos de disponibilidade cenário 1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860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340768"/>
            <a:ext cx="7918450" cy="4624387"/>
          </a:xfrm>
        </p:spPr>
        <p:txBody>
          <a:bodyPr/>
          <a:lstStyle/>
          <a:p>
            <a:r>
              <a:rPr lang="pt-BR" dirty="0" smtClean="0"/>
              <a:t>Modelo de disponibilidade do cenário 1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57" y="1937060"/>
            <a:ext cx="3557823" cy="3146316"/>
          </a:xfrm>
          <a:prstGeom prst="rect">
            <a:avLst/>
          </a:prstGeom>
        </p:spPr>
      </p:pic>
      <p:grpSp>
        <p:nvGrpSpPr>
          <p:cNvPr id="15" name="Grupo 14"/>
          <p:cNvGrpSpPr/>
          <p:nvPr/>
        </p:nvGrpSpPr>
        <p:grpSpPr>
          <a:xfrm>
            <a:off x="3851920" y="4836892"/>
            <a:ext cx="5240548" cy="1195760"/>
            <a:chOff x="3707904" y="4836892"/>
            <a:chExt cx="5240548" cy="1195760"/>
          </a:xfrm>
        </p:grpSpPr>
        <p:pic>
          <p:nvPicPr>
            <p:cNvPr id="1026" name="Picture 2" descr="C:\Users\Igor\Dropbox\Mestrado\Proposta\Modelo\Alterado\RBD_3_Elementos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7904" y="4836892"/>
              <a:ext cx="5240548" cy="119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tângulo de cantos arredondados 4"/>
            <p:cNvSpPr/>
            <p:nvPr/>
          </p:nvSpPr>
          <p:spPr>
            <a:xfrm>
              <a:off x="7063705" y="5119759"/>
              <a:ext cx="720080" cy="43204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cxnSp>
        <p:nvCxnSpPr>
          <p:cNvPr id="7" name="Conector de seta reta 6"/>
          <p:cNvCxnSpPr/>
          <p:nvPr/>
        </p:nvCxnSpPr>
        <p:spPr>
          <a:xfrm>
            <a:off x="4499992" y="3789040"/>
            <a:ext cx="2808312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533356"/>
              </p:ext>
            </p:extLst>
          </p:nvPr>
        </p:nvGraphicFramePr>
        <p:xfrm>
          <a:off x="4385407" y="2083116"/>
          <a:ext cx="4746414" cy="11125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698761"/>
                <a:gridCol w="1465515"/>
                <a:gridCol w="1582138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err="1" smtClean="0">
                          <a:solidFill>
                            <a:srgbClr val="000000"/>
                          </a:solidFill>
                        </a:rPr>
                        <a:t>Parameter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>
                          <a:solidFill>
                            <a:srgbClr val="000000"/>
                          </a:solidFill>
                        </a:rPr>
                        <a:t>Description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>
                          <a:solidFill>
                            <a:srgbClr val="000000"/>
                          </a:solidFill>
                        </a:rPr>
                        <a:t>Value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0000"/>
                          </a:solidFill>
                        </a:rPr>
                        <a:t>MTTF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0000"/>
                          </a:solidFill>
                        </a:rPr>
                        <a:t>1/</a:t>
                      </a:r>
                      <a:r>
                        <a:rPr lang="pt-BR" sz="18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4728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0000"/>
                          </a:solidFill>
                        </a:rPr>
                        <a:t>MTTR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0000"/>
                          </a:solidFill>
                        </a:rPr>
                        <a:t>1/72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Imagem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564904"/>
            <a:ext cx="1543050" cy="180975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924944"/>
            <a:ext cx="1562100" cy="180975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5148064" y="3323232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0000"/>
                </a:solidFill>
              </a:rPr>
              <a:t>MTTF= </a:t>
            </a:r>
            <a:r>
              <a:rPr lang="pt-BR" dirty="0" smtClean="0">
                <a:solidFill>
                  <a:srgbClr val="000000"/>
                </a:solidFill>
              </a:rPr>
              <a:t>0.00157600000</a:t>
            </a:r>
          </a:p>
          <a:p>
            <a:r>
              <a:rPr lang="pt-BR" dirty="0">
                <a:solidFill>
                  <a:srgbClr val="000000"/>
                </a:solidFill>
              </a:rPr>
              <a:t>MTTR= 0.0148053694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96" y="5231176"/>
            <a:ext cx="2967341" cy="50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49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</a:p>
          <a:p>
            <a:pPr lvl="1"/>
            <a:r>
              <a:rPr lang="pt-BR" dirty="0" smtClean="0"/>
              <a:t>Utilizando o MTTF e MTTR gerados a partir da CTMC, obtivemos o seguinte resultado:</a:t>
            </a:r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pPr lvl="1"/>
            <a:endParaRPr lang="pt-BR" dirty="0"/>
          </a:p>
          <a:p>
            <a:pPr marL="457200" lvl="1" indent="0">
              <a:buNone/>
            </a:pPr>
            <a:endParaRPr lang="pt-BR" dirty="0" smtClean="0"/>
          </a:p>
          <a:p>
            <a:pPr lvl="1"/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325" y="3573016"/>
            <a:ext cx="3113661" cy="224408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170498"/>
            <a:ext cx="3414791" cy="25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23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600" b="0" dirty="0" smtClean="0">
                <a:effectLst/>
              </a:rPr>
              <a:t>[1] E</a:t>
            </a:r>
            <a:r>
              <a:rPr lang="pt-BR" sz="1600" b="0" dirty="0">
                <a:effectLst/>
              </a:rPr>
              <a:t>. </a:t>
            </a:r>
            <a:r>
              <a:rPr lang="pt-BR" sz="1600" b="0" dirty="0" err="1">
                <a:effectLst/>
              </a:rPr>
              <a:t>Marinelli</a:t>
            </a:r>
            <a:r>
              <a:rPr lang="pt-BR" sz="1600" b="0" dirty="0">
                <a:effectLst/>
              </a:rPr>
              <a:t>, “</a:t>
            </a:r>
            <a:r>
              <a:rPr lang="pt-BR" sz="1600" b="0" dirty="0" err="1">
                <a:effectLst/>
              </a:rPr>
              <a:t>Hyrax</a:t>
            </a:r>
            <a:r>
              <a:rPr lang="pt-BR" sz="1600" b="0" dirty="0">
                <a:effectLst/>
              </a:rPr>
              <a:t>: </a:t>
            </a:r>
            <a:r>
              <a:rPr lang="pt-BR" sz="1600" b="0" dirty="0" err="1">
                <a:effectLst/>
              </a:rPr>
              <a:t>cloud</a:t>
            </a:r>
            <a:r>
              <a:rPr lang="pt-BR" sz="1600" b="0" dirty="0">
                <a:effectLst/>
              </a:rPr>
              <a:t> </a:t>
            </a:r>
            <a:r>
              <a:rPr lang="pt-BR" sz="1600" b="0" dirty="0" err="1">
                <a:effectLst/>
              </a:rPr>
              <a:t>computing</a:t>
            </a:r>
            <a:r>
              <a:rPr lang="pt-BR" sz="1600" b="0" dirty="0">
                <a:effectLst/>
              </a:rPr>
              <a:t> </a:t>
            </a:r>
            <a:r>
              <a:rPr lang="pt-BR" sz="1600" b="0" dirty="0" err="1" smtClean="0">
                <a:effectLst/>
              </a:rPr>
              <a:t>on</a:t>
            </a:r>
            <a:r>
              <a:rPr lang="pt-BR" sz="1600" b="0" dirty="0" smtClean="0">
                <a:effectLst/>
              </a:rPr>
              <a:t> </a:t>
            </a:r>
            <a:r>
              <a:rPr lang="en-US" sz="1600" b="0" dirty="0" smtClean="0">
                <a:effectLst/>
              </a:rPr>
              <a:t>mobile devices </a:t>
            </a:r>
            <a:r>
              <a:rPr lang="en-US" sz="1600" b="0" dirty="0">
                <a:effectLst/>
              </a:rPr>
              <a:t>using </a:t>
            </a:r>
            <a:r>
              <a:rPr lang="en-US" sz="1600" b="0" dirty="0" err="1">
                <a:effectLst/>
              </a:rPr>
              <a:t>MapReduce</a:t>
            </a:r>
            <a:r>
              <a:rPr lang="en-US" sz="1600" b="0" dirty="0">
                <a:effectLst/>
              </a:rPr>
              <a:t>” </a:t>
            </a:r>
            <a:r>
              <a:rPr lang="en-US" sz="1600" b="0" dirty="0" smtClean="0">
                <a:effectLst/>
              </a:rPr>
              <a:t>Master </a:t>
            </a:r>
            <a:r>
              <a:rPr lang="pt-BR" sz="1600" b="0" dirty="0" err="1" smtClean="0">
                <a:effectLst/>
              </a:rPr>
              <a:t>thesis</a:t>
            </a:r>
            <a:r>
              <a:rPr lang="pt-BR" sz="1600" b="0" dirty="0">
                <a:effectLst/>
              </a:rPr>
              <a:t>, </a:t>
            </a:r>
            <a:r>
              <a:rPr lang="pt-BR" sz="1600" b="0" dirty="0" smtClean="0">
                <a:effectLst/>
              </a:rPr>
              <a:t>Carnegie </a:t>
            </a:r>
            <a:r>
              <a:rPr lang="pt-BR" sz="1600" b="0" dirty="0" err="1" smtClean="0">
                <a:effectLst/>
              </a:rPr>
              <a:t>Mellon</a:t>
            </a:r>
            <a:r>
              <a:rPr lang="pt-BR" sz="1600" b="0" dirty="0" smtClean="0">
                <a:effectLst/>
              </a:rPr>
              <a:t> </a:t>
            </a:r>
            <a:r>
              <a:rPr lang="pt-BR" sz="1600" b="0" dirty="0" err="1">
                <a:effectLst/>
              </a:rPr>
              <a:t>University</a:t>
            </a:r>
            <a:r>
              <a:rPr lang="pt-BR" sz="1600" b="0" dirty="0">
                <a:effectLst/>
              </a:rPr>
              <a:t>, 2009</a:t>
            </a:r>
            <a:r>
              <a:rPr lang="pt-BR" sz="1600" b="0" dirty="0" smtClean="0">
                <a:effectLst/>
              </a:rPr>
              <a:t>.</a:t>
            </a:r>
          </a:p>
          <a:p>
            <a:r>
              <a:rPr lang="pt-BR" sz="1600" b="0" dirty="0" smtClean="0">
                <a:effectLst/>
              </a:rPr>
              <a:t>[2] </a:t>
            </a:r>
            <a:r>
              <a:rPr lang="pt-BR" sz="1600" b="0" dirty="0" err="1" smtClean="0">
                <a:effectLst/>
              </a:rPr>
              <a:t>OpenMobster</a:t>
            </a:r>
            <a:r>
              <a:rPr lang="pt-BR" sz="1600" b="0" i="1" dirty="0">
                <a:effectLst/>
              </a:rPr>
              <a:t>. http://code.google.com/p/openmobster </a:t>
            </a:r>
            <a:endParaRPr lang="pt-BR" sz="1600" b="0" dirty="0">
              <a:effectLst/>
            </a:endParaRPr>
          </a:p>
          <a:p>
            <a:r>
              <a:rPr lang="pt-BR" sz="1600" b="0" dirty="0" smtClean="0">
                <a:effectLst/>
              </a:rPr>
              <a:t>[3] </a:t>
            </a:r>
            <a:r>
              <a:rPr lang="pt-BR" sz="1600" b="0" dirty="0" err="1" smtClean="0">
                <a:effectLst/>
              </a:rPr>
              <a:t>OpenMobster</a:t>
            </a:r>
            <a:r>
              <a:rPr lang="pt-BR" sz="1600" b="0" dirty="0" smtClean="0">
                <a:effectLst/>
              </a:rPr>
              <a:t>. </a:t>
            </a:r>
            <a:r>
              <a:rPr lang="pt-BR" sz="1600" b="0" i="1" dirty="0">
                <a:effectLst/>
              </a:rPr>
              <a:t>http://</a:t>
            </a:r>
            <a:r>
              <a:rPr lang="pt-BR" sz="1600" b="0" i="1" dirty="0" smtClean="0">
                <a:effectLst/>
              </a:rPr>
              <a:t>openmobster.blogspot.com.br</a:t>
            </a:r>
            <a:endParaRPr lang="pt-BR" sz="1600" b="0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5315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Perguntas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873" y="1772816"/>
            <a:ext cx="3763590" cy="3763590"/>
          </a:xfrm>
        </p:spPr>
      </p:pic>
    </p:spTree>
    <p:extLst>
      <p:ext uri="{BB962C8B-B14F-4D97-AF65-F5344CB8AC3E}">
        <p14:creationId xmlns:p14="http://schemas.microsoft.com/office/powerpoint/2010/main" val="73866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</a:p>
          <a:p>
            <a:r>
              <a:rPr lang="pt-BR" dirty="0" smtClean="0"/>
              <a:t>Objetivo</a:t>
            </a:r>
          </a:p>
          <a:p>
            <a:r>
              <a:rPr lang="pt-BR" dirty="0" smtClean="0"/>
              <a:t>Atividades</a:t>
            </a:r>
          </a:p>
          <a:p>
            <a:r>
              <a:rPr lang="pt-BR" dirty="0" smtClean="0"/>
              <a:t>Modelos de disponibilidade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697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</a:p>
          <a:p>
            <a:r>
              <a:rPr lang="pt-BR" dirty="0" smtClean="0">
                <a:solidFill>
                  <a:schemeClr val="tx1">
                    <a:lumMod val="65000"/>
                  </a:schemeClr>
                </a:solidFill>
              </a:rPr>
              <a:t>Objetivo</a:t>
            </a:r>
          </a:p>
          <a:p>
            <a:r>
              <a:rPr lang="pt-BR" dirty="0" smtClean="0">
                <a:solidFill>
                  <a:schemeClr val="tx1">
                    <a:lumMod val="65000"/>
                  </a:schemeClr>
                </a:solidFill>
              </a:rPr>
              <a:t>Atividades</a:t>
            </a:r>
          </a:p>
          <a:p>
            <a:r>
              <a:rPr lang="pt-BR" dirty="0" smtClean="0">
                <a:solidFill>
                  <a:schemeClr val="tx1">
                    <a:lumMod val="65000"/>
                  </a:schemeClr>
                </a:solidFill>
              </a:rPr>
              <a:t>Modelos de disponibilidade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931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Mobile </a:t>
            </a:r>
            <a:r>
              <a:rPr lang="pt-BR" dirty="0" err="1" smtClean="0"/>
              <a:t>Cloud</a:t>
            </a:r>
            <a:r>
              <a:rPr lang="pt-BR" dirty="0" smtClean="0"/>
              <a:t> </a:t>
            </a:r>
            <a:r>
              <a:rPr lang="pt-BR" dirty="0" err="1" smtClean="0"/>
              <a:t>Computing</a:t>
            </a:r>
            <a:r>
              <a:rPr lang="pt-BR" dirty="0" smtClean="0"/>
              <a:t> combina técnicas de Computação Mobile e </a:t>
            </a:r>
            <a:r>
              <a:rPr lang="pt-BR" dirty="0" err="1" smtClean="0"/>
              <a:t>Cloud</a:t>
            </a:r>
            <a:r>
              <a:rPr lang="pt-BR" dirty="0" smtClean="0"/>
              <a:t> </a:t>
            </a:r>
            <a:r>
              <a:rPr lang="pt-BR" dirty="0" err="1" smtClean="0"/>
              <a:t>Computing</a:t>
            </a:r>
            <a:r>
              <a:rPr lang="pt-BR" dirty="0" smtClean="0"/>
              <a:t>, para difundir acesso a informação através de dispositivos móveis;</a:t>
            </a:r>
          </a:p>
          <a:p>
            <a:endParaRPr lang="pt-BR" dirty="0" smtClean="0"/>
          </a:p>
          <a:p>
            <a:r>
              <a:rPr lang="pt-BR" dirty="0" smtClean="0"/>
              <a:t>Mobile </a:t>
            </a:r>
            <a:r>
              <a:rPr lang="pt-BR" dirty="0" err="1"/>
              <a:t>Cloud</a:t>
            </a:r>
            <a:r>
              <a:rPr lang="pt-BR" dirty="0"/>
              <a:t> </a:t>
            </a:r>
            <a:r>
              <a:rPr lang="pt-BR" dirty="0" err="1" smtClean="0"/>
              <a:t>Computing</a:t>
            </a:r>
            <a:r>
              <a:rPr lang="pt-BR" dirty="0"/>
              <a:t> é </a:t>
            </a:r>
            <a:r>
              <a:rPr lang="pt-BR" dirty="0" smtClean="0"/>
              <a:t>definida </a:t>
            </a:r>
            <a:r>
              <a:rPr lang="pt-BR" dirty="0"/>
              <a:t>como </a:t>
            </a:r>
            <a:r>
              <a:rPr lang="pt-BR" dirty="0" smtClean="0"/>
              <a:t>uma extensão </a:t>
            </a:r>
            <a:r>
              <a:rPr lang="pt-BR" dirty="0"/>
              <a:t>da computação em nuvem com uma nova </a:t>
            </a:r>
            <a:r>
              <a:rPr lang="pt-BR" dirty="0" err="1"/>
              <a:t>infra-estrutura</a:t>
            </a:r>
            <a:r>
              <a:rPr lang="pt-BR" dirty="0"/>
              <a:t> ad- hoc com base em um dispositivo </a:t>
            </a:r>
            <a:r>
              <a:rPr lang="pt-BR" dirty="0" smtClean="0"/>
              <a:t>móvel[1] 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108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Muitos são os desafios nesta área, entre eles podemos citar a disponibilidade, tanto </a:t>
            </a:r>
            <a:r>
              <a:rPr lang="pt-BR" i="1" dirty="0" err="1" smtClean="0"/>
              <a:t>client-side</a:t>
            </a:r>
            <a:r>
              <a:rPr lang="pt-BR" dirty="0" smtClean="0"/>
              <a:t> quanto </a:t>
            </a:r>
            <a:r>
              <a:rPr lang="pt-BR" i="1" dirty="0" smtClean="0"/>
              <a:t>server-</a:t>
            </a:r>
            <a:r>
              <a:rPr lang="pt-BR" i="1" dirty="0" err="1" smtClean="0"/>
              <a:t>side</a:t>
            </a:r>
            <a:r>
              <a:rPr lang="pt-BR" dirty="0" smtClean="0"/>
              <a:t>;</a:t>
            </a:r>
          </a:p>
          <a:p>
            <a:r>
              <a:rPr lang="pt-BR" dirty="0" smtClean="0"/>
              <a:t>E o </a:t>
            </a:r>
            <a:r>
              <a:rPr lang="pt-BR" dirty="0" err="1" smtClean="0"/>
              <a:t>OpenMobster</a:t>
            </a:r>
            <a:r>
              <a:rPr lang="pt-BR" dirty="0" smtClean="0"/>
              <a:t> o que é?</a:t>
            </a:r>
          </a:p>
          <a:p>
            <a:r>
              <a:rPr lang="pt-BR" dirty="0" smtClean="0"/>
              <a:t>Alguns autores definem como uma plataforma </a:t>
            </a:r>
            <a:r>
              <a:rPr lang="pt-BR" i="1" dirty="0" smtClean="0"/>
              <a:t>open </a:t>
            </a:r>
            <a:r>
              <a:rPr lang="pt-BR" i="1" dirty="0" err="1" smtClean="0"/>
              <a:t>source</a:t>
            </a:r>
            <a:r>
              <a:rPr lang="pt-BR" dirty="0" smtClean="0"/>
              <a:t> para </a:t>
            </a:r>
            <a:r>
              <a:rPr lang="pt-BR" i="1" dirty="0" smtClean="0"/>
              <a:t>Mobile </a:t>
            </a:r>
            <a:r>
              <a:rPr lang="pt-BR" i="1" dirty="0" err="1" smtClean="0"/>
              <a:t>Cloud</a:t>
            </a:r>
            <a:r>
              <a:rPr lang="pt-BR" i="1" dirty="0" smtClean="0"/>
              <a:t> </a:t>
            </a:r>
            <a:r>
              <a:rPr lang="pt-BR" i="1" dirty="0" err="1" smtClean="0"/>
              <a:t>Computing</a:t>
            </a:r>
            <a:r>
              <a:rPr lang="pt-BR" dirty="0" smtClean="0"/>
              <a:t>[2];</a:t>
            </a:r>
          </a:p>
          <a:p>
            <a:r>
              <a:rPr lang="pt-BR" dirty="0" smtClean="0"/>
              <a:t>Outros autores definem como uma plataforma de MBAAS (</a:t>
            </a:r>
            <a:r>
              <a:rPr lang="pt-BR" i="1" dirty="0" smtClean="0"/>
              <a:t>Mobile </a:t>
            </a:r>
            <a:r>
              <a:rPr lang="pt-BR" i="1" dirty="0" err="1" smtClean="0"/>
              <a:t>Backend</a:t>
            </a:r>
            <a:r>
              <a:rPr lang="pt-BR" i="1" dirty="0" smtClean="0"/>
              <a:t> As a Service</a:t>
            </a:r>
            <a:r>
              <a:rPr lang="pt-BR" dirty="0" smtClean="0"/>
              <a:t>) focada no espaço empresarial[3];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857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 smtClean="0"/>
              <a:t>Introdução</a:t>
            </a:r>
            <a:endParaRPr lang="pt-BR" sz="2400" dirty="0"/>
          </a:p>
        </p:txBody>
      </p:sp>
      <p:pic>
        <p:nvPicPr>
          <p:cNvPr id="5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5586" y="1854116"/>
            <a:ext cx="6910799" cy="425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827584" y="1484784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Pilha de Software do </a:t>
            </a:r>
            <a:r>
              <a:rPr lang="pt-BR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OpenMobster</a:t>
            </a:r>
            <a:endParaRPr lang="pt-BR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 smtClean="0"/>
              <a:t>Introdução</a:t>
            </a:r>
            <a:endParaRPr lang="pt-BR" sz="2400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124745"/>
            <a:ext cx="7284055" cy="4896543"/>
          </a:xfrm>
        </p:spPr>
      </p:pic>
      <p:sp>
        <p:nvSpPr>
          <p:cNvPr id="2" name="Retângulo 1"/>
          <p:cNvSpPr/>
          <p:nvPr/>
        </p:nvSpPr>
        <p:spPr>
          <a:xfrm>
            <a:off x="5076056" y="2132856"/>
            <a:ext cx="3528392" cy="4032448"/>
          </a:xfrm>
          <a:prstGeom prst="rect">
            <a:avLst/>
          </a:prstGeom>
          <a:noFill/>
          <a:ln w="57150"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>
                    <a:lumMod val="65000"/>
                  </a:schemeClr>
                </a:solidFill>
              </a:rPr>
              <a:t>Introdução</a:t>
            </a:r>
          </a:p>
          <a:p>
            <a:r>
              <a:rPr lang="pt-BR" dirty="0" smtClean="0"/>
              <a:t>Objetivo</a:t>
            </a:r>
          </a:p>
          <a:p>
            <a:r>
              <a:rPr lang="pt-BR" dirty="0" smtClean="0">
                <a:solidFill>
                  <a:schemeClr val="tx1">
                    <a:lumMod val="65000"/>
                  </a:schemeClr>
                </a:solidFill>
              </a:rPr>
              <a:t>Atividades</a:t>
            </a:r>
          </a:p>
          <a:p>
            <a:r>
              <a:rPr lang="pt-BR" dirty="0" smtClean="0">
                <a:solidFill>
                  <a:schemeClr val="tx1">
                    <a:lumMod val="65000"/>
                  </a:schemeClr>
                </a:solidFill>
              </a:rPr>
              <a:t>Modelos de disponibilidade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972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Propor modelos de disponibilidade para melhoria de </a:t>
            </a:r>
            <a:r>
              <a:rPr lang="pt-BR" dirty="0" err="1" smtClean="0"/>
              <a:t>dependabilidade</a:t>
            </a:r>
            <a:r>
              <a:rPr lang="pt-BR" dirty="0" smtClean="0"/>
              <a:t> em ambientes </a:t>
            </a:r>
            <a:r>
              <a:rPr lang="pt-BR" dirty="0" err="1" smtClean="0"/>
              <a:t>OpenMobster</a:t>
            </a:r>
            <a:r>
              <a:rPr lang="pt-BR" dirty="0" smtClean="0"/>
              <a:t> Mobile </a:t>
            </a:r>
            <a:r>
              <a:rPr lang="pt-BR" dirty="0" err="1" smtClean="0"/>
              <a:t>Cloud</a:t>
            </a:r>
            <a:r>
              <a:rPr lang="pt-BR" dirty="0" smtClean="0"/>
              <a:t> </a:t>
            </a:r>
            <a:r>
              <a:rPr lang="pt-BR" dirty="0" err="1" smtClean="0"/>
              <a:t>Computing</a:t>
            </a:r>
            <a:r>
              <a:rPr lang="pt-BR" dirty="0" smtClean="0"/>
              <a:t>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510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00304123305_cin_ppt_claro_producao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20100304123305_cin_ppt_claro_producao</Template>
  <TotalTime>4739</TotalTime>
  <Words>416</Words>
  <Application>Microsoft Office PowerPoint</Application>
  <PresentationFormat>Apresentação na tela (4:3)</PresentationFormat>
  <Paragraphs>118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20100304123305_cin_ppt_claro_producao</vt:lpstr>
      <vt:lpstr>Apresentação do PowerPoint</vt:lpstr>
      <vt:lpstr>Agenda</vt:lpstr>
      <vt:lpstr>Agenda</vt:lpstr>
      <vt:lpstr>Introdução</vt:lpstr>
      <vt:lpstr>Introdução</vt:lpstr>
      <vt:lpstr>Introdução</vt:lpstr>
      <vt:lpstr>Introdução</vt:lpstr>
      <vt:lpstr>Agenda</vt:lpstr>
      <vt:lpstr>Objetivo</vt:lpstr>
      <vt:lpstr>Agenda</vt:lpstr>
      <vt:lpstr>Atividades</vt:lpstr>
      <vt:lpstr>Atividades</vt:lpstr>
      <vt:lpstr>Atividades</vt:lpstr>
      <vt:lpstr>Atividades</vt:lpstr>
      <vt:lpstr>Agenda</vt:lpstr>
      <vt:lpstr>Modelos</vt:lpstr>
      <vt:lpstr>Modelos</vt:lpstr>
      <vt:lpstr>Referências</vt:lpstr>
      <vt:lpstr>Perguntas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Matos</dc:creator>
  <cp:lastModifiedBy>Um usuário do Microsoft Office satisfeito</cp:lastModifiedBy>
  <cp:revision>38</cp:revision>
  <dcterms:created xsi:type="dcterms:W3CDTF">2011-05-19T13:32:59Z</dcterms:created>
  <dcterms:modified xsi:type="dcterms:W3CDTF">2013-10-23T12:40:47Z</dcterms:modified>
</cp:coreProperties>
</file>