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75" r:id="rId4"/>
    <p:sldId id="274" r:id="rId5"/>
    <p:sldId id="277" r:id="rId6"/>
    <p:sldId id="276" r:id="rId7"/>
    <p:sldId id="279" r:id="rId8"/>
    <p:sldId id="257" r:id="rId9"/>
    <p:sldId id="278" r:id="rId10"/>
    <p:sldId id="280" r:id="rId11"/>
    <p:sldId id="281" r:id="rId12"/>
    <p:sldId id="272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AC9CD-5803-4206-9AAA-F993AFA4FEAF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C2020-F973-4F82-84D5-C4A3A6FF51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064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861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Garamond" pitchFamily="18" charset="0"/>
              </a:rPr>
              <a:t>Exploração </a:t>
            </a:r>
            <a:r>
              <a:rPr lang="pt-BR" dirty="0" err="1" smtClean="0">
                <a:latin typeface="Garamond" pitchFamily="18" charset="0"/>
              </a:rPr>
              <a:t>multi-objetivo</a:t>
            </a:r>
            <a:r>
              <a:rPr lang="pt-BR" dirty="0" smtClean="0">
                <a:latin typeface="Garamond" pitchFamily="18" charset="0"/>
              </a:rPr>
              <a:t> do espaço de projeto de sistemas embarcados de </a:t>
            </a:r>
            <a:r>
              <a:rPr lang="pt-BR" dirty="0" err="1" smtClean="0">
                <a:latin typeface="Garamond" pitchFamily="18" charset="0"/>
              </a:rPr>
              <a:t>tempo-real</a:t>
            </a:r>
            <a:r>
              <a:rPr lang="pt-BR" dirty="0" smtClean="0">
                <a:latin typeface="Garamond" pitchFamily="18" charset="0"/>
              </a:rPr>
              <a:t> não críticos 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Bruno Nogueira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9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pt-BR" dirty="0" smtClean="0"/>
              <a:t>Resultados experimentais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33012"/>
            <a:ext cx="5757104" cy="6080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36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experimentais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300691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656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3243744" y="2636912"/>
            <a:ext cx="3056447" cy="1368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>
                <a:latin typeface="Garamond" pitchFamily="18" charset="0"/>
              </a:rPr>
              <a:t>Obrigado!</a:t>
            </a:r>
          </a:p>
          <a:p>
            <a:pPr marL="0" indent="0">
              <a:buNone/>
            </a:pPr>
            <a:r>
              <a:rPr lang="pt-BR" dirty="0" smtClean="0">
                <a:latin typeface="Garamond" pitchFamily="18" charset="0"/>
              </a:rPr>
              <a:t>Perguntas?</a:t>
            </a:r>
          </a:p>
        </p:txBody>
      </p:sp>
    </p:spTree>
    <p:extLst>
      <p:ext uri="{BB962C8B-B14F-4D97-AF65-F5344CB8AC3E}">
        <p14:creationId xmlns:p14="http://schemas.microsoft.com/office/powerpoint/2010/main" val="269326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Agenda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Introdução</a:t>
            </a:r>
          </a:p>
          <a:p>
            <a:r>
              <a:rPr lang="pt-BR" dirty="0" smtClean="0">
                <a:latin typeface="Garamond" pitchFamily="18" charset="0"/>
              </a:rPr>
              <a:t>Formulação do problema</a:t>
            </a:r>
          </a:p>
          <a:p>
            <a:r>
              <a:rPr lang="pt-BR" dirty="0" smtClean="0">
                <a:latin typeface="Garamond" pitchFamily="18" charset="0"/>
              </a:rPr>
              <a:t>Abordagem proposta</a:t>
            </a:r>
          </a:p>
          <a:p>
            <a:r>
              <a:rPr lang="pt-BR" dirty="0" smtClean="0">
                <a:latin typeface="Garamond" pitchFamily="18" charset="0"/>
              </a:rPr>
              <a:t>Resultados experimentais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2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de sistema embarcado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Métricas </a:t>
            </a:r>
            <a:r>
              <a:rPr lang="pt-BR" dirty="0"/>
              <a:t>de </a:t>
            </a:r>
            <a:r>
              <a:rPr lang="pt-BR" dirty="0" smtClean="0"/>
              <a:t>projeto </a:t>
            </a:r>
            <a:r>
              <a:rPr lang="pt-BR" dirty="0" smtClean="0"/>
              <a:t>conflitantes</a:t>
            </a:r>
          </a:p>
          <a:p>
            <a:pPr lvl="1"/>
            <a:r>
              <a:rPr lang="pt-BR" dirty="0" smtClean="0"/>
              <a:t>Consumo </a:t>
            </a:r>
            <a:r>
              <a:rPr lang="pt-BR" dirty="0" smtClean="0"/>
              <a:t>de energia</a:t>
            </a:r>
          </a:p>
          <a:p>
            <a:pPr lvl="1"/>
            <a:r>
              <a:rPr lang="pt-BR" dirty="0" smtClean="0"/>
              <a:t>Tempo</a:t>
            </a:r>
          </a:p>
          <a:p>
            <a:pPr lvl="1"/>
            <a:r>
              <a:rPr lang="pt-BR" dirty="0" smtClean="0"/>
              <a:t>Preço</a:t>
            </a:r>
          </a:p>
          <a:p>
            <a:pPr lvl="1"/>
            <a:r>
              <a:rPr lang="pt-BR" dirty="0" smtClean="0"/>
              <a:t>Peso</a:t>
            </a:r>
          </a:p>
          <a:p>
            <a:pPr lvl="1"/>
            <a:r>
              <a:rPr lang="pt-BR" dirty="0"/>
              <a:t>e</a:t>
            </a:r>
            <a:r>
              <a:rPr lang="pt-BR" dirty="0" smtClean="0"/>
              <a:t>tc...</a:t>
            </a:r>
          </a:p>
          <a:p>
            <a:r>
              <a:rPr lang="pt-BR" dirty="0" smtClean="0"/>
              <a:t>Espaço de projeto muito grande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68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Minimize F(x) = (f</a:t>
            </a:r>
            <a:r>
              <a:rPr lang="pt-BR" baseline="-25000" dirty="0" smtClean="0"/>
              <a:t>1</a:t>
            </a:r>
            <a:r>
              <a:rPr lang="pt-BR" dirty="0" smtClean="0"/>
              <a:t>(x), f</a:t>
            </a:r>
            <a:r>
              <a:rPr lang="pt-BR" baseline="-25000" dirty="0" smtClean="0"/>
              <a:t>2</a:t>
            </a:r>
            <a:r>
              <a:rPr lang="pt-BR" dirty="0" smtClean="0"/>
              <a:t>(x), ... , f</a:t>
            </a:r>
            <a:r>
              <a:rPr lang="pt-BR" baseline="-25000" dirty="0" smtClean="0"/>
              <a:t>n</a:t>
            </a:r>
            <a:r>
              <a:rPr lang="pt-BR" dirty="0" smtClean="0"/>
              <a:t>(x))</a:t>
            </a:r>
          </a:p>
          <a:p>
            <a:r>
              <a:rPr lang="pt-BR" dirty="0" smtClean="0"/>
              <a:t>Sujeito a x </a:t>
            </a:r>
            <a:r>
              <a:rPr lang="pt-BR" dirty="0"/>
              <a:t>∈ </a:t>
            </a:r>
            <a:r>
              <a:rPr lang="pt-BR" dirty="0" smtClean="0"/>
              <a:t>S</a:t>
            </a:r>
          </a:p>
          <a:p>
            <a:endParaRPr lang="pt-BR" i="1" dirty="0" smtClean="0"/>
          </a:p>
          <a:p>
            <a:r>
              <a:rPr lang="pt-BR" dirty="0"/>
              <a:t>x = </a:t>
            </a:r>
            <a:r>
              <a:rPr lang="pt-BR" dirty="0" smtClean="0"/>
              <a:t>( x</a:t>
            </a:r>
            <a:r>
              <a:rPr lang="pt-BR" baseline="-25000" dirty="0" smtClean="0"/>
              <a:t>1</a:t>
            </a:r>
            <a:r>
              <a:rPr lang="pt-BR" dirty="0" smtClean="0"/>
              <a:t> , x</a:t>
            </a:r>
            <a:r>
              <a:rPr lang="pt-BR" baseline="-25000" dirty="0" smtClean="0"/>
              <a:t>2</a:t>
            </a:r>
            <a:r>
              <a:rPr lang="pt-BR" dirty="0"/>
              <a:t>,</a:t>
            </a:r>
            <a:r>
              <a:rPr lang="pt-BR" dirty="0" smtClean="0"/>
              <a:t> ... , x</a:t>
            </a:r>
            <a:r>
              <a:rPr lang="pt-BR" baseline="-25000" dirty="0" smtClean="0"/>
              <a:t>k </a:t>
            </a:r>
            <a:r>
              <a:rPr lang="pt-BR" dirty="0" smtClean="0"/>
              <a:t>) é o vetor de variáveis de decisão</a:t>
            </a:r>
          </a:p>
          <a:p>
            <a:r>
              <a:rPr lang="pt-BR" dirty="0"/>
              <a:t>f</a:t>
            </a:r>
            <a:r>
              <a:rPr lang="pt-BR" baseline="-25000" dirty="0"/>
              <a:t>1</a:t>
            </a:r>
            <a:r>
              <a:rPr lang="pt-BR" dirty="0"/>
              <a:t>(x), f</a:t>
            </a:r>
            <a:r>
              <a:rPr lang="pt-BR" baseline="-25000" dirty="0"/>
              <a:t>2</a:t>
            </a:r>
            <a:r>
              <a:rPr lang="pt-BR" dirty="0"/>
              <a:t>(x), </a:t>
            </a:r>
            <a:r>
              <a:rPr lang="pt-BR" dirty="0" smtClean="0"/>
              <a:t>... , </a:t>
            </a:r>
            <a:r>
              <a:rPr lang="pt-BR" dirty="0"/>
              <a:t>f</a:t>
            </a:r>
            <a:r>
              <a:rPr lang="pt-BR" baseline="-25000" dirty="0"/>
              <a:t>n</a:t>
            </a:r>
            <a:r>
              <a:rPr lang="pt-BR" dirty="0"/>
              <a:t>(x</a:t>
            </a:r>
            <a:r>
              <a:rPr lang="pt-BR" dirty="0" smtClean="0"/>
              <a:t>) são as funções que precisam ser minimizadas</a:t>
            </a:r>
          </a:p>
          <a:p>
            <a:r>
              <a:rPr lang="pt-BR" dirty="0" smtClean="0"/>
              <a:t>S é o espaço de soluções viáveis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44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Garamond" pitchFamily="18" charset="0"/>
              </a:rPr>
              <a:t>Exploração</a:t>
            </a:r>
            <a:r>
              <a:rPr lang="en-US" dirty="0" smtClean="0">
                <a:latin typeface="Garamond" pitchFamily="18" charset="0"/>
              </a:rPr>
              <a:t> do </a:t>
            </a:r>
            <a:r>
              <a:rPr lang="en-US" dirty="0" err="1" smtClean="0">
                <a:latin typeface="Garamond" pitchFamily="18" charset="0"/>
              </a:rPr>
              <a:t>espaço</a:t>
            </a:r>
            <a:r>
              <a:rPr lang="en-US" dirty="0" smtClean="0">
                <a:latin typeface="Garamond" pitchFamily="18" charset="0"/>
              </a:rPr>
              <a:t> de </a:t>
            </a:r>
            <a:r>
              <a:rPr lang="en-US" dirty="0" err="1" smtClean="0">
                <a:latin typeface="Garamond" pitchFamily="18" charset="0"/>
              </a:rPr>
              <a:t>projeto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4" name="Forma livre 3"/>
          <p:cNvSpPr/>
          <p:nvPr/>
        </p:nvSpPr>
        <p:spPr>
          <a:xfrm>
            <a:off x="4787728" y="2420888"/>
            <a:ext cx="1944000" cy="79208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Application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dirty="0" smtClean="0">
                <a:latin typeface="Liberation Sans" pitchFamily="18"/>
                <a:ea typeface="WenQuanYi Micro Hei" pitchFamily="2"/>
                <a:cs typeface="Lohit Hindi" pitchFamily="2"/>
              </a:rPr>
              <a:t>Specification</a:t>
            </a:r>
            <a:endParaRPr lang="en-US" sz="1800" b="0" i="0" u="none" strike="noStrike" kern="1200" dirty="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5" name="Forma livre 4"/>
          <p:cNvSpPr/>
          <p:nvPr/>
        </p:nvSpPr>
        <p:spPr>
          <a:xfrm>
            <a:off x="2123728" y="2420888"/>
            <a:ext cx="1944000" cy="79208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Hardware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Elements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Specification</a:t>
            </a:r>
            <a:endParaRPr lang="en-US" sz="1800" b="0" i="0" u="none" strike="noStrike" kern="1200" dirty="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6" name="Forma livre 5"/>
          <p:cNvSpPr/>
          <p:nvPr/>
        </p:nvSpPr>
        <p:spPr>
          <a:xfrm>
            <a:off x="2231728" y="3573016"/>
            <a:ext cx="1728000" cy="720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Allocation</a:t>
            </a:r>
            <a:endParaRPr lang="en-US" sz="1800" b="0" i="0" u="none" strike="noStrike" kern="1200" dirty="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7" name="Forma livre 6"/>
          <p:cNvSpPr/>
          <p:nvPr/>
        </p:nvSpPr>
        <p:spPr>
          <a:xfrm>
            <a:off x="4895728" y="3573016"/>
            <a:ext cx="1728000" cy="720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Mapping/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Scheduling</a:t>
            </a:r>
          </a:p>
        </p:txBody>
      </p:sp>
      <p:sp>
        <p:nvSpPr>
          <p:cNvPr id="13" name="Forma livre 12"/>
          <p:cNvSpPr/>
          <p:nvPr/>
        </p:nvSpPr>
        <p:spPr>
          <a:xfrm>
            <a:off x="4895728" y="4581128"/>
            <a:ext cx="1728000" cy="64807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Performance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dirty="0" smtClean="0">
                <a:latin typeface="Liberation Sans" pitchFamily="18"/>
                <a:ea typeface="WenQuanYi Micro Hei" pitchFamily="2"/>
                <a:cs typeface="Lohit Hindi" pitchFamily="2"/>
              </a:rPr>
              <a:t>E</a:t>
            </a:r>
            <a:r>
              <a:rPr lang="en-US" sz="1800" b="0" i="0" u="none" strike="noStrike" kern="1200" dirty="0" smtClean="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valuation</a:t>
            </a:r>
            <a:endParaRPr lang="en-US" sz="1800" b="0" i="0" u="none" strike="noStrike" kern="1200" dirty="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cxnSp>
        <p:nvCxnSpPr>
          <p:cNvPr id="20" name="Conector de seta reta 19"/>
          <p:cNvCxnSpPr>
            <a:stCxn id="5" idx="2"/>
            <a:endCxn id="6" idx="0"/>
          </p:cNvCxnSpPr>
          <p:nvPr/>
        </p:nvCxnSpPr>
        <p:spPr>
          <a:xfrm>
            <a:off x="3095728" y="3212976"/>
            <a:ext cx="0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4" idx="2"/>
            <a:endCxn id="7" idx="0"/>
          </p:cNvCxnSpPr>
          <p:nvPr/>
        </p:nvCxnSpPr>
        <p:spPr>
          <a:xfrm>
            <a:off x="5759728" y="3212976"/>
            <a:ext cx="0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>
            <a:stCxn id="7" idx="2"/>
            <a:endCxn id="13" idx="0"/>
          </p:cNvCxnSpPr>
          <p:nvPr/>
        </p:nvCxnSpPr>
        <p:spPr>
          <a:xfrm>
            <a:off x="5759728" y="4293096"/>
            <a:ext cx="0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stCxn id="6" idx="1"/>
            <a:endCxn id="7" idx="3"/>
          </p:cNvCxnSpPr>
          <p:nvPr/>
        </p:nvCxnSpPr>
        <p:spPr>
          <a:xfrm>
            <a:off x="3959728" y="3933056"/>
            <a:ext cx="93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>
            <a:endCxn id="6" idx="2"/>
          </p:cNvCxnSpPr>
          <p:nvPr/>
        </p:nvCxnSpPr>
        <p:spPr>
          <a:xfrm flipV="1">
            <a:off x="3095728" y="4293096"/>
            <a:ext cx="0" cy="622005"/>
          </a:xfrm>
          <a:prstGeom prst="straightConnector1">
            <a:avLst/>
          </a:prstGeom>
          <a:ln w="19050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to 36"/>
          <p:cNvCxnSpPr>
            <a:stCxn id="13" idx="3"/>
          </p:cNvCxnSpPr>
          <p:nvPr/>
        </p:nvCxnSpPr>
        <p:spPr>
          <a:xfrm flipH="1">
            <a:off x="3094074" y="4905164"/>
            <a:ext cx="1801654" cy="993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to 37"/>
          <p:cNvCxnSpPr>
            <a:endCxn id="13" idx="1"/>
          </p:cNvCxnSpPr>
          <p:nvPr/>
        </p:nvCxnSpPr>
        <p:spPr>
          <a:xfrm flipH="1">
            <a:off x="6623728" y="4905164"/>
            <a:ext cx="63032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7236296" y="3933056"/>
            <a:ext cx="0" cy="97210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>
            <a:endCxn id="7" idx="1"/>
          </p:cNvCxnSpPr>
          <p:nvPr/>
        </p:nvCxnSpPr>
        <p:spPr>
          <a:xfrm flipH="1">
            <a:off x="6623728" y="3933056"/>
            <a:ext cx="630320" cy="0"/>
          </a:xfrm>
          <a:prstGeom prst="straightConnector1">
            <a:avLst/>
          </a:prstGeom>
          <a:ln w="19050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 flipV="1">
            <a:off x="611560" y="3356992"/>
            <a:ext cx="7920880" cy="1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179512" y="3647926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Proposed</a:t>
            </a:r>
          </a:p>
          <a:p>
            <a:r>
              <a:rPr lang="en-US" sz="3200" dirty="0" smtClean="0"/>
              <a:t>Approach</a:t>
            </a:r>
            <a:endParaRPr lang="en-US" sz="3200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179512" y="2628201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Designer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506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 proposto: MODSES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4968552" cy="368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1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Soluções de um problema </a:t>
            </a:r>
            <a:r>
              <a:rPr lang="pt-BR" dirty="0" err="1" smtClean="0"/>
              <a:t>multi-objetivo</a:t>
            </a: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40" y="1564141"/>
            <a:ext cx="6326088" cy="481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86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Garamond" pitchFamily="18" charset="0"/>
              </a:rPr>
              <a:t>Abordagem tradicional de otimização </a:t>
            </a:r>
            <a:r>
              <a:rPr lang="pt-BR" dirty="0" err="1" smtClean="0">
                <a:latin typeface="Garamond" pitchFamily="18" charset="0"/>
              </a:rPr>
              <a:t>multiobjetivo</a:t>
            </a:r>
            <a:endParaRPr lang="pt-BR" dirty="0"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556792"/>
            <a:ext cx="9143999" cy="432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9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Abordagem moderna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334469"/>
            <a:ext cx="8748464" cy="526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44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147</Words>
  <Application>Microsoft Office PowerPoint</Application>
  <PresentationFormat>Apresentação na tela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Exploração multi-objetivo do espaço de projeto de sistemas embarcados de tempo-real não críticos </vt:lpstr>
      <vt:lpstr>Agenda</vt:lpstr>
      <vt:lpstr>Projeto de sistema embarcado</vt:lpstr>
      <vt:lpstr>Objetivo</vt:lpstr>
      <vt:lpstr>Exploração do espaço de projeto</vt:lpstr>
      <vt:lpstr>Algoritmo proposto: MODSES</vt:lpstr>
      <vt:lpstr>Soluções de um problema multi-objetivo</vt:lpstr>
      <vt:lpstr>Abordagem tradicional de otimização multiobjetivo</vt:lpstr>
      <vt:lpstr>Abordagem moderna</vt:lpstr>
      <vt:lpstr>Resultados experimentais</vt:lpstr>
      <vt:lpstr>Resultados experimentais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Exploração multi-objetivo do espaço de projeto de sistemas embarcados não-críticos </dc:title>
  <dc:creator>Bruno</dc:creator>
  <cp:lastModifiedBy>bnogueira</cp:lastModifiedBy>
  <cp:revision>18</cp:revision>
  <dcterms:created xsi:type="dcterms:W3CDTF">2013-03-24T19:08:05Z</dcterms:created>
  <dcterms:modified xsi:type="dcterms:W3CDTF">2013-10-23T09:34:39Z</dcterms:modified>
</cp:coreProperties>
</file>