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291" autoAdjust="0"/>
  </p:normalViewPr>
  <p:slideViewPr>
    <p:cSldViewPr>
      <p:cViewPr varScale="1">
        <p:scale>
          <a:sx n="52" d="100"/>
          <a:sy n="52" d="100"/>
        </p:scale>
        <p:origin x="-18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F0196-0AD4-48D6-A017-EC26DEF7D287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9F48B-9C8D-4F30-9E01-3C25596C1F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152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Definir  </a:t>
            </a:r>
            <a:r>
              <a:rPr lang="pt-BR" dirty="0" smtClean="0"/>
              <a:t>os  níveis  de  serviço  que  uma  aplicação  de  </a:t>
            </a:r>
            <a:r>
              <a:rPr lang="pt-BR" dirty="0" err="1" smtClean="0"/>
              <a:t>video</a:t>
            </a:r>
            <a:r>
              <a:rPr lang="pt-BR" dirty="0" smtClean="0"/>
              <a:t>  streaming  proverá,  e  formas  de melhorá-los, é uma tarefa crítica e não-trivial, devido a vários fatores que podem impactar o desempenho e a confiabilidade do  serviço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Dentre </a:t>
            </a:r>
            <a:r>
              <a:rPr lang="pt-BR" dirty="0" smtClean="0"/>
              <a:t>os  fatores  relacionados ao desempenho estão:  algoritmos  de  compressão  do  vídeo,  largura  de  banda  da  rede,  </a:t>
            </a:r>
            <a:r>
              <a:rPr lang="pt-BR" dirty="0" err="1" smtClean="0"/>
              <a:t>jitter</a:t>
            </a:r>
            <a:r>
              <a:rPr lang="pt-BR" dirty="0" smtClean="0"/>
              <a:t>  (variação  da latência) e capacidade de atender requisições de múltiplos clientes. Quando a infraestrutura computacional  é  baseada  na  virtualização  de  servidores,  outros  fatores  somam-se  aos anteriores,  tais  como:  tipos  de máquinas  virtuais  utilizadas,  processo  de  instanciação  de novas máquinas virtuais e políticas de </a:t>
            </a:r>
            <a:r>
              <a:rPr lang="pt-BR" dirty="0" err="1" smtClean="0"/>
              <a:t>auto-scaling</a:t>
            </a:r>
            <a:r>
              <a:rPr lang="pt-BR" dirty="0" smtClean="0"/>
              <a:t>, que servirão para expandir ou reduzir a quantidade de servidores virtuais em execução de acordo com a demanda.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9F48B-9C8D-4F30-9E01-3C25596C1F74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2469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MoDCS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en-US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Modelling</a:t>
            </a:r>
            <a:r>
              <a:rPr lang="en-U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of Distributed and Concurrent Systems &lt;www.modcs.org&gt;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Retângulo 4"/>
          <p:cNvSpPr/>
          <p:nvPr/>
        </p:nvSpPr>
        <p:spPr>
          <a:xfrm>
            <a:off x="0" y="785814"/>
            <a:ext cx="9144000" cy="714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351693" y="1285876"/>
            <a:ext cx="8440615" cy="21431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516916" y="3857628"/>
            <a:ext cx="5627084" cy="1428760"/>
          </a:xfrm>
        </p:spPr>
        <p:txBody>
          <a:bodyPr/>
          <a:lstStyle>
            <a:lvl1pPr marL="0" indent="0" algn="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 dirty="0"/>
          </a:p>
        </p:txBody>
      </p:sp>
      <p:sp>
        <p:nvSpPr>
          <p:cNvPr id="15" name="Título 1"/>
          <p:cNvSpPr>
            <a:spLocks noGrp="1"/>
          </p:cNvSpPr>
          <p:nvPr>
            <p:ph type="ctrTitle"/>
          </p:nvPr>
        </p:nvSpPr>
        <p:spPr>
          <a:xfrm>
            <a:off x="549491" y="1500175"/>
            <a:ext cx="7847190" cy="1470025"/>
          </a:xfrm>
        </p:spPr>
        <p:txBody>
          <a:bodyPr/>
          <a:lstStyle>
            <a:lvl1pPr>
              <a:defRPr>
                <a:latin typeface="Arial Black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83FE3-90F5-44E7-87FA-8D192CDAF2E1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CF2E4-74C1-42AD-8823-9EA14BC0327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61336" y="-26988"/>
            <a:ext cx="2234711" cy="615315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1" y="-26988"/>
            <a:ext cx="6563458" cy="615315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83FE3-90F5-44E7-87FA-8D192CDAF2E1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CF2E4-74C1-42AD-8823-9EA14BC0327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9239" y="-26988"/>
            <a:ext cx="6696808" cy="114300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83FE3-90F5-44E7-87FA-8D192CDAF2E1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CF2E4-74C1-42AD-8823-9EA14BC0327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9239" y="-26988"/>
            <a:ext cx="6696808" cy="114300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2338" y="1600200"/>
            <a:ext cx="4044462" cy="21859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2338" y="3938589"/>
            <a:ext cx="4044462" cy="218757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83FE3-90F5-44E7-87FA-8D192CDAF2E1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CF2E4-74C1-42AD-8823-9EA14BC0327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8077" y="0"/>
            <a:ext cx="6696808" cy="785794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83FE3-90F5-44E7-87FA-8D192CDAF2E1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CF2E4-74C1-42AD-8823-9EA14BC0327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83FE3-90F5-44E7-87FA-8D192CDAF2E1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CF2E4-74C1-42AD-8823-9EA14BC0327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83FE3-90F5-44E7-87FA-8D192CDAF2E1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CF2E4-74C1-42AD-8823-9EA14BC0327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83FE3-90F5-44E7-87FA-8D192CDAF2E1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CF2E4-74C1-42AD-8823-9EA14BC0327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83FE3-90F5-44E7-87FA-8D192CDAF2E1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CF2E4-74C1-42AD-8823-9EA14BC0327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83FE3-90F5-44E7-87FA-8D192CDAF2E1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CF2E4-74C1-42AD-8823-9EA14BC0327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83FE3-90F5-44E7-87FA-8D192CDAF2E1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CF2E4-74C1-42AD-8823-9EA14BC0327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83FE3-90F5-44E7-87FA-8D192CDAF2E1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CF2E4-74C1-42AD-8823-9EA14BC0327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8077" y="214313"/>
            <a:ext cx="669680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 estilo do título mestre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3577" y="1143000"/>
            <a:ext cx="8229600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9520" y="6000751"/>
            <a:ext cx="2133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fld id="{BE983FE3-90F5-44E7-87FA-8D192CDAF2E1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1269" y="6000750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0269" y="6000751"/>
            <a:ext cx="2133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fld id="{9C9CF2E4-74C1-42AD-8823-9EA14BC03278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MoDCS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en-US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Modelling</a:t>
            </a:r>
            <a:r>
              <a:rPr lang="en-U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of Distributed and Concurrent Systems &lt;www.modcs.org&gt;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3080" name="Imagem 15" descr="modcs.bmp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2391508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tângulo 16"/>
          <p:cNvSpPr/>
          <p:nvPr/>
        </p:nvSpPr>
        <p:spPr>
          <a:xfrm>
            <a:off x="0" y="785814"/>
            <a:ext cx="9144000" cy="714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rd@cin.ufpe.b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sz="2800" dirty="0" err="1" smtClean="0"/>
              <a:t>Jamilson</a:t>
            </a:r>
            <a:r>
              <a:rPr lang="pt-BR" sz="2800" dirty="0" smtClean="0"/>
              <a:t> Ramalho Dantas</a:t>
            </a:r>
          </a:p>
          <a:p>
            <a:r>
              <a:rPr lang="pt-BR" sz="2800" dirty="0" smtClean="0">
                <a:hlinkClick r:id="rId2"/>
              </a:rPr>
              <a:t>jrd@cin.ufpe.br</a:t>
            </a:r>
            <a:endParaRPr lang="pt-BR" sz="2800" dirty="0" smtClean="0"/>
          </a:p>
          <a:p>
            <a:r>
              <a:rPr lang="pt-BR" sz="2800" dirty="0" smtClean="0"/>
              <a:t>Orientador: Paulo Romero Martins Maciel</a:t>
            </a:r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3000" dirty="0" smtClean="0"/>
              <a:t>Planejamento de Serviço de Vídeo Streaming e Análise de </a:t>
            </a:r>
            <a:r>
              <a:rPr lang="pt-BR" sz="3000" dirty="0" err="1" smtClean="0"/>
              <a:t>Performabilidade</a:t>
            </a:r>
            <a:r>
              <a:rPr lang="pt-BR" sz="3000" dirty="0" smtClean="0"/>
              <a:t> em um Ambiente de Nuvem Privada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219335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</a:p>
          <a:p>
            <a:pPr lvl="1"/>
            <a:r>
              <a:rPr lang="pt-BR" dirty="0" err="1" smtClean="0"/>
              <a:t>Cloud</a:t>
            </a:r>
            <a:r>
              <a:rPr lang="pt-BR" dirty="0" smtClean="0"/>
              <a:t> </a:t>
            </a:r>
            <a:r>
              <a:rPr lang="pt-BR" dirty="0" err="1" smtClean="0"/>
              <a:t>Computing</a:t>
            </a:r>
            <a:endParaRPr lang="pt-BR" dirty="0" smtClean="0"/>
          </a:p>
          <a:p>
            <a:pPr lvl="1"/>
            <a:r>
              <a:rPr lang="pt-BR" dirty="0" smtClean="0"/>
              <a:t>Streaming Server</a:t>
            </a:r>
            <a:endParaRPr lang="pt-BR" dirty="0"/>
          </a:p>
          <a:p>
            <a:r>
              <a:rPr lang="pt-BR" dirty="0" smtClean="0"/>
              <a:t>Motivação</a:t>
            </a:r>
          </a:p>
          <a:p>
            <a:r>
              <a:rPr lang="pt-BR" dirty="0" smtClean="0"/>
              <a:t>Proposta</a:t>
            </a:r>
          </a:p>
          <a:p>
            <a:r>
              <a:rPr lang="pt-BR" dirty="0" smtClean="0"/>
              <a:t>Atividades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6825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3577" y="1143000"/>
            <a:ext cx="5528583" cy="4643438"/>
          </a:xfrm>
        </p:spPr>
        <p:txBody>
          <a:bodyPr/>
          <a:lstStyle/>
          <a:p>
            <a:pPr algn="just"/>
            <a:r>
              <a:rPr lang="pt-BR" sz="2800" dirty="0" smtClean="0"/>
              <a:t>Cloud </a:t>
            </a:r>
            <a:r>
              <a:rPr lang="pt-BR" sz="2800" dirty="0" err="1" smtClean="0"/>
              <a:t>Computing</a:t>
            </a:r>
            <a:endParaRPr lang="pt-BR" sz="2800" dirty="0" smtClean="0"/>
          </a:p>
          <a:p>
            <a:pPr marL="0" indent="0" algn="just">
              <a:buNone/>
            </a:pPr>
            <a:endParaRPr lang="pt-BR" sz="1800" dirty="0"/>
          </a:p>
          <a:p>
            <a:pPr algn="just"/>
            <a:r>
              <a:rPr lang="pt-BR" sz="1800" dirty="0" smtClean="0"/>
              <a:t>Está crescendo</a:t>
            </a:r>
          </a:p>
          <a:p>
            <a:pPr algn="just"/>
            <a:endParaRPr lang="pt-BR" sz="1800" dirty="0" smtClean="0"/>
          </a:p>
          <a:p>
            <a:pPr algn="just">
              <a:buFontTx/>
              <a:buChar char="-"/>
            </a:pPr>
            <a:r>
              <a:rPr lang="pt-BR" sz="1800" dirty="0" smtClean="0"/>
              <a:t>Capacidade de armazenamento</a:t>
            </a:r>
          </a:p>
          <a:p>
            <a:pPr algn="just">
              <a:buFontTx/>
              <a:buChar char="-"/>
            </a:pPr>
            <a:r>
              <a:rPr lang="pt-BR" sz="1800" dirty="0" smtClean="0"/>
              <a:t>Memória</a:t>
            </a:r>
          </a:p>
          <a:p>
            <a:pPr algn="just">
              <a:buFontTx/>
              <a:buChar char="-"/>
            </a:pPr>
            <a:r>
              <a:rPr lang="pt-BR" sz="1800" dirty="0" smtClean="0"/>
              <a:t>Poder de processamento</a:t>
            </a:r>
          </a:p>
          <a:p>
            <a:pPr algn="just">
              <a:buFontTx/>
              <a:buChar char="-"/>
            </a:pPr>
            <a:endParaRPr lang="pt-BR" sz="1800" dirty="0"/>
          </a:p>
          <a:p>
            <a:pPr algn="just">
              <a:buFontTx/>
              <a:buChar char="-"/>
            </a:pPr>
            <a:r>
              <a:rPr lang="pt-BR" sz="1800" dirty="0" smtClean="0"/>
              <a:t>Através da Internet.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8F45-F165-4D23-9FAF-F0B98AA35EEC}" type="datetime1">
              <a:rPr lang="pt-BR" smtClean="0"/>
              <a:t>23/10/2013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3</a:t>
            </a:fld>
            <a:endParaRPr lang="pt-BR"/>
          </a:p>
        </p:txBody>
      </p:sp>
      <p:pic>
        <p:nvPicPr>
          <p:cNvPr id="1026" name="Picture 2" descr="http://gurkulindia.com/main/wp-content/uploads/2011/07/clou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469457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36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21B3-229D-4748-9916-16FBF2E1F267}" type="datetime1">
              <a:rPr lang="pt-BR" smtClean="0"/>
              <a:t>23/10/2013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4</a:t>
            </a:fld>
            <a:endParaRPr lang="pt-BR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 bwMode="auto">
          <a:xfrm>
            <a:off x="483577" y="1143000"/>
            <a:ext cx="5528583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/>
            <a:r>
              <a:rPr lang="pt-BR" sz="2800" dirty="0" err="1"/>
              <a:t>Cloud</a:t>
            </a:r>
            <a:r>
              <a:rPr lang="pt-BR" sz="2800" dirty="0"/>
              <a:t> </a:t>
            </a:r>
            <a:r>
              <a:rPr lang="pt-BR" sz="2800" dirty="0" err="1"/>
              <a:t>Computing</a:t>
            </a:r>
            <a:endParaRPr lang="pt-BR" sz="2800" dirty="0"/>
          </a:p>
          <a:p>
            <a:pPr lvl="1" algn="just"/>
            <a:r>
              <a:rPr lang="pt-BR" sz="2400" dirty="0" err="1" smtClean="0"/>
              <a:t>Eucalyptus</a:t>
            </a:r>
            <a:r>
              <a:rPr lang="pt-BR" sz="2400" dirty="0" smtClean="0"/>
              <a:t> Cloud</a:t>
            </a:r>
          </a:p>
          <a:p>
            <a:pPr marL="0" indent="0" algn="just">
              <a:buNone/>
            </a:pPr>
            <a:endParaRPr lang="pt-BR" sz="1800" dirty="0"/>
          </a:p>
          <a:p>
            <a:pPr marL="0" indent="0" algn="just">
              <a:buNone/>
            </a:pPr>
            <a:r>
              <a:rPr lang="pt-BR" sz="1800" dirty="0" smtClean="0"/>
              <a:t>Implementação de computação em nuvem, no estilo </a:t>
            </a:r>
            <a:r>
              <a:rPr lang="pt-BR" sz="1800" dirty="0" err="1" smtClean="0"/>
              <a:t>IaaS</a:t>
            </a:r>
            <a:r>
              <a:rPr lang="pt-BR" sz="1800" dirty="0" smtClean="0"/>
              <a:t>, compatível com os serviços </a:t>
            </a:r>
            <a:r>
              <a:rPr lang="pt-BR" sz="1800" dirty="0" err="1" smtClean="0"/>
              <a:t>Amazon</a:t>
            </a:r>
            <a:r>
              <a:rPr lang="pt-BR" sz="1800" dirty="0" smtClean="0"/>
              <a:t> EC2 e S3.</a:t>
            </a:r>
          </a:p>
          <a:p>
            <a:pPr marL="0" indent="0" algn="just">
              <a:buNone/>
            </a:pPr>
            <a:r>
              <a:rPr lang="pt-BR" sz="1800" dirty="0" smtClean="0"/>
              <a:t>Composta por 5 componentes.</a:t>
            </a:r>
            <a:endParaRPr lang="pt-BR" sz="2400" dirty="0" smtClean="0"/>
          </a:p>
        </p:txBody>
      </p:sp>
      <p:pic>
        <p:nvPicPr>
          <p:cNvPr id="1026" name="Picture 2" descr="Eucalyptus Compon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7868" y="3495132"/>
            <a:ext cx="5334000" cy="305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7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Streaming Server</a:t>
            </a:r>
          </a:p>
          <a:p>
            <a:pPr lvl="1"/>
            <a:r>
              <a:rPr lang="pt-BR" dirty="0" smtClean="0"/>
              <a:t>Live Streaming Server</a:t>
            </a:r>
          </a:p>
          <a:p>
            <a:pPr lvl="1"/>
            <a:r>
              <a:rPr lang="pt-BR" dirty="0" smtClean="0"/>
              <a:t>VOD Server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8047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VideoLAN</a:t>
            </a:r>
            <a:r>
              <a:rPr lang="pt-BR" dirty="0" smtClean="0"/>
              <a:t> Streaming </a:t>
            </a:r>
            <a:r>
              <a:rPr lang="pt-BR" dirty="0" err="1" smtClean="0"/>
              <a:t>Solution</a:t>
            </a:r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err="1" smtClean="0"/>
              <a:t>Netflix</a:t>
            </a:r>
            <a:endParaRPr lang="pt-BR" dirty="0"/>
          </a:p>
        </p:txBody>
      </p:sp>
      <p:pic>
        <p:nvPicPr>
          <p:cNvPr id="5122" name="Picture 2" descr="Large Orange VLC media player Traffic Cone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507007"/>
            <a:ext cx="1912687" cy="19126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Netflix OSS Priz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221088"/>
            <a:ext cx="5765185" cy="151715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856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Proposta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Criar um ferramental (baseado em métricas de </a:t>
            </a:r>
            <a:r>
              <a:rPr lang="pt-BR" dirty="0" err="1" smtClean="0"/>
              <a:t>QoS</a:t>
            </a:r>
            <a:r>
              <a:rPr lang="pt-BR" dirty="0" smtClean="0"/>
              <a:t>/</a:t>
            </a:r>
            <a:r>
              <a:rPr lang="pt-BR" dirty="0" err="1" smtClean="0"/>
              <a:t>QoE</a:t>
            </a:r>
            <a:r>
              <a:rPr lang="pt-BR" dirty="0" smtClean="0"/>
              <a:t>) </a:t>
            </a:r>
            <a:r>
              <a:rPr lang="pt-BR" dirty="0" smtClean="0"/>
              <a:t>para auxiliar na tomada de decisões mediante os resultados mostrados.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509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938213"/>
            <a:ext cx="6107385" cy="5305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61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Perguntas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163" y="2024063"/>
            <a:ext cx="2733675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877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álise de Estratégias de Dependabilidade em Infraestruturas de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Análise de Estratégias de Dependabilidade em Infraestruturas de</Template>
  <TotalTime>663</TotalTime>
  <Words>254</Words>
  <Application>Microsoft Office PowerPoint</Application>
  <PresentationFormat>Apresentação na tela (4:3)</PresentationFormat>
  <Paragraphs>50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Análise de Estratégias de Dependabilidade em Infraestruturas de</vt:lpstr>
      <vt:lpstr>Planejamento de Serviço de Vídeo Streaming e Análise de Performabilidade em um Ambiente de Nuvem Privada</vt:lpstr>
      <vt:lpstr>Agenda</vt:lpstr>
      <vt:lpstr>Introdução</vt:lpstr>
      <vt:lpstr>Introdução</vt:lpstr>
      <vt:lpstr>Introdução</vt:lpstr>
      <vt:lpstr>Motivação</vt:lpstr>
      <vt:lpstr>Proposta</vt:lpstr>
      <vt:lpstr>Atividades</vt:lpstr>
      <vt:lpstr>Perguntas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Planejamento de Serviço de Vídeo Streaming e Análise de Performabilidade em um Ambiente de Nuvem Privada</dc:title>
  <dc:creator>Jamilson</dc:creator>
  <cp:lastModifiedBy>Jamilson</cp:lastModifiedBy>
  <cp:revision>16</cp:revision>
  <dcterms:created xsi:type="dcterms:W3CDTF">2013-10-22T16:10:07Z</dcterms:created>
  <dcterms:modified xsi:type="dcterms:W3CDTF">2013-10-23T14:16:56Z</dcterms:modified>
</cp:coreProperties>
</file>