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9" r:id="rId15"/>
    <p:sldId id="272" r:id="rId16"/>
    <p:sldId id="273" r:id="rId17"/>
    <p:sldId id="274" r:id="rId18"/>
    <p:sldId id="280" r:id="rId19"/>
    <p:sldId id="275" r:id="rId20"/>
    <p:sldId id="276" r:id="rId21"/>
    <p:sldId id="277" r:id="rId22"/>
    <p:sldId id="278" r:id="rId23"/>
    <p:sldId id="270" r:id="rId24"/>
    <p:sldId id="281" r:id="rId25"/>
    <p:sldId id="262" r:id="rId26"/>
    <p:sldId id="27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61BE-4C1A-4739-9237-65EB5967EBBA}" type="datetimeFigureOut">
              <a:rPr lang="pt-BR" smtClean="0"/>
              <a:t>05/05/2014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97CAD-4A8F-4901-9DBF-DB438DD1A26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47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AA3E-BA77-4D4E-8290-73F1E4FBBA6D}" type="datetime1">
              <a:rPr lang="pt-BR" smtClean="0"/>
              <a:t>05/05/2014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‹#›</a:t>
            </a:fld>
            <a:endParaRPr lang="pt-B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6011466"/>
            <a:ext cx="1504950" cy="846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93" y="5971773"/>
            <a:ext cx="1635207" cy="769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99" y="5787320"/>
            <a:ext cx="1007852" cy="112483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9050" y="5752519"/>
            <a:ext cx="12192000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31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E78-36D3-4C1B-B053-1D564F9BBD1D}" type="datetime1">
              <a:rPr lang="pt-BR" smtClean="0"/>
              <a:t>05/05/2014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47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324-A020-4588-AD68-A523F3DEC6AA}" type="datetime1">
              <a:rPr lang="pt-BR" smtClean="0"/>
              <a:t>05/05/2014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96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319-4343-44A8-98F6-312AFAA9BA6B}" type="datetime1">
              <a:rPr lang="pt-BR" smtClean="0"/>
              <a:t>05/05/2014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‹#›</a:t>
            </a:fld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19050" y="5752519"/>
            <a:ext cx="12192000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6011466"/>
            <a:ext cx="1504950" cy="846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93" y="5971773"/>
            <a:ext cx="1635207" cy="769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99" y="5787320"/>
            <a:ext cx="1007852" cy="11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9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503C-E3AF-425A-8E94-0E151E76E6AB}" type="datetime1">
              <a:rPr lang="pt-BR" smtClean="0"/>
              <a:t>05/05/2014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20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651E-997E-481E-9195-8F215739ED9D}" type="datetime1">
              <a:rPr lang="pt-BR" smtClean="0"/>
              <a:t>05/05/2014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54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4420-5BEF-480B-B812-777CA5C2120B}" type="datetime1">
              <a:rPr lang="pt-BR" smtClean="0"/>
              <a:t>05/05/2014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9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D3F-6837-4AF8-B1FD-273769D0B98E}" type="datetime1">
              <a:rPr lang="pt-BR" smtClean="0"/>
              <a:t>05/05/2014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85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D750-276B-40AD-A150-79CC72DB0153}" type="datetime1">
              <a:rPr lang="pt-BR" smtClean="0"/>
              <a:t>05/05/2014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6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3595-2106-4F39-9953-3BAEC8A25050}" type="datetime1">
              <a:rPr lang="pt-BR" smtClean="0"/>
              <a:t>05/05/2014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20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0A6C-7DD4-479F-97BB-B30EC15375EE}" type="datetime1">
              <a:rPr lang="pt-BR" smtClean="0"/>
              <a:t>05/05/2014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9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E4BB-A9F5-4C1C-A013-512C17087790}" type="datetime1">
              <a:rPr lang="pt-BR" smtClean="0"/>
              <a:t>05/05/2014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85DE-D7EF-49D3-BDAE-C987901E336F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531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Extending the Capacity of Mobile Devices Through Cloud Offloading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Francisco Airton – PhD Student</a:t>
            </a:r>
          </a:p>
          <a:p>
            <a:r>
              <a:rPr lang="pt-BR" sz="2800" dirty="0" smtClean="0"/>
              <a:t>04 of may, 2014</a:t>
            </a:r>
            <a:endParaRPr lang="pt-B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09398" y="190500"/>
            <a:ext cx="3973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/>
              <a:t>Workshop MoDCS 2014.1</a:t>
            </a:r>
            <a:endParaRPr lang="pt-BR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1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WHAT WE HAVE DONE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352550" y="138618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Mobile Cloud Face Recognition based on Smart Cloud Ranking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711748"/>
            <a:ext cx="5639594" cy="1866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5640" y="1959471"/>
            <a:ext cx="194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CPU utilization (U )</a:t>
            </a:r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5445640" y="2392482"/>
            <a:ext cx="2383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Round-Trip Time (RTT ) 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5238750" y="1959471"/>
            <a:ext cx="2590363" cy="802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117008" y="2144137"/>
            <a:ext cx="95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Metrics:</a:t>
            </a:r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88" y="4579005"/>
            <a:ext cx="6363674" cy="6378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" y="1386185"/>
            <a:ext cx="857250" cy="8617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/>
              <a:t>1</a:t>
            </a:r>
            <a:endParaRPr lang="pt-BR" sz="5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9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WHAT WE HAVE DONE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352550" y="138618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Mobile Cloud Face Recognition based on Smart Cloud Ranking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451" y="2118955"/>
            <a:ext cx="8743258" cy="300549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" y="1386185"/>
            <a:ext cx="857250" cy="8617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/>
              <a:t>1</a:t>
            </a:r>
            <a:endParaRPr lang="pt-BR" sz="5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7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WHAT WE HAVE DONE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352550" y="138618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Mobile Cloud Face Recognition based on Smart Cloud Ranking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231" y="2047874"/>
            <a:ext cx="5443538" cy="35389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" y="1386185"/>
            <a:ext cx="857250" cy="8617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/>
              <a:t>1</a:t>
            </a:r>
            <a:endParaRPr lang="pt-BR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1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WHAT WE HAVE DONE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352550" y="1386185"/>
            <a:ext cx="10534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Cloudlet Offloading Save Energy for Face Recognition Apps?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1386185"/>
            <a:ext cx="857250" cy="8617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/>
              <a:t>2</a:t>
            </a:r>
            <a:endParaRPr lang="pt-BR" sz="5400" dirty="0"/>
          </a:p>
        </p:txBody>
      </p:sp>
      <p:sp>
        <p:nvSpPr>
          <p:cNvPr id="4" name="Rectangle 3"/>
          <p:cNvSpPr/>
          <p:nvPr/>
        </p:nvSpPr>
        <p:spPr>
          <a:xfrm>
            <a:off x="304800" y="2711748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How much database load a smartphone support over standalone face recognition process?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Can Offloading Save Energy for Face Recognition Apps?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the energy saving obtained by offloading face recognition for cloudlets?</a:t>
            </a:r>
            <a:endParaRPr lang="pt-B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0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How much database load a smartphone support over standalone face recognition process?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1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150" y="781050"/>
            <a:ext cx="5589887" cy="41243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8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699" y="585787"/>
            <a:ext cx="6177897" cy="45577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9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700087"/>
            <a:ext cx="6386074" cy="42719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7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Offloading Save Energy for Face Recognition Apps?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1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Offloading Save Energy for Face Recognition Apps?</a:t>
            </a:r>
            <a:br>
              <a:rPr lang="en-US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19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232" y="1279715"/>
            <a:ext cx="5253606" cy="416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</a:t>
            </a:r>
            <a:endParaRPr lang="pt-BR" dirty="0"/>
          </a:p>
        </p:txBody>
      </p:sp>
      <p:pic>
        <p:nvPicPr>
          <p:cNvPr id="4" name="Picture 2" descr="http://www.trajano.net/wp-content/uploads/2013/05/cloud-computing-data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230" y="593626"/>
            <a:ext cx="6500651" cy="4501200"/>
          </a:xfrm>
          <a:prstGeom prst="rect">
            <a:avLst/>
          </a:prstGeom>
          <a:noFill/>
        </p:spPr>
      </p:pic>
      <p:sp>
        <p:nvSpPr>
          <p:cNvPr id="5" name="CaixaDeTexto 10"/>
          <p:cNvSpPr txBox="1"/>
          <p:nvPr/>
        </p:nvSpPr>
        <p:spPr>
          <a:xfrm>
            <a:off x="5406287" y="5092494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err="1" smtClean="0"/>
              <a:t>Mobile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Cloud</a:t>
            </a:r>
            <a:r>
              <a:rPr lang="pt-BR" sz="2400" b="1" i="1" dirty="0" smtClean="0"/>
              <a:t> Computing (MCC)</a:t>
            </a:r>
            <a:endParaRPr lang="en-US" sz="24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0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Offloading Save Energy for Face Recognition Apps?</a:t>
            </a:r>
            <a:br>
              <a:rPr lang="en-US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20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12" y="1325752"/>
            <a:ext cx="5200189" cy="40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Offloading Save Energy for Face Recognition Apps?</a:t>
            </a:r>
            <a:br>
              <a:rPr lang="en-US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881900"/>
            <a:ext cx="5829299" cy="43919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Offloading Save Energy for Face Recognition Apps?</a:t>
            </a:r>
            <a:br>
              <a:rPr lang="en-US" dirty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22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958" y="761147"/>
            <a:ext cx="6129193" cy="43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DOING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Finishing the </a:t>
            </a:r>
            <a:r>
              <a:rPr lang="pt-BR" dirty="0"/>
              <a:t>paper </a:t>
            </a:r>
            <a:r>
              <a:rPr lang="pt-BR" dirty="0" smtClean="0"/>
              <a:t>02 “</a:t>
            </a:r>
            <a:r>
              <a:rPr lang="en-US" b="1" dirty="0"/>
              <a:t>Can Cloudlet Offloading Save Energy for Face Recognition Apps?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Starting a mapping study: “</a:t>
            </a:r>
            <a:r>
              <a:rPr lang="en-US" b="1" dirty="0"/>
              <a:t>Benchmark Applications used </a:t>
            </a:r>
            <a:r>
              <a:rPr lang="en-US" b="1" dirty="0" smtClean="0"/>
              <a:t>in </a:t>
            </a:r>
            <a:r>
              <a:rPr lang="en-US" b="1" dirty="0"/>
              <a:t>Mobile Cloud Computing Research: </a:t>
            </a:r>
            <a:r>
              <a:rPr lang="en-US" b="1" dirty="0" smtClean="0"/>
              <a:t>A </a:t>
            </a:r>
            <a:r>
              <a:rPr lang="en-US" b="1" dirty="0"/>
              <a:t>Systematic Mapping Study</a:t>
            </a:r>
            <a:r>
              <a:rPr lang="en-US" dirty="0" smtClean="0"/>
              <a:t>”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7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SOME OTHERS IDEAS TO DEVELOP NEXT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“Eucalyptus Auto-Scaling”</a:t>
            </a:r>
            <a:endParaRPr lang="pt-BR" dirty="0" smtClean="0"/>
          </a:p>
          <a:p>
            <a:r>
              <a:rPr lang="pt-BR" dirty="0" smtClean="0"/>
              <a:t>“Compare </a:t>
            </a:r>
            <a:r>
              <a:rPr lang="pt-BR" dirty="0" smtClean="0"/>
              <a:t>offloaded </a:t>
            </a:r>
            <a:r>
              <a:rPr lang="pt-BR" dirty="0" smtClean="0"/>
              <a:t>itens”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798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PLAN TO DO IN LONG TERM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r>
              <a:rPr lang="pt-BR" sz="4400" dirty="0" smtClean="0"/>
              <a:t>Schedule</a:t>
            </a:r>
            <a:endParaRPr lang="pt-B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90735"/>
              </p:ext>
            </p:extLst>
          </p:nvPr>
        </p:nvGraphicFramePr>
        <p:xfrm>
          <a:off x="1257300" y="2266950"/>
          <a:ext cx="9664700" cy="3261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32350"/>
                <a:gridCol w="4832350"/>
              </a:tblGrid>
              <a:tr h="597746"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2015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2016</a:t>
                      </a:r>
                      <a:endParaRPr lang="pt-B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* Generalize SmartRank (+</a:t>
                      </a:r>
                      <a:r>
                        <a:rPr lang="pt-BR" sz="3200" baseline="0" dirty="0" smtClean="0"/>
                        <a:t> input gran.</a:t>
                      </a:r>
                      <a:r>
                        <a:rPr lang="pt-BR" sz="3200" dirty="0" smtClean="0"/>
                        <a:t>)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* Model</a:t>
                      </a:r>
                      <a:r>
                        <a:rPr lang="pt-BR" sz="3200" baseline="0" dirty="0" smtClean="0"/>
                        <a:t> scenarios for SmartRank</a:t>
                      </a:r>
                      <a:endParaRPr lang="pt-B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* Use it with the benchmarks</a:t>
                      </a:r>
                      <a:r>
                        <a:rPr lang="pt-BR" sz="3200" baseline="0" dirty="0" smtClean="0"/>
                        <a:t> </a:t>
                      </a:r>
                      <a:r>
                        <a:rPr lang="pt-BR" sz="3200" baseline="0" dirty="0" smtClean="0"/>
                        <a:t>reported by the </a:t>
                      </a:r>
                      <a:r>
                        <a:rPr lang="pt-BR" sz="3200" baseline="0" dirty="0" smtClean="0"/>
                        <a:t>mapping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blog.supermedia.com/media/ques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 rot="21021589">
            <a:off x="115479" y="134842"/>
            <a:ext cx="225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err="1" smtClean="0">
                <a:solidFill>
                  <a:srgbClr val="FF0000"/>
                </a:solidFill>
              </a:rPr>
              <a:t>Thank</a:t>
            </a:r>
            <a:endParaRPr lang="pt-BR" sz="48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4800" b="1" dirty="0" err="1" smtClean="0">
                <a:solidFill>
                  <a:srgbClr val="FF0000"/>
                </a:solidFill>
              </a:rPr>
              <a:t>You</a:t>
            </a:r>
            <a:r>
              <a:rPr lang="pt-BR" sz="4800" b="1" dirty="0" smtClean="0">
                <a:solidFill>
                  <a:srgbClr val="FF0000"/>
                </a:solidFill>
              </a:rPr>
              <a:t>!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9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</a:t>
            </a:r>
            <a:endParaRPr lang="pt-BR" dirty="0"/>
          </a:p>
        </p:txBody>
      </p:sp>
      <p:sp>
        <p:nvSpPr>
          <p:cNvPr id="6" name="Elipse 7"/>
          <p:cNvSpPr/>
          <p:nvPr/>
        </p:nvSpPr>
        <p:spPr>
          <a:xfrm>
            <a:off x="7589489" y="2030914"/>
            <a:ext cx="4602511" cy="3168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media02.hongkiat.com/conserve-smartphone-battery-life/conserve-battery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1837" y="458138"/>
            <a:ext cx="3408146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4" descr="http://p.globalsources.com/IMAGES/PDT/B1054484935/Smart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5593" y="2174930"/>
            <a:ext cx="2886320" cy="2664296"/>
          </a:xfrm>
          <a:prstGeom prst="rect">
            <a:avLst/>
          </a:prstGeom>
          <a:noFill/>
        </p:spPr>
      </p:pic>
      <p:pic>
        <p:nvPicPr>
          <p:cNvPr id="9" name="Picture 6" descr="https://encrypted-tbn2.gstatic.com/images?q=tbn:ANd9GcTC9RFUue4Mj0I2TIO_KeGifgWRcGfqciCYwmrx6jiQ78y4Gh8m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1323" y="4030038"/>
            <a:ext cx="1248139" cy="1152128"/>
          </a:xfrm>
          <a:prstGeom prst="rect">
            <a:avLst/>
          </a:prstGeom>
          <a:noFill/>
        </p:spPr>
      </p:pic>
      <p:pic>
        <p:nvPicPr>
          <p:cNvPr id="10" name="Picture 8" descr="http://images01.olx.com.br/ui/18/13/73/1359139796_402741073_2-Processador-775P-Intel-Core-I5-760-28GHZ-8MB-1156M-Guarapa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2365" y="1458270"/>
            <a:ext cx="1950217" cy="1440160"/>
          </a:xfrm>
          <a:prstGeom prst="rect">
            <a:avLst/>
          </a:prstGeom>
          <a:noFill/>
        </p:spPr>
      </p:pic>
      <p:pic>
        <p:nvPicPr>
          <p:cNvPr id="11" name="Picture 10" descr="http://blog.cpr-shelbytownship.com/files/2013/05/iphone-4-broken-screen-repa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5871" y="3032346"/>
            <a:ext cx="2731982" cy="2521830"/>
          </a:xfrm>
          <a:prstGeom prst="rect">
            <a:avLst/>
          </a:prstGeom>
          <a:noFill/>
        </p:spPr>
      </p:pic>
      <p:sp>
        <p:nvSpPr>
          <p:cNvPr id="12" name="Forma livre 12"/>
          <p:cNvSpPr/>
          <p:nvPr/>
        </p:nvSpPr>
        <p:spPr>
          <a:xfrm>
            <a:off x="2886045" y="0"/>
            <a:ext cx="7068820" cy="3380740"/>
          </a:xfrm>
          <a:custGeom>
            <a:avLst/>
            <a:gdLst>
              <a:gd name="connsiteX0" fmla="*/ 1752600 w 7068820"/>
              <a:gd name="connsiteY0" fmla="*/ 259080 h 3380740"/>
              <a:gd name="connsiteX1" fmla="*/ 4495800 w 7068820"/>
              <a:gd name="connsiteY1" fmla="*/ 228600 h 3380740"/>
              <a:gd name="connsiteX2" fmla="*/ 6873240 w 7068820"/>
              <a:gd name="connsiteY2" fmla="*/ 1630680 h 3380740"/>
              <a:gd name="connsiteX3" fmla="*/ 5669280 w 7068820"/>
              <a:gd name="connsiteY3" fmla="*/ 3124200 h 3380740"/>
              <a:gd name="connsiteX4" fmla="*/ 2682240 w 7068820"/>
              <a:gd name="connsiteY4" fmla="*/ 3169920 h 3380740"/>
              <a:gd name="connsiteX5" fmla="*/ 365760 w 7068820"/>
              <a:gd name="connsiteY5" fmla="*/ 2270760 h 3380740"/>
              <a:gd name="connsiteX6" fmla="*/ 487680 w 7068820"/>
              <a:gd name="connsiteY6" fmla="*/ 624840 h 3380740"/>
              <a:gd name="connsiteX7" fmla="*/ 1859280 w 7068820"/>
              <a:gd name="connsiteY7" fmla="*/ 15240 h 3380740"/>
              <a:gd name="connsiteX8" fmla="*/ 1859280 w 7068820"/>
              <a:gd name="connsiteY8" fmla="*/ 15240 h 338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8820" h="3380740">
                <a:moveTo>
                  <a:pt x="1752600" y="259080"/>
                </a:moveTo>
                <a:cubicBezTo>
                  <a:pt x="2697480" y="129540"/>
                  <a:pt x="3642360" y="0"/>
                  <a:pt x="4495800" y="228600"/>
                </a:cubicBezTo>
                <a:cubicBezTo>
                  <a:pt x="5349240" y="457200"/>
                  <a:pt x="6677660" y="1148080"/>
                  <a:pt x="6873240" y="1630680"/>
                </a:cubicBezTo>
                <a:cubicBezTo>
                  <a:pt x="7068820" y="2113280"/>
                  <a:pt x="6367780" y="2867660"/>
                  <a:pt x="5669280" y="3124200"/>
                </a:cubicBezTo>
                <a:cubicBezTo>
                  <a:pt x="4970780" y="3380740"/>
                  <a:pt x="3566160" y="3312160"/>
                  <a:pt x="2682240" y="3169920"/>
                </a:cubicBezTo>
                <a:cubicBezTo>
                  <a:pt x="1798320" y="3027680"/>
                  <a:pt x="731520" y="2694940"/>
                  <a:pt x="365760" y="2270760"/>
                </a:cubicBezTo>
                <a:cubicBezTo>
                  <a:pt x="0" y="1846580"/>
                  <a:pt x="238760" y="1000760"/>
                  <a:pt x="487680" y="624840"/>
                </a:cubicBezTo>
                <a:cubicBezTo>
                  <a:pt x="736600" y="248920"/>
                  <a:pt x="1859280" y="15240"/>
                  <a:pt x="1859280" y="15240"/>
                </a:cubicBezTo>
                <a:lnTo>
                  <a:pt x="1859280" y="1524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9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GENERAL PROBLEM STATEMENT</a:t>
            </a:r>
            <a:endParaRPr lang="pt-BR" dirty="0"/>
          </a:p>
        </p:txBody>
      </p:sp>
      <p:pic>
        <p:nvPicPr>
          <p:cNvPr id="4" name="Picture 2" descr="http://ecommercenews.com.br/wp-content/uploads/2013/01/mobile-comme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719" y="2936706"/>
            <a:ext cx="1868581" cy="1136944"/>
          </a:xfrm>
          <a:prstGeom prst="rect">
            <a:avLst/>
          </a:prstGeom>
          <a:noFill/>
        </p:spPr>
      </p:pic>
      <p:pic>
        <p:nvPicPr>
          <p:cNvPr id="6" name="Picture 8" descr="http://www.pmjournal.gr/wp-content/uploads/2012/12/new-mobile-heal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946" y="2086884"/>
            <a:ext cx="2015803" cy="1151334"/>
          </a:xfrm>
          <a:prstGeom prst="rect">
            <a:avLst/>
          </a:prstGeom>
          <a:noFill/>
        </p:spPr>
      </p:pic>
      <p:pic>
        <p:nvPicPr>
          <p:cNvPr id="7" name="Picture 10" descr="http://mashable.com/wp-content/uploads/2012/03/Mobile-Gaming-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1859" y="3634415"/>
            <a:ext cx="2646177" cy="1685253"/>
          </a:xfrm>
          <a:prstGeom prst="rect">
            <a:avLst/>
          </a:prstGeom>
          <a:noFill/>
        </p:spPr>
      </p:pic>
      <p:pic>
        <p:nvPicPr>
          <p:cNvPr id="8" name="Picture 2" descr="http://img-ipad.lisisoft.com/img/2/6/2607-1-face-recognition-lock-your.jpg"/>
          <p:cNvPicPr>
            <a:picLocks noChangeAspect="1" noChangeArrowheads="1"/>
          </p:cNvPicPr>
          <p:nvPr/>
        </p:nvPicPr>
        <p:blipFill>
          <a:blip r:embed="rId5"/>
          <a:srcRect l="19811" t="5661" r="20755" b="16981"/>
          <a:stretch>
            <a:fillRect/>
          </a:stretch>
        </p:blipFill>
        <p:spPr bwMode="auto">
          <a:xfrm>
            <a:off x="5468682" y="3238218"/>
            <a:ext cx="741075" cy="1446861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779322" y="1690688"/>
            <a:ext cx="6191250" cy="3967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492" y="1903847"/>
            <a:ext cx="2781232" cy="278123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241218" y="3238218"/>
            <a:ext cx="165592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41218" y="3505178"/>
            <a:ext cx="165592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53953" y="161677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pt-BR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39788" y="264431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pt-BR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95020" y="187511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pt-BR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2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MY SPECIFIC PROBLEM STATEMENT</a:t>
            </a:r>
            <a:endParaRPr lang="pt-BR" dirty="0"/>
          </a:p>
        </p:txBody>
      </p:sp>
      <p:pic>
        <p:nvPicPr>
          <p:cNvPr id="4" name="Picture 4" descr="http://www.clipartbest.com/cliparts/MiL/x45/MiLx45A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60" y="1501373"/>
            <a:ext cx="2126885" cy="21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68336" y="2062830"/>
            <a:ext cx="36599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168336" y="3205580"/>
            <a:ext cx="36599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04" y="929969"/>
            <a:ext cx="3036331" cy="3036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12" y="2387316"/>
            <a:ext cx="473943" cy="473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41" y="2381268"/>
            <a:ext cx="473943" cy="473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75" y="2381269"/>
            <a:ext cx="473943" cy="4739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260" y="3549902"/>
            <a:ext cx="5799230" cy="2067692"/>
          </a:xfrm>
          <a:prstGeom prst="rect">
            <a:avLst/>
          </a:prstGeom>
        </p:spPr>
      </p:pic>
      <p:sp>
        <p:nvSpPr>
          <p:cNvPr id="21" name="Left Arrow 20"/>
          <p:cNvSpPr/>
          <p:nvPr/>
        </p:nvSpPr>
        <p:spPr>
          <a:xfrm>
            <a:off x="8686490" y="4133297"/>
            <a:ext cx="819460" cy="35464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95424" y="5248262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[JACTAP, 2014]</a:t>
            </a:r>
            <a:endParaRPr lang="pt-B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4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MY SOLUTION -&gt; </a:t>
            </a:r>
            <a:r>
              <a:rPr lang="pt-BR" b="1" dirty="0" smtClean="0">
                <a:solidFill>
                  <a:srgbClr val="FF0000"/>
                </a:solidFill>
              </a:rPr>
              <a:t>Input Level Granularity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www.clipartbest.com/cliparts/MiL/x45/MiLx45A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90" y="1357748"/>
            <a:ext cx="2126885" cy="21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74" y="552481"/>
            <a:ext cx="3036331" cy="303633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020007" y="2304615"/>
            <a:ext cx="8191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02786" y="2214434"/>
            <a:ext cx="1225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Method 01</a:t>
            </a:r>
          </a:p>
          <a:p>
            <a:r>
              <a:rPr lang="pt-BR" dirty="0" smtClean="0"/>
              <a:t>Method 02</a:t>
            </a:r>
          </a:p>
          <a:p>
            <a:r>
              <a:rPr lang="pt-BR" dirty="0" smtClean="0"/>
              <a:t>Method 03</a:t>
            </a:r>
            <a:endParaRPr lang="pt-BR" dirty="0"/>
          </a:p>
        </p:txBody>
      </p:sp>
      <p:sp>
        <p:nvSpPr>
          <p:cNvPr id="15" name="Rounded Rectangle 14"/>
          <p:cNvSpPr/>
          <p:nvPr/>
        </p:nvSpPr>
        <p:spPr>
          <a:xfrm>
            <a:off x="1548466" y="2043549"/>
            <a:ext cx="1524000" cy="1257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2029780" y="1674217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App</a:t>
            </a:r>
            <a:endParaRPr lang="pt-BR" dirty="0"/>
          </a:p>
        </p:txBody>
      </p:sp>
      <p:sp>
        <p:nvSpPr>
          <p:cNvPr id="17" name="TextBox 16"/>
          <p:cNvSpPr txBox="1"/>
          <p:nvPr/>
        </p:nvSpPr>
        <p:spPr>
          <a:xfrm>
            <a:off x="304373" y="248615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Input</a:t>
            </a:r>
            <a:endParaRPr lang="pt-BR" dirty="0"/>
          </a:p>
        </p:txBody>
      </p:sp>
      <p:sp>
        <p:nvSpPr>
          <p:cNvPr id="18" name="Right Arrow 17"/>
          <p:cNvSpPr/>
          <p:nvPr/>
        </p:nvSpPr>
        <p:spPr>
          <a:xfrm>
            <a:off x="1120801" y="2421191"/>
            <a:ext cx="255255" cy="441508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Box 18"/>
          <p:cNvSpPr txBox="1"/>
          <p:nvPr/>
        </p:nvSpPr>
        <p:spPr>
          <a:xfrm>
            <a:off x="3577270" y="2378432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G = 3</a:t>
            </a:r>
            <a:endParaRPr lang="pt-BR" sz="3200" dirty="0"/>
          </a:p>
        </p:txBody>
      </p:sp>
      <p:sp>
        <p:nvSpPr>
          <p:cNvPr id="20" name="Rectangle 19"/>
          <p:cNvSpPr/>
          <p:nvPr/>
        </p:nvSpPr>
        <p:spPr>
          <a:xfrm>
            <a:off x="4175882" y="2998543"/>
            <a:ext cx="2712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/>
              <a:t>G = Granularity</a:t>
            </a:r>
            <a:endParaRPr lang="pt-BR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544732" y="4721958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G = 6</a:t>
            </a:r>
            <a:endParaRPr lang="pt-BR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9853" y="4584837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Input 01</a:t>
            </a:r>
          </a:p>
          <a:p>
            <a:r>
              <a:rPr lang="pt-BR" dirty="0" smtClean="0"/>
              <a:t>Input 02</a:t>
            </a:r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1670248" y="4450238"/>
            <a:ext cx="1225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Method 01</a:t>
            </a:r>
          </a:p>
          <a:p>
            <a:r>
              <a:rPr lang="pt-BR" dirty="0" smtClean="0"/>
              <a:t>Method 02</a:t>
            </a:r>
          </a:p>
          <a:p>
            <a:r>
              <a:rPr lang="pt-BR" dirty="0" smtClean="0"/>
              <a:t>Method 03</a:t>
            </a:r>
            <a:endParaRPr lang="pt-BR" dirty="0"/>
          </a:p>
        </p:txBody>
      </p:sp>
      <p:sp>
        <p:nvSpPr>
          <p:cNvPr id="25" name="Rounded Rectangle 24"/>
          <p:cNvSpPr/>
          <p:nvPr/>
        </p:nvSpPr>
        <p:spPr>
          <a:xfrm>
            <a:off x="1515928" y="4279353"/>
            <a:ext cx="1524000" cy="1257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Box 25"/>
          <p:cNvSpPr txBox="1"/>
          <p:nvPr/>
        </p:nvSpPr>
        <p:spPr>
          <a:xfrm>
            <a:off x="1997242" y="391002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App</a:t>
            </a:r>
            <a:endParaRPr lang="pt-BR" dirty="0"/>
          </a:p>
        </p:txBody>
      </p:sp>
      <p:sp>
        <p:nvSpPr>
          <p:cNvPr id="28" name="Right Arrow 27"/>
          <p:cNvSpPr/>
          <p:nvPr/>
        </p:nvSpPr>
        <p:spPr>
          <a:xfrm>
            <a:off x="1088263" y="4656995"/>
            <a:ext cx="255255" cy="441508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04373" y="2043550"/>
            <a:ext cx="4316773" cy="11654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http://www.clipartbest.com/cliparts/MiL/x45/MiLx45A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84" y="3846570"/>
            <a:ext cx="2126885" cy="21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67" y="3138829"/>
            <a:ext cx="3036331" cy="3036331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7924800" y="4890963"/>
            <a:ext cx="8191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0" y="3538806"/>
            <a:ext cx="12192000" cy="39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11" y="2113717"/>
            <a:ext cx="473943" cy="4739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808" y="2419878"/>
            <a:ext cx="473943" cy="4739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54" y="1596703"/>
            <a:ext cx="473943" cy="47394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39" y="4435778"/>
            <a:ext cx="473943" cy="47394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36" y="4741939"/>
            <a:ext cx="473943" cy="4739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82" y="3918764"/>
            <a:ext cx="473943" cy="4739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71" y="4778159"/>
            <a:ext cx="473943" cy="4739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28" y="5038421"/>
            <a:ext cx="473943" cy="47394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14" y="4261145"/>
            <a:ext cx="473943" cy="473943"/>
          </a:xfrm>
          <a:prstGeom prst="rect">
            <a:avLst/>
          </a:prstGeom>
        </p:spPr>
      </p:pic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7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 animBg="1"/>
      <p:bldP spid="26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MY SOLUTION -&gt; </a:t>
            </a:r>
            <a:r>
              <a:rPr lang="pt-BR" b="1" dirty="0" smtClean="0">
                <a:solidFill>
                  <a:srgbClr val="FF0000"/>
                </a:solidFill>
              </a:rPr>
              <a:t>Input Level Granularity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36" name="Picture 9" descr="http://i1.wp.com/www.albanytribune.com/wp-content/uploads/2013/04/Dzhokhar-and-Tamerlan-Tsarnaev-suspects-in-Boston-Marathon-bombings-together-in-crowd.-Photo-FBI.png?fit=336%2C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776" y="2757470"/>
            <a:ext cx="1971274" cy="1214446"/>
          </a:xfrm>
          <a:prstGeom prst="rect">
            <a:avLst/>
          </a:prstGeom>
          <a:noFill/>
        </p:spPr>
      </p:pic>
      <p:pic>
        <p:nvPicPr>
          <p:cNvPr id="38" name="Picture 2" descr="http://www.trajano.net/wp-content/uploads/2013/05/cloud-computing-datatrend.jpg"/>
          <p:cNvPicPr>
            <a:picLocks noChangeAspect="1" noChangeArrowheads="1"/>
          </p:cNvPicPr>
          <p:nvPr/>
        </p:nvPicPr>
        <p:blipFill>
          <a:blip r:embed="rId3" cstate="print"/>
          <a:srcRect l="19125" r="43511" b="69491"/>
          <a:stretch>
            <a:fillRect/>
          </a:stretch>
        </p:blipFill>
        <p:spPr bwMode="auto">
          <a:xfrm>
            <a:off x="7705734" y="3114660"/>
            <a:ext cx="2428892" cy="1373282"/>
          </a:xfrm>
          <a:prstGeom prst="rect">
            <a:avLst/>
          </a:prstGeom>
          <a:noFill/>
        </p:spPr>
      </p:pic>
      <p:pic>
        <p:nvPicPr>
          <p:cNvPr id="39" name="Picture 9" descr="C:\Users\Airton\Desktop\sony_xperia_p_android_phone_announced_2.jpg"/>
          <p:cNvPicPr>
            <a:picLocks noChangeAspect="1" noChangeArrowheads="1"/>
          </p:cNvPicPr>
          <p:nvPr/>
        </p:nvPicPr>
        <p:blipFill>
          <a:blip r:embed="rId4" cstate="print"/>
          <a:srcRect l="5824" r="53400"/>
          <a:stretch>
            <a:fillRect/>
          </a:stretch>
        </p:blipFill>
        <p:spPr bwMode="auto">
          <a:xfrm>
            <a:off x="2276446" y="3043222"/>
            <a:ext cx="1129351" cy="207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Conector reto 7"/>
          <p:cNvCxnSpPr>
            <a:endCxn id="36" idx="1"/>
          </p:cNvCxnSpPr>
          <p:nvPr/>
        </p:nvCxnSpPr>
        <p:spPr>
          <a:xfrm flipV="1">
            <a:off x="3348016" y="3364693"/>
            <a:ext cx="1428760" cy="535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11"/>
          <p:cNvCxnSpPr>
            <a:stCxn id="36" idx="3"/>
          </p:cNvCxnSpPr>
          <p:nvPr/>
        </p:nvCxnSpPr>
        <p:spPr>
          <a:xfrm>
            <a:off x="6748050" y="3364693"/>
            <a:ext cx="1171998" cy="3214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13"/>
          <p:cNvCxnSpPr/>
          <p:nvPr/>
        </p:nvCxnSpPr>
        <p:spPr>
          <a:xfrm rot="10800000" flipV="1">
            <a:off x="6848478" y="4329106"/>
            <a:ext cx="1143008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14"/>
          <p:cNvCxnSpPr>
            <a:stCxn id="53" idx="1"/>
          </p:cNvCxnSpPr>
          <p:nvPr/>
        </p:nvCxnSpPr>
        <p:spPr>
          <a:xfrm rot="10800000">
            <a:off x="3348016" y="4471983"/>
            <a:ext cx="1428760" cy="4451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17"/>
          <p:cNvSpPr txBox="1"/>
          <p:nvPr/>
        </p:nvSpPr>
        <p:spPr>
          <a:xfrm>
            <a:off x="4776776" y="4686296"/>
            <a:ext cx="214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&lt;</a:t>
            </a:r>
            <a:r>
              <a:rPr lang="pt-BR" sz="2400" dirty="0" err="1" smtClean="0">
                <a:solidFill>
                  <a:srgbClr val="FF0000"/>
                </a:solidFill>
              </a:rPr>
              <a:t>Terrorists</a:t>
            </a:r>
            <a:r>
              <a:rPr lang="pt-BR" sz="2400" dirty="0" smtClean="0">
                <a:solidFill>
                  <a:srgbClr val="FF0000"/>
                </a:solidFill>
              </a:rPr>
              <a:t> !!!</a:t>
            </a:r>
            <a:r>
              <a:rPr lang="pt-BR" sz="2400" dirty="0" smtClean="0"/>
              <a:t>&gt;</a:t>
            </a:r>
            <a:endParaRPr lang="pt-BR" sz="2400" dirty="0"/>
          </a:p>
        </p:txBody>
      </p:sp>
      <p:sp>
        <p:nvSpPr>
          <p:cNvPr id="54" name="Retângulo 19"/>
          <p:cNvSpPr/>
          <p:nvPr/>
        </p:nvSpPr>
        <p:spPr>
          <a:xfrm>
            <a:off x="2419322" y="3328974"/>
            <a:ext cx="928694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20"/>
          <p:cNvSpPr/>
          <p:nvPr/>
        </p:nvSpPr>
        <p:spPr>
          <a:xfrm>
            <a:off x="2419322" y="4257668"/>
            <a:ext cx="989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 smtClean="0">
                <a:solidFill>
                  <a:srgbClr val="FF0000"/>
                </a:solidFill>
              </a:rPr>
              <a:t>Terrorists</a:t>
            </a:r>
            <a:r>
              <a:rPr lang="pt-BR" sz="1200" dirty="0" smtClean="0">
                <a:solidFill>
                  <a:srgbClr val="FF0000"/>
                </a:solidFill>
              </a:rPr>
              <a:t> !!!</a:t>
            </a:r>
            <a:endParaRPr lang="pt-BR" sz="1200" dirty="0"/>
          </a:p>
        </p:txBody>
      </p:sp>
      <p:pic>
        <p:nvPicPr>
          <p:cNvPr id="56" name="Picture 9" descr="http://i1.wp.com/www.albanytribune.com/wp-content/uploads/2013/04/Dzhokhar-and-Tamerlan-Tsarnaev-suspects-in-Boston-Marathon-bombings-together-in-crowd.-Photo-FBI.png?fit=336%2C2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2198" y="3614726"/>
            <a:ext cx="714380" cy="4401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0550" y="1690688"/>
            <a:ext cx="5024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E.g. Face Recognition</a:t>
            </a:r>
            <a:endParaRPr lang="pt-BR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7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WHAT WE HAVE DONE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9" y="1690688"/>
            <a:ext cx="7568627" cy="3871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2550" y="138618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Mobile Cloud Face Recognition based on Smart Cloud Ranking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1386185"/>
            <a:ext cx="857250" cy="8617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/>
              <a:t>1</a:t>
            </a:r>
            <a:endParaRPr lang="pt-BR" sz="5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0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WHAT WE HAVE DONE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352550" y="138618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Mobile Cloud Face Recognition based on Smart Cloud Ranking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1909405"/>
            <a:ext cx="5674788" cy="38627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" y="1386185"/>
            <a:ext cx="857250" cy="8617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/>
              <a:t>1</a:t>
            </a:r>
            <a:endParaRPr lang="pt-BR" sz="5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85DE-D7EF-49D3-BDAE-C987901E336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9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401</Words>
  <Application>Microsoft Office PowerPoint</Application>
  <PresentationFormat>Widescreen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Aharoni</vt:lpstr>
      <vt:lpstr>Arial</vt:lpstr>
      <vt:lpstr>Arial Black</vt:lpstr>
      <vt:lpstr>Arial Narrow</vt:lpstr>
      <vt:lpstr>Calibri</vt:lpstr>
      <vt:lpstr>Calibri Light</vt:lpstr>
      <vt:lpstr>Office Theme</vt:lpstr>
      <vt:lpstr>Extending the Capacity of Mobile Devices Through Cloud Offloading</vt:lpstr>
      <vt:lpstr>CONTEXT</vt:lpstr>
      <vt:lpstr>CONTEXT</vt:lpstr>
      <vt:lpstr>GENERAL PROBLEM STATEMENT</vt:lpstr>
      <vt:lpstr>MY SPECIFIC PROBLEM STATEMENT</vt:lpstr>
      <vt:lpstr>MY SOLUTION -&gt; Input Level Granularity</vt:lpstr>
      <vt:lpstr>MY SOLUTION -&gt; Input Level Granularity</vt:lpstr>
      <vt:lpstr>WHAT WE HAVE DONE</vt:lpstr>
      <vt:lpstr>WHAT WE HAVE DONE</vt:lpstr>
      <vt:lpstr>WHAT WE HAVE DONE</vt:lpstr>
      <vt:lpstr>WHAT WE HAVE DONE</vt:lpstr>
      <vt:lpstr>WHAT WE HAVE DONE</vt:lpstr>
      <vt:lpstr>WHAT WE HAVE DONE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Offloading Save Energy for Face Recognition Apps? </vt:lpstr>
      <vt:lpstr>Can Offloading Save Energy for Face Recognition Apps? </vt:lpstr>
      <vt:lpstr>Can Offloading Save Energy for Face Recognition Apps? </vt:lpstr>
      <vt:lpstr>Can Offloading Save Energy for Face Recognition Apps? </vt:lpstr>
      <vt:lpstr>WHAT WE ARE DOING</vt:lpstr>
      <vt:lpstr>SOME OTHERS IDEAS TO DEVELOP NEXT</vt:lpstr>
      <vt:lpstr>WHAT WE PLAN TO DO IN LONG TERM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the Capacity of Mobile Devices Through Cloud Offloading</dc:title>
  <dc:creator>airton</dc:creator>
  <cp:lastModifiedBy>airton</cp:lastModifiedBy>
  <cp:revision>18</cp:revision>
  <dcterms:created xsi:type="dcterms:W3CDTF">2014-05-04T18:18:38Z</dcterms:created>
  <dcterms:modified xsi:type="dcterms:W3CDTF">2014-05-05T14:51:22Z</dcterms:modified>
</cp:coreProperties>
</file>