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85" r:id="rId3"/>
    <p:sldId id="284" r:id="rId4"/>
    <p:sldId id="294" r:id="rId5"/>
    <p:sldId id="293" r:id="rId6"/>
    <p:sldId id="291" r:id="rId7"/>
    <p:sldId id="295" r:id="rId8"/>
    <p:sldId id="296" r:id="rId9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F55C-DE80-4F78-893E-3349CE440888}" type="datetimeFigureOut">
              <a:rPr lang="pt-BR" smtClean="0"/>
              <a:t>04/04/2014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DCB3B-E27A-4B2D-ADF8-1CDC29D380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7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DCB3B-E27A-4B2D-ADF8-1CDC29D3805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6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DCB3B-E27A-4B2D-ADF8-1CDC29D3805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055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791820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757080" y="3815280"/>
            <a:ext cx="791820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8142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814280" y="381528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757080" y="381528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8142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757080" y="1071720"/>
            <a:ext cx="7918200" cy="5253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7918200" cy="5252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3863880" cy="5252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814280" y="1071720"/>
            <a:ext cx="3863880" cy="5252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44480" y="189000"/>
            <a:ext cx="7283160" cy="6135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757080" y="381528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814280" y="1071720"/>
            <a:ext cx="3863880" cy="5252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3863880" cy="52527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8142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814280" y="381528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3160" cy="739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570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814280" y="1071720"/>
            <a:ext cx="386388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757080" y="3815280"/>
            <a:ext cx="7917840" cy="25052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/>
          <p:cNvPicPr/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pic>
        <p:nvPicPr>
          <p:cNvPr id="5" name="Picture 21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1143000"/>
            <a:ext cx="7772040" cy="1736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pt-BR" sz="2800" b="1">
                <a:solidFill>
                  <a:srgbClr val="720000"/>
                </a:solidFill>
                <a:latin typeface="Arial Narrow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03598" y="1556792"/>
            <a:ext cx="7772040" cy="1736280"/>
          </a:xfrm>
          <a:prstGeom prst="rect">
            <a:avLst/>
          </a:prstGeom>
        </p:spPr>
        <p:txBody>
          <a:bodyPr anchor="b"/>
          <a:lstStyle/>
          <a:p>
            <a:r>
              <a:rPr lang="pt-BR" sz="2800" b="1" dirty="0">
                <a:solidFill>
                  <a:srgbClr val="782C2A"/>
                </a:solidFill>
              </a:rPr>
              <a:t>Proposição de Modelos de disponibilidade para avaliação do serviço </a:t>
            </a:r>
            <a:r>
              <a:rPr lang="pt-BR" sz="2800" b="1" i="1" dirty="0">
                <a:solidFill>
                  <a:srgbClr val="FF0000"/>
                </a:solidFill>
              </a:rPr>
              <a:t>Live </a:t>
            </a:r>
            <a:r>
              <a:rPr lang="pt-BR" sz="2800" b="1" i="1" dirty="0" err="1">
                <a:solidFill>
                  <a:srgbClr val="FF0000"/>
                </a:solidFill>
              </a:rPr>
              <a:t>Video</a:t>
            </a:r>
            <a:r>
              <a:rPr lang="pt-BR" sz="2800" b="1" i="1" dirty="0">
                <a:solidFill>
                  <a:srgbClr val="FF0000"/>
                </a:solidFill>
              </a:rPr>
              <a:t> </a:t>
            </a:r>
            <a:r>
              <a:rPr lang="pt-BR" sz="2800" b="1" dirty="0">
                <a:solidFill>
                  <a:srgbClr val="782C2A"/>
                </a:solidFill>
              </a:rPr>
              <a:t>considerando estratégias de mitigação para</a:t>
            </a:r>
          </a:p>
          <a:p>
            <a:r>
              <a:rPr lang="pt-BR" sz="2800" b="1" dirty="0">
                <a:solidFill>
                  <a:srgbClr val="782C2A"/>
                </a:solidFill>
              </a:rPr>
              <a:t>reduzir os efeitos das falhas.</a:t>
            </a:r>
            <a:endParaRPr b="1" dirty="0">
              <a:solidFill>
                <a:srgbClr val="782C2A"/>
              </a:solidFill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611640" y="4509568"/>
            <a:ext cx="7848360" cy="791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</a:rPr>
              <a:t>Orientador: </a:t>
            </a:r>
            <a:r>
              <a:rPr lang="pt-BR" sz="2000" b="1" dirty="0" smtClean="0">
                <a:solidFill>
                  <a:srgbClr val="000000"/>
                </a:solidFill>
                <a:latin typeface="Arial"/>
              </a:rPr>
              <a:t>Dr. Paulo </a:t>
            </a:r>
            <a:r>
              <a:rPr lang="pt-BR" sz="2000" b="1" dirty="0">
                <a:solidFill>
                  <a:srgbClr val="000000"/>
                </a:solidFill>
                <a:latin typeface="Arial"/>
              </a:rPr>
              <a:t>Maciel</a:t>
            </a:r>
            <a:endParaRPr sz="2000" dirty="0"/>
          </a:p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</a:rPr>
              <a:t>Orientando: Carlos </a:t>
            </a:r>
            <a:r>
              <a:rPr lang="pt-BR" sz="2000" b="1" dirty="0" err="1">
                <a:solidFill>
                  <a:srgbClr val="000000"/>
                </a:solidFill>
                <a:latin typeface="Arial"/>
              </a:rPr>
              <a:t>Mágno</a:t>
            </a:r>
            <a:endParaRPr sz="2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733256"/>
            <a:ext cx="1216669" cy="67655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náriosv2-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55" y="892391"/>
            <a:ext cx="797582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m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808" b="-18755"/>
          <a:stretch>
            <a:fillRect/>
          </a:stretch>
        </p:blipFill>
        <p:spPr bwMode="auto">
          <a:xfrm>
            <a:off x="575455" y="3448132"/>
            <a:ext cx="7776864" cy="244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99592" y="189000"/>
            <a:ext cx="7128048" cy="7398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CENÁRIO - FINAL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8048" cy="7398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Trabalho relacionado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  <p:sp>
        <p:nvSpPr>
          <p:cNvPr id="3" name="AutoShape 4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52736"/>
            <a:ext cx="5225225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5796136" y="1556792"/>
            <a:ext cx="2736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Design and Implementation of a Prototype Cloud Video </a:t>
            </a:r>
            <a:r>
              <a:rPr lang="en-US" b="1" dirty="0" smtClean="0"/>
              <a:t>Surveillance System</a:t>
            </a:r>
          </a:p>
          <a:p>
            <a:endParaRPr lang="en-US" dirty="0"/>
          </a:p>
          <a:p>
            <a:r>
              <a:rPr lang="en-US" i="1" dirty="0"/>
              <a:t>Yong-</a:t>
            </a:r>
            <a:r>
              <a:rPr lang="en-US" i="1" dirty="0" err="1"/>
              <a:t>Hua</a:t>
            </a:r>
            <a:r>
              <a:rPr lang="en-US" i="1" dirty="0"/>
              <a:t> </a:t>
            </a:r>
            <a:r>
              <a:rPr lang="en-US" i="1" dirty="0" err="1"/>
              <a:t>Xiong</a:t>
            </a:r>
            <a:r>
              <a:rPr lang="en-US" i="1" dirty="0"/>
              <a:t>, Shao-Yun Wan, Yong He, and Dan Su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790020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56952"/>
            <a:ext cx="7128048" cy="739800"/>
          </a:xfrm>
        </p:spPr>
        <p:txBody>
          <a:bodyPr/>
          <a:lstStyle/>
          <a:p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Validation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 – </a:t>
            </a:r>
            <a:br>
              <a:rPr lang="pt-BR" sz="2800" b="1" dirty="0" smtClean="0">
                <a:solidFill>
                  <a:srgbClr val="782C2A"/>
                </a:solidFill>
                <a:latin typeface="+mn-lt"/>
              </a:rPr>
            </a:br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Factor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 </a:t>
            </a:r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reduction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 Default = 400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  <p:sp>
        <p:nvSpPr>
          <p:cNvPr id="3" name="AutoShape 4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07" y="1772816"/>
            <a:ext cx="77628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07975" y="1628800"/>
            <a:ext cx="4007569" cy="1010791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315545" y="1628800"/>
            <a:ext cx="1048544" cy="1010791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364089" y="1628799"/>
            <a:ext cx="1048544" cy="1010791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6412633" y="1620439"/>
            <a:ext cx="1048544" cy="1010791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88387" y="2689488"/>
            <a:ext cx="677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Partes: 		     1		          2	            3		4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65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72976"/>
            <a:ext cx="7128048" cy="739800"/>
          </a:xfrm>
        </p:spPr>
        <p:txBody>
          <a:bodyPr/>
          <a:lstStyle/>
          <a:p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Validation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 – Parte 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2</a:t>
            </a:r>
            <a:br>
              <a:rPr lang="pt-BR" sz="2800" b="1" dirty="0" smtClean="0">
                <a:solidFill>
                  <a:srgbClr val="782C2A"/>
                </a:solidFill>
                <a:latin typeface="+mn-lt"/>
              </a:rPr>
            </a:b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Todos os componentes</a:t>
            </a:r>
            <a:br>
              <a:rPr lang="pt-BR" sz="2800" b="1" dirty="0" smtClean="0">
                <a:solidFill>
                  <a:srgbClr val="782C2A"/>
                </a:solidFill>
                <a:latin typeface="+mn-lt"/>
              </a:rPr>
            </a:b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 com 50 falhas e 50 reparos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  <p:sp>
        <p:nvSpPr>
          <p:cNvPr id="3" name="AutoShape 4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7150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06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56952"/>
            <a:ext cx="7128048" cy="739800"/>
          </a:xfrm>
        </p:spPr>
        <p:txBody>
          <a:bodyPr/>
          <a:lstStyle/>
          <a:p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Validation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 – </a:t>
            </a:r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Conclusion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  <p:sp>
        <p:nvSpPr>
          <p:cNvPr id="3" name="AutoShape 4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56411"/>
              </p:ext>
            </p:extLst>
          </p:nvPr>
        </p:nvGraphicFramePr>
        <p:xfrm>
          <a:off x="460375" y="2060848"/>
          <a:ext cx="7911280" cy="2394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2108"/>
                <a:gridCol w="1914260"/>
                <a:gridCol w="972086"/>
                <a:gridCol w="2392826"/>
              </a:tblGrid>
              <a:tr h="3421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95% CI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1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err="1">
                          <a:effectLst/>
                        </a:rPr>
                        <a:t>Component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err="1">
                          <a:effectLst/>
                        </a:rPr>
                        <a:t>Model</a:t>
                      </a:r>
                      <a:r>
                        <a:rPr lang="pt-BR" sz="1600" b="1" u="none" strike="noStrike" dirty="0">
                          <a:effectLst/>
                        </a:rPr>
                        <a:t> </a:t>
                      </a:r>
                      <a:r>
                        <a:rPr lang="pt-BR" sz="1600" b="1" u="none" strike="noStrike" dirty="0" err="1">
                          <a:effectLst/>
                        </a:rPr>
                        <a:t>Availability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Min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Max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213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Camera+Transmitter+WiFi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0,356228566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0,241508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0,425259938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13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FrontEnd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0,538891998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0,474965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0,665538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13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Node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0,638571463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0,573899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0,747642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13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Live Vídeo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0,289821752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0,216094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0,377475541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13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System Availability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0,035528017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0,014226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0,07987481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90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56952"/>
            <a:ext cx="7128048" cy="7398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Análise de Sensibilidade - </a:t>
            </a:r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Baseline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  <p:sp>
        <p:nvSpPr>
          <p:cNvPr id="3" name="AutoShape 4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762234"/>
              </p:ext>
            </p:extLst>
          </p:nvPr>
        </p:nvGraphicFramePr>
        <p:xfrm>
          <a:off x="2123728" y="1196752"/>
          <a:ext cx="3794596" cy="430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19223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err="1">
                          <a:effectLst/>
                        </a:rPr>
                        <a:t>Components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SS(A)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lambdaff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-0,006157225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muff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0,004454382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lambdaf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-0,004296937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muf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0,004296937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effectLst/>
                        </a:rPr>
                        <a:t>lambdast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-0,003846043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must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0,003846043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lambdaa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-0,002967359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mua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0,002967359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lambdan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-0,001230409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mun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0,001230409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effectLst/>
                        </a:rPr>
                        <a:t>lambdac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-0,000239923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>
                          <a:effectLst/>
                        </a:rPr>
                        <a:t>muc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0,000239923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lambdav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-0,000173581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muv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0,000173581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lambdaw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-0,000166639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muw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0,000166639</a:t>
                      </a:r>
                      <a:endParaRPr lang="pt-BR" sz="16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472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56952"/>
            <a:ext cx="7128048" cy="7398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Redução das Fórmulas </a:t>
            </a:r>
            <a:r>
              <a:rPr lang="pt-BR" sz="2800" b="1" dirty="0" smtClean="0">
                <a:solidFill>
                  <a:srgbClr val="782C2A"/>
                </a:solidFill>
                <a:latin typeface="+mn-lt"/>
              </a:rPr>
              <a:t>- </a:t>
            </a:r>
            <a:r>
              <a:rPr lang="pt-BR" sz="2800" b="1" dirty="0" err="1" smtClean="0">
                <a:solidFill>
                  <a:srgbClr val="782C2A"/>
                </a:solidFill>
                <a:latin typeface="+mn-lt"/>
              </a:rPr>
              <a:t>Baseline</a:t>
            </a:r>
            <a:endParaRPr lang="pt-BR" sz="2800" b="1" dirty="0">
              <a:solidFill>
                <a:srgbClr val="782C2A"/>
              </a:solidFill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29964"/>
            <a:ext cx="1216669" cy="676559"/>
          </a:xfrm>
          <a:prstGeom prst="rect">
            <a:avLst/>
          </a:prstGeom>
        </p:spPr>
      </p:pic>
      <p:sp>
        <p:nvSpPr>
          <p:cNvPr id="3" name="AutoShape 4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http://sourceforge.net/p/camstudio/mercurial/ci/5351e921e86403b41b3888e691496e35508dbc9b/tree/CamStudio/GlobalResources/CamStudio_logo.svg?format=ra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013" y="3306688"/>
            <a:ext cx="58864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229159"/>
            <a:ext cx="8001922" cy="55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338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155</Words>
  <Application>Microsoft Office PowerPoint</Application>
  <PresentationFormat>Apresentação na tela (4:3)</PresentationFormat>
  <Paragraphs>78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Apresentação do PowerPoint</vt:lpstr>
      <vt:lpstr>CENÁRIO - FINAL</vt:lpstr>
      <vt:lpstr>Trabalho relacionado</vt:lpstr>
      <vt:lpstr>Validation –  Factor reduction Default = 400</vt:lpstr>
      <vt:lpstr>Validation – Parte 2 Todos os componentes  com 50 falhas e 50 reparos</vt:lpstr>
      <vt:lpstr>Validation – Conclusion</vt:lpstr>
      <vt:lpstr>Análise de Sensibilidade - Baseline</vt:lpstr>
      <vt:lpstr>Redução das Fórmulas - Baseline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CarlosMagno</dc:creator>
  <cp:lastModifiedBy>CarlosMagno</cp:lastModifiedBy>
  <cp:revision>103</cp:revision>
  <dcterms:modified xsi:type="dcterms:W3CDTF">2014-04-04T13:02:44Z</dcterms:modified>
</cp:coreProperties>
</file>