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0" r:id="rId4"/>
    <p:sldId id="259" r:id="rId5"/>
    <p:sldId id="282" r:id="rId6"/>
    <p:sldId id="260" r:id="rId7"/>
    <p:sldId id="265" r:id="rId8"/>
    <p:sldId id="266" r:id="rId9"/>
    <p:sldId id="261" r:id="rId10"/>
    <p:sldId id="268" r:id="rId11"/>
    <p:sldId id="278" r:id="rId12"/>
    <p:sldId id="279" r:id="rId13"/>
    <p:sldId id="280" r:id="rId14"/>
    <p:sldId id="276" r:id="rId15"/>
    <p:sldId id="269" r:id="rId16"/>
    <p:sldId id="274" r:id="rId17"/>
    <p:sldId id="267" r:id="rId18"/>
    <p:sldId id="271" r:id="rId19"/>
    <p:sldId id="262" r:id="rId20"/>
    <p:sldId id="275" r:id="rId21"/>
    <p:sldId id="263" r:id="rId22"/>
    <p:sldId id="281" r:id="rId23"/>
    <p:sldId id="273" r:id="rId24"/>
    <p:sldId id="264" r:id="rId25"/>
    <p:sldId id="257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zerra" initials="B" lastIdx="1" clrIdx="0">
    <p:extLst>
      <p:ext uri="{19B8F6BF-5375-455C-9EA6-DF929625EA0E}">
        <p15:presenceInfo xmlns:p15="http://schemas.microsoft.com/office/powerpoint/2012/main" userId="Bezer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5-04T18:48:45.474" idx="1">
    <p:pos x="10" y="10"/>
    <p:text>Mais de mil milhões de utilizadores individuais visitam o YouTube todos os meses
São visualizadas mais de 6 mil milhões de horas de vídeo mensalmente no YouTube, o que equivale a quase uma hora por cada pessoa na Terra</p:text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3BA4-209C-41E7-81DE-60FA44AEFA19}" type="datetimeFigureOut">
              <a:rPr lang="pt-BR" smtClean="0"/>
              <a:t>04/05/2014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CB18-47E4-440B-8B0D-B2212CC32F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69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3BA4-209C-41E7-81DE-60FA44AEFA19}" type="datetimeFigureOut">
              <a:rPr lang="pt-BR" smtClean="0"/>
              <a:t>04/05/2014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CB18-47E4-440B-8B0D-B2212CC32F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45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3BA4-209C-41E7-81DE-60FA44AEFA19}" type="datetimeFigureOut">
              <a:rPr lang="pt-BR" smtClean="0"/>
              <a:t>04/05/2014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CB18-47E4-440B-8B0D-B2212CC32F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25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3BA4-209C-41E7-81DE-60FA44AEFA19}" type="datetimeFigureOut">
              <a:rPr lang="pt-BR" smtClean="0"/>
              <a:t>04/05/2014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CB18-47E4-440B-8B0D-B2212CC32F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58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3BA4-209C-41E7-81DE-60FA44AEFA19}" type="datetimeFigureOut">
              <a:rPr lang="pt-BR" smtClean="0"/>
              <a:t>04/05/2014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CB18-47E4-440B-8B0D-B2212CC32F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798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3BA4-209C-41E7-81DE-60FA44AEFA19}" type="datetimeFigureOut">
              <a:rPr lang="pt-BR" smtClean="0"/>
              <a:t>04/05/2014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CB18-47E4-440B-8B0D-B2212CC32F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63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3BA4-209C-41E7-81DE-60FA44AEFA19}" type="datetimeFigureOut">
              <a:rPr lang="pt-BR" smtClean="0"/>
              <a:t>04/05/2014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CB18-47E4-440B-8B0D-B2212CC32F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01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3BA4-209C-41E7-81DE-60FA44AEFA19}" type="datetimeFigureOut">
              <a:rPr lang="pt-BR" smtClean="0"/>
              <a:t>04/05/2014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CB18-47E4-440B-8B0D-B2212CC32F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53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3BA4-209C-41E7-81DE-60FA44AEFA19}" type="datetimeFigureOut">
              <a:rPr lang="pt-BR" smtClean="0"/>
              <a:t>04/05/2014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CB18-47E4-440B-8B0D-B2212CC32F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00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3BA4-209C-41E7-81DE-60FA44AEFA19}" type="datetimeFigureOut">
              <a:rPr lang="pt-BR" smtClean="0"/>
              <a:t>04/05/2014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CB18-47E4-440B-8B0D-B2212CC32F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17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3BA4-209C-41E7-81DE-60FA44AEFA19}" type="datetimeFigureOut">
              <a:rPr lang="pt-BR" smtClean="0"/>
              <a:t>04/05/2014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CB18-47E4-440B-8B0D-B2212CC32F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06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63BA4-209C-41E7-81DE-60FA44AEFA19}" type="datetimeFigureOut">
              <a:rPr lang="pt-BR" smtClean="0"/>
              <a:t>04/05/2014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FCB18-47E4-440B-8B0D-B2212CC32F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20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rmm@cin.ufpe.br" TargetMode="External"/><Relationship Id="rId5" Type="http://schemas.openxmlformats.org/officeDocument/2006/relationships/hyperlink" Target="mailto:jrd@cin.ufpe.br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rmm@cin.ufpe.br" TargetMode="External"/><Relationship Id="rId5" Type="http://schemas.openxmlformats.org/officeDocument/2006/relationships/hyperlink" Target="mailto:jrd@cin.ufpe.br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1.jpg"/><Relationship Id="rId7" Type="http://schemas.openxmlformats.org/officeDocument/2006/relationships/image" Target="../media/image13.jpg"/><Relationship Id="rId12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7.gif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6.jpg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oudflix.cin.br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4247" y="1830705"/>
            <a:ext cx="10187189" cy="2387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Availability Modeling and Analysis of a </a:t>
            </a:r>
            <a:r>
              <a:rPr lang="en-US" dirty="0" err="1" smtClean="0">
                <a:latin typeface="Agency FB" panose="020B0503020202020204" pitchFamily="34" charset="0"/>
              </a:rPr>
              <a:t>VoD</a:t>
            </a:r>
            <a:r>
              <a:rPr lang="en-US" dirty="0" smtClean="0">
                <a:latin typeface="Agency FB" panose="020B0503020202020204" pitchFamily="34" charset="0"/>
              </a:rPr>
              <a:t> Service for Eucalyptus Platform</a:t>
            </a:r>
            <a:endParaRPr lang="pt-BR" dirty="0">
              <a:latin typeface="Agency FB" panose="020B0503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9025" r="-311" b="64511"/>
          <a:stretch/>
        </p:blipFill>
        <p:spPr>
          <a:xfrm>
            <a:off x="0" y="579552"/>
            <a:ext cx="8280400" cy="153258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7" t="9025" r="-311" b="64511"/>
          <a:stretch/>
        </p:blipFill>
        <p:spPr>
          <a:xfrm>
            <a:off x="8195257" y="582907"/>
            <a:ext cx="4348766" cy="1532586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3792900" y="56847"/>
            <a:ext cx="4249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>
                <a:latin typeface="Agency FB" panose="020B0503020202020204" pitchFamily="34" charset="0"/>
              </a:rPr>
              <a:t>WMoDCS</a:t>
            </a:r>
            <a:r>
              <a:rPr lang="pt-BR" sz="2400" b="1" dirty="0" smtClean="0">
                <a:latin typeface="Agency FB" panose="020B0503020202020204" pitchFamily="34" charset="0"/>
              </a:rPr>
              <a:t> 2014.1 – Recife, 05 May, 2014.</a:t>
            </a:r>
            <a:endParaRPr lang="pt-BR" sz="2400" b="1" dirty="0">
              <a:latin typeface="Agency FB" panose="020B0503020202020204" pitchFamily="34" charset="0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t="20295" r="8215" b="20647"/>
          <a:stretch/>
        </p:blipFill>
        <p:spPr>
          <a:xfrm>
            <a:off x="9297831" y="65614"/>
            <a:ext cx="1288603" cy="452898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04" y="0"/>
            <a:ext cx="1158337" cy="651565"/>
          </a:xfrm>
          <a:prstGeom prst="rect">
            <a:avLst/>
          </a:prstGeom>
        </p:spPr>
      </p:pic>
      <p:sp>
        <p:nvSpPr>
          <p:cNvPr id="2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398060" y="5726657"/>
            <a:ext cx="7289442" cy="795511"/>
          </a:xfrm>
        </p:spPr>
        <p:txBody>
          <a:bodyPr lIns="0" tIns="0" rIns="0" bIns="0">
            <a:normAutofit/>
          </a:bodyPr>
          <a:lstStyle/>
          <a:p>
            <a:pPr algn="r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Agency FB" panose="020B0503020202020204" pitchFamily="34" charset="0"/>
              </a:rPr>
              <a:t>Maria Clara dos Santos Bezerra</a:t>
            </a:r>
            <a:r>
              <a:rPr lang="en-US" dirty="0" smtClean="0">
                <a:solidFill>
                  <a:srgbClr val="000000"/>
                </a:solidFill>
                <a:latin typeface="Agency FB" panose="020B0503020202020204" pitchFamily="34" charset="0"/>
              </a:rPr>
              <a:t>    |    </a:t>
            </a:r>
            <a:r>
              <a:rPr lang="en-US" dirty="0" smtClean="0">
                <a:solidFill>
                  <a:srgbClr val="000000"/>
                </a:solidFill>
                <a:latin typeface="Agency FB" panose="020B0503020202020204" pitchFamily="34" charset="0"/>
                <a:hlinkClick r:id="rId5"/>
              </a:rPr>
              <a:t>mcsb@cin.ufpe.br</a:t>
            </a:r>
            <a:endParaRPr lang="en-US" dirty="0" smtClean="0">
              <a:solidFill>
                <a:srgbClr val="000000"/>
              </a:solidFill>
              <a:latin typeface="Agency FB" panose="020B0503020202020204" pitchFamily="34" charset="0"/>
            </a:endParaRPr>
          </a:p>
          <a:p>
            <a:pPr algn="r">
              <a:lnSpc>
                <a:spcPct val="95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Agency FB" panose="020B0503020202020204" pitchFamily="34" charset="0"/>
              </a:rPr>
              <a:t>Prof. Paulo Romero Martins </a:t>
            </a:r>
            <a:r>
              <a:rPr lang="en-US" dirty="0" err="1" smtClean="0">
                <a:solidFill>
                  <a:srgbClr val="000000"/>
                </a:solidFill>
                <a:latin typeface="Agency FB" panose="020B0503020202020204" pitchFamily="34" charset="0"/>
              </a:rPr>
              <a:t>Maciel</a:t>
            </a:r>
            <a:r>
              <a:rPr lang="en-US" dirty="0" smtClean="0">
                <a:solidFill>
                  <a:srgbClr val="000000"/>
                </a:solidFill>
                <a:latin typeface="Agency FB" panose="020B0503020202020204" pitchFamily="34" charset="0"/>
              </a:rPr>
              <a:t>    |   </a:t>
            </a:r>
            <a:r>
              <a:rPr lang="en-US" dirty="0" smtClean="0">
                <a:solidFill>
                  <a:srgbClr val="000000"/>
                </a:solidFill>
                <a:latin typeface="Agency FB" panose="020B0503020202020204" pitchFamily="34" charset="0"/>
                <a:hlinkClick r:id="rId6"/>
              </a:rPr>
              <a:t>prmm@cin.ufpe.br</a:t>
            </a:r>
            <a:endParaRPr lang="en-US" dirty="0" smtClean="0">
              <a:solidFill>
                <a:srgbClr val="00000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2158413" y="1880470"/>
            <a:ext cx="7384832" cy="2016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1892" r="-311" b="71833"/>
          <a:stretch/>
        </p:blipFill>
        <p:spPr>
          <a:xfrm>
            <a:off x="0" y="406665"/>
            <a:ext cx="8280400" cy="94253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7" t="9025" r="-311" b="74897"/>
          <a:stretch/>
        </p:blipFill>
        <p:spPr>
          <a:xfrm>
            <a:off x="8195258" y="406664"/>
            <a:ext cx="4348766" cy="94253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8412480" y="378527"/>
            <a:ext cx="34259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Case </a:t>
            </a:r>
            <a:r>
              <a:rPr lang="pt-BR" sz="6000" b="1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Study</a:t>
            </a:r>
            <a:r>
              <a:rPr lang="pt-BR" sz="6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I</a:t>
            </a:r>
            <a:endParaRPr lang="pt-BR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31323" y="6457890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gency FB" panose="020B0503020202020204" pitchFamily="34" charset="0"/>
              </a:rPr>
              <a:t>Maria Clara – </a:t>
            </a:r>
            <a:r>
              <a:rPr lang="pt-BR" sz="2000" dirty="0" err="1" smtClean="0">
                <a:latin typeface="Agency FB" panose="020B0503020202020204" pitchFamily="34" charset="0"/>
              </a:rPr>
              <a:t>WMoDCS</a:t>
            </a:r>
            <a:r>
              <a:rPr lang="pt-BR" sz="2000" dirty="0" smtClean="0">
                <a:latin typeface="Agency FB" panose="020B0503020202020204" pitchFamily="34" charset="0"/>
              </a:rPr>
              <a:t> – May/2014.</a:t>
            </a:r>
            <a:endParaRPr lang="pt-BR" sz="2000" dirty="0">
              <a:latin typeface="Agency FB" panose="020B0503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9951" y="1394190"/>
            <a:ext cx="1449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err="1" smtClean="0">
                <a:latin typeface="Agency FB" panose="020B0503020202020204" pitchFamily="34" charset="0"/>
              </a:rPr>
              <a:t>Modeling</a:t>
            </a:r>
            <a:endParaRPr lang="pt-BR" sz="3600" dirty="0">
              <a:latin typeface="Agency FB" panose="020B0503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128668" y="6088558"/>
            <a:ext cx="27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Kim, </a:t>
            </a:r>
            <a:r>
              <a:rPr lang="pt-BR" dirty="0" err="1" smtClean="0"/>
              <a:t>Machida</a:t>
            </a:r>
            <a:r>
              <a:rPr lang="pt-BR" dirty="0" smtClean="0"/>
              <a:t>, </a:t>
            </a:r>
            <a:r>
              <a:rPr lang="pt-BR" dirty="0" err="1" smtClean="0"/>
              <a:t>Trivedi</a:t>
            </a:r>
            <a:r>
              <a:rPr lang="pt-BR" dirty="0" smtClean="0"/>
              <a:t>/2003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23" y="2040521"/>
            <a:ext cx="6805545" cy="185605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413" y="4382858"/>
            <a:ext cx="7821636" cy="175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5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2158413" y="1880470"/>
            <a:ext cx="7384832" cy="2016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1892" r="-311" b="71833"/>
          <a:stretch/>
        </p:blipFill>
        <p:spPr>
          <a:xfrm>
            <a:off x="0" y="406665"/>
            <a:ext cx="8280400" cy="94253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7" t="9025" r="-311" b="74897"/>
          <a:stretch/>
        </p:blipFill>
        <p:spPr>
          <a:xfrm>
            <a:off x="8195258" y="406664"/>
            <a:ext cx="4348766" cy="94253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8412480" y="378527"/>
            <a:ext cx="34259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Case </a:t>
            </a:r>
            <a:r>
              <a:rPr lang="pt-BR" sz="6000" b="1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Study</a:t>
            </a:r>
            <a:r>
              <a:rPr lang="pt-BR" sz="6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I</a:t>
            </a:r>
            <a:endParaRPr lang="pt-BR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31323" y="6457890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gency FB" panose="020B0503020202020204" pitchFamily="34" charset="0"/>
              </a:rPr>
              <a:t>Maria Clara – </a:t>
            </a:r>
            <a:r>
              <a:rPr lang="pt-BR" sz="2000" dirty="0" err="1" smtClean="0">
                <a:latin typeface="Agency FB" panose="020B0503020202020204" pitchFamily="34" charset="0"/>
              </a:rPr>
              <a:t>WMoDCS</a:t>
            </a:r>
            <a:r>
              <a:rPr lang="pt-BR" sz="2000" dirty="0" smtClean="0">
                <a:latin typeface="Agency FB" panose="020B0503020202020204" pitchFamily="34" charset="0"/>
              </a:rPr>
              <a:t> – May/2014.</a:t>
            </a:r>
            <a:endParaRPr lang="pt-BR" sz="2000" dirty="0">
              <a:latin typeface="Agency FB" panose="020B0503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9951" y="1394190"/>
            <a:ext cx="1449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err="1" smtClean="0">
                <a:latin typeface="Agency FB" panose="020B0503020202020204" pitchFamily="34" charset="0"/>
              </a:rPr>
              <a:t>Modeling</a:t>
            </a:r>
            <a:endParaRPr lang="pt-BR" sz="3600" dirty="0">
              <a:latin typeface="Agency FB" panose="020B0503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128668" y="6088558"/>
            <a:ext cx="27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Kim, </a:t>
            </a:r>
            <a:r>
              <a:rPr lang="pt-BR" dirty="0" err="1" smtClean="0"/>
              <a:t>Machida</a:t>
            </a:r>
            <a:r>
              <a:rPr lang="pt-BR" dirty="0" smtClean="0"/>
              <a:t>, </a:t>
            </a:r>
            <a:r>
              <a:rPr lang="pt-BR" dirty="0" err="1" smtClean="0"/>
              <a:t>Trivedi</a:t>
            </a:r>
            <a:r>
              <a:rPr lang="pt-BR" dirty="0" smtClean="0"/>
              <a:t>/2003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23" y="2040521"/>
            <a:ext cx="6805545" cy="185605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30" y="4217860"/>
            <a:ext cx="7802581" cy="179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2158413" y="1880470"/>
            <a:ext cx="7384832" cy="2016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1892" r="-311" b="71833"/>
          <a:stretch/>
        </p:blipFill>
        <p:spPr>
          <a:xfrm>
            <a:off x="0" y="406665"/>
            <a:ext cx="8280400" cy="94253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7" t="9025" r="-311" b="74897"/>
          <a:stretch/>
        </p:blipFill>
        <p:spPr>
          <a:xfrm>
            <a:off x="8195258" y="406664"/>
            <a:ext cx="4348766" cy="94253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8412480" y="378527"/>
            <a:ext cx="34259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Case </a:t>
            </a:r>
            <a:r>
              <a:rPr lang="pt-BR" sz="6000" b="1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Study</a:t>
            </a:r>
            <a:r>
              <a:rPr lang="pt-BR" sz="6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I</a:t>
            </a:r>
            <a:endParaRPr lang="pt-BR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31323" y="6457890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gency FB" panose="020B0503020202020204" pitchFamily="34" charset="0"/>
              </a:rPr>
              <a:t>Maria Clara – </a:t>
            </a:r>
            <a:r>
              <a:rPr lang="pt-BR" sz="2000" dirty="0" err="1" smtClean="0">
                <a:latin typeface="Agency FB" panose="020B0503020202020204" pitchFamily="34" charset="0"/>
              </a:rPr>
              <a:t>WMoDCS</a:t>
            </a:r>
            <a:r>
              <a:rPr lang="pt-BR" sz="2000" dirty="0" smtClean="0">
                <a:latin typeface="Agency FB" panose="020B0503020202020204" pitchFamily="34" charset="0"/>
              </a:rPr>
              <a:t> – May/2014.</a:t>
            </a:r>
            <a:endParaRPr lang="pt-BR" sz="2000" dirty="0">
              <a:latin typeface="Agency FB" panose="020B0503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9951" y="1394190"/>
            <a:ext cx="1449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err="1" smtClean="0">
                <a:latin typeface="Agency FB" panose="020B0503020202020204" pitchFamily="34" charset="0"/>
              </a:rPr>
              <a:t>Modeling</a:t>
            </a:r>
            <a:endParaRPr lang="pt-BR" sz="3600" dirty="0">
              <a:latin typeface="Agency FB" panose="020B0503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128668" y="6088558"/>
            <a:ext cx="27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Kim, </a:t>
            </a:r>
            <a:r>
              <a:rPr lang="pt-BR" dirty="0" err="1" smtClean="0"/>
              <a:t>Machida</a:t>
            </a:r>
            <a:r>
              <a:rPr lang="pt-BR" dirty="0" smtClean="0"/>
              <a:t>, </a:t>
            </a:r>
            <a:r>
              <a:rPr lang="pt-BR" dirty="0" err="1" smtClean="0"/>
              <a:t>Trivedi</a:t>
            </a:r>
            <a:r>
              <a:rPr lang="pt-BR" dirty="0" smtClean="0"/>
              <a:t>/2003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23" y="2040521"/>
            <a:ext cx="6805545" cy="185605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122" y="4410283"/>
            <a:ext cx="5821251" cy="210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1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97" y="4403559"/>
            <a:ext cx="6773863" cy="1916682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2158413" y="1880470"/>
            <a:ext cx="7384832" cy="2016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1892" r="-311" b="71833"/>
          <a:stretch/>
        </p:blipFill>
        <p:spPr>
          <a:xfrm>
            <a:off x="0" y="406665"/>
            <a:ext cx="8280400" cy="94253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7" t="9025" r="-311" b="74897"/>
          <a:stretch/>
        </p:blipFill>
        <p:spPr>
          <a:xfrm>
            <a:off x="8195258" y="406664"/>
            <a:ext cx="4348766" cy="94253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8412480" y="378527"/>
            <a:ext cx="34259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Case </a:t>
            </a:r>
            <a:r>
              <a:rPr lang="pt-BR" sz="6000" b="1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Study</a:t>
            </a:r>
            <a:r>
              <a:rPr lang="pt-BR" sz="6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I</a:t>
            </a:r>
            <a:endParaRPr lang="pt-BR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31323" y="6457890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gency FB" panose="020B0503020202020204" pitchFamily="34" charset="0"/>
              </a:rPr>
              <a:t>Maria Clara – </a:t>
            </a:r>
            <a:r>
              <a:rPr lang="pt-BR" sz="2000" dirty="0" err="1" smtClean="0">
                <a:latin typeface="Agency FB" panose="020B0503020202020204" pitchFamily="34" charset="0"/>
              </a:rPr>
              <a:t>WMoDCS</a:t>
            </a:r>
            <a:r>
              <a:rPr lang="pt-BR" sz="2000" dirty="0" smtClean="0">
                <a:latin typeface="Agency FB" panose="020B0503020202020204" pitchFamily="34" charset="0"/>
              </a:rPr>
              <a:t> – May/2014.</a:t>
            </a:r>
            <a:endParaRPr lang="pt-BR" sz="2000" dirty="0">
              <a:latin typeface="Agency FB" panose="020B0503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9951" y="1394190"/>
            <a:ext cx="1449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err="1" smtClean="0">
                <a:latin typeface="Agency FB" panose="020B0503020202020204" pitchFamily="34" charset="0"/>
              </a:rPr>
              <a:t>Modeling</a:t>
            </a:r>
            <a:endParaRPr lang="pt-BR" sz="3600" dirty="0">
              <a:latin typeface="Agency FB" panose="020B0503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128668" y="6088558"/>
            <a:ext cx="27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Kim, </a:t>
            </a:r>
            <a:r>
              <a:rPr lang="pt-BR" dirty="0" err="1" smtClean="0"/>
              <a:t>Machida</a:t>
            </a:r>
            <a:r>
              <a:rPr lang="pt-BR" dirty="0" smtClean="0"/>
              <a:t>, </a:t>
            </a:r>
            <a:r>
              <a:rPr lang="pt-BR" dirty="0" err="1" smtClean="0"/>
              <a:t>Trivedi</a:t>
            </a:r>
            <a:r>
              <a:rPr lang="pt-BR" dirty="0" smtClean="0"/>
              <a:t>/2003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23" y="2040521"/>
            <a:ext cx="6805545" cy="185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8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1892" r="-311" b="71833"/>
          <a:stretch/>
        </p:blipFill>
        <p:spPr>
          <a:xfrm>
            <a:off x="0" y="406665"/>
            <a:ext cx="8280400" cy="94253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7" t="9025" r="-311" b="74897"/>
          <a:stretch/>
        </p:blipFill>
        <p:spPr>
          <a:xfrm>
            <a:off x="8195258" y="406664"/>
            <a:ext cx="4348766" cy="94253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8412480" y="378527"/>
            <a:ext cx="34259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Case </a:t>
            </a:r>
            <a:r>
              <a:rPr lang="pt-BR" sz="6000" b="1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Study</a:t>
            </a:r>
            <a:r>
              <a:rPr lang="pt-BR" sz="6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I</a:t>
            </a:r>
            <a:endParaRPr lang="pt-BR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31323" y="6457890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gency FB" panose="020B0503020202020204" pitchFamily="34" charset="0"/>
              </a:rPr>
              <a:t>Maria Clara – </a:t>
            </a:r>
            <a:r>
              <a:rPr lang="pt-BR" sz="2000" dirty="0" err="1" smtClean="0">
                <a:latin typeface="Agency FB" panose="020B0503020202020204" pitchFamily="34" charset="0"/>
              </a:rPr>
              <a:t>WMoDCS</a:t>
            </a:r>
            <a:r>
              <a:rPr lang="pt-BR" sz="2000" dirty="0" smtClean="0">
                <a:latin typeface="Agency FB" panose="020B0503020202020204" pitchFamily="34" charset="0"/>
              </a:rPr>
              <a:t> – May/2014.</a:t>
            </a:r>
            <a:endParaRPr lang="pt-BR" sz="2000" dirty="0">
              <a:latin typeface="Agency FB" panose="020B0503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9951" y="1394190"/>
            <a:ext cx="1449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err="1" smtClean="0">
                <a:latin typeface="Agency FB" panose="020B0503020202020204" pitchFamily="34" charset="0"/>
              </a:rPr>
              <a:t>Modeling</a:t>
            </a:r>
            <a:endParaRPr lang="pt-BR" sz="3600" dirty="0">
              <a:latin typeface="Agency FB" panose="020B0503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128668" y="6088558"/>
            <a:ext cx="27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Kim, </a:t>
            </a:r>
            <a:r>
              <a:rPr lang="pt-BR" dirty="0" err="1" smtClean="0"/>
              <a:t>Machida</a:t>
            </a:r>
            <a:r>
              <a:rPr lang="pt-BR" dirty="0" smtClean="0"/>
              <a:t>, </a:t>
            </a:r>
            <a:r>
              <a:rPr lang="pt-BR" dirty="0" err="1" smtClean="0"/>
              <a:t>Trivedi</a:t>
            </a:r>
            <a:r>
              <a:rPr lang="pt-BR" dirty="0" smtClean="0"/>
              <a:t>/2003</a:t>
            </a:r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8913"/>
            <a:ext cx="5977099" cy="379125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26" y="3107262"/>
            <a:ext cx="5583315" cy="212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3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1892" r="-311" b="71833"/>
          <a:stretch/>
        </p:blipFill>
        <p:spPr>
          <a:xfrm>
            <a:off x="0" y="406665"/>
            <a:ext cx="8280400" cy="94253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7" t="9025" r="-311" b="74897"/>
          <a:stretch/>
        </p:blipFill>
        <p:spPr>
          <a:xfrm>
            <a:off x="8195258" y="406664"/>
            <a:ext cx="4348766" cy="94253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412480" y="378527"/>
            <a:ext cx="34259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Case </a:t>
            </a:r>
            <a:r>
              <a:rPr lang="pt-BR" sz="6000" b="1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Study</a:t>
            </a:r>
            <a:r>
              <a:rPr lang="pt-BR" sz="6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I</a:t>
            </a:r>
            <a:endParaRPr lang="pt-BR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431323" y="6457890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gency FB" panose="020B0503020202020204" pitchFamily="34" charset="0"/>
              </a:rPr>
              <a:t>Maria Clara – </a:t>
            </a:r>
            <a:r>
              <a:rPr lang="pt-BR" sz="2000" dirty="0" err="1" smtClean="0">
                <a:latin typeface="Agency FB" panose="020B0503020202020204" pitchFamily="34" charset="0"/>
              </a:rPr>
              <a:t>WMoDCS</a:t>
            </a:r>
            <a:r>
              <a:rPr lang="pt-BR" sz="2000" dirty="0" smtClean="0">
                <a:latin typeface="Agency FB" panose="020B0503020202020204" pitchFamily="34" charset="0"/>
              </a:rPr>
              <a:t> – May/2014.</a:t>
            </a:r>
            <a:endParaRPr lang="pt-BR" sz="2000" dirty="0">
              <a:latin typeface="Agency FB" panose="020B0503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9951" y="1394190"/>
            <a:ext cx="198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err="1" smtClean="0">
                <a:latin typeface="Agency FB" panose="020B0503020202020204" pitchFamily="34" charset="0"/>
              </a:rPr>
              <a:t>Closed-form</a:t>
            </a:r>
            <a:endParaRPr lang="pt-BR" sz="3600" dirty="0">
              <a:latin typeface="Agency FB" panose="020B0503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48" y="2496400"/>
            <a:ext cx="7280798" cy="86299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76" y="3536718"/>
            <a:ext cx="2391109" cy="157184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85" y="5463200"/>
            <a:ext cx="465772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2" b="11683"/>
          <a:stretch/>
        </p:blipFill>
        <p:spPr>
          <a:xfrm>
            <a:off x="1139482" y="2510843"/>
            <a:ext cx="3038622" cy="12520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1892" r="-311" b="71833"/>
          <a:stretch/>
        </p:blipFill>
        <p:spPr>
          <a:xfrm>
            <a:off x="0" y="406665"/>
            <a:ext cx="8280400" cy="94253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7" t="9025" r="-311" b="74897"/>
          <a:stretch/>
        </p:blipFill>
        <p:spPr>
          <a:xfrm>
            <a:off x="8195258" y="406664"/>
            <a:ext cx="4348766" cy="94253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412480" y="378527"/>
            <a:ext cx="34259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Case </a:t>
            </a:r>
            <a:r>
              <a:rPr lang="pt-BR" sz="6000" b="1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Study</a:t>
            </a:r>
            <a:r>
              <a:rPr lang="pt-BR" sz="6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I</a:t>
            </a:r>
            <a:endParaRPr lang="pt-BR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431323" y="6457890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gency FB" panose="020B0503020202020204" pitchFamily="34" charset="0"/>
              </a:rPr>
              <a:t>Maria Clara – </a:t>
            </a:r>
            <a:r>
              <a:rPr lang="pt-BR" sz="2000" dirty="0" err="1" smtClean="0">
                <a:latin typeface="Agency FB" panose="020B0503020202020204" pitchFamily="34" charset="0"/>
              </a:rPr>
              <a:t>WMoDCS</a:t>
            </a:r>
            <a:r>
              <a:rPr lang="pt-BR" sz="2000" dirty="0" smtClean="0">
                <a:latin typeface="Agency FB" panose="020B0503020202020204" pitchFamily="34" charset="0"/>
              </a:rPr>
              <a:t> – May/2014.</a:t>
            </a:r>
            <a:endParaRPr lang="pt-BR" sz="2000" dirty="0">
              <a:latin typeface="Agency FB" panose="020B0503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9951" y="1394190"/>
            <a:ext cx="315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err="1" smtClean="0">
                <a:latin typeface="Agency FB" panose="020B0503020202020204" pitchFamily="34" charset="0"/>
              </a:rPr>
              <a:t>Dependability</a:t>
            </a:r>
            <a:r>
              <a:rPr lang="pt-BR" sz="3600" dirty="0" smtClean="0">
                <a:latin typeface="Agency FB" panose="020B0503020202020204" pitchFamily="34" charset="0"/>
              </a:rPr>
              <a:t> </a:t>
            </a:r>
            <a:r>
              <a:rPr lang="pt-BR" sz="3600" dirty="0" err="1" smtClean="0">
                <a:latin typeface="Agency FB" panose="020B0503020202020204" pitchFamily="34" charset="0"/>
              </a:rPr>
              <a:t>Values</a:t>
            </a:r>
            <a:endParaRPr lang="pt-BR" sz="3600" dirty="0">
              <a:latin typeface="Agency FB" panose="020B0503020202020204" pitchFamily="34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2729131" y="3762868"/>
            <a:ext cx="1702192" cy="49237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Availability</a:t>
            </a:r>
            <a:endParaRPr lang="pt-BR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431323" y="2931871"/>
            <a:ext cx="3733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>
                <a:latin typeface="Agency FB" panose="020B0503020202020204" pitchFamily="34" charset="0"/>
              </a:rPr>
              <a:t>Steady-state</a:t>
            </a:r>
            <a:r>
              <a:rPr lang="pt-BR" sz="2400" b="1" dirty="0" smtClean="0">
                <a:latin typeface="Agency FB" panose="020B0503020202020204" pitchFamily="34" charset="0"/>
              </a:rPr>
              <a:t> </a:t>
            </a:r>
            <a:r>
              <a:rPr lang="pt-BR" sz="2400" b="1" dirty="0" err="1" smtClean="0">
                <a:latin typeface="Agency FB" panose="020B0503020202020204" pitchFamily="34" charset="0"/>
              </a:rPr>
              <a:t>Availability</a:t>
            </a:r>
            <a:r>
              <a:rPr lang="pt-BR" sz="2400" b="1" dirty="0" smtClean="0">
                <a:latin typeface="Agency FB" panose="020B0503020202020204" pitchFamily="34" charset="0"/>
              </a:rPr>
              <a:t>:</a:t>
            </a:r>
            <a:r>
              <a:rPr lang="pt-BR" sz="2400" dirty="0" smtClean="0">
                <a:latin typeface="Agency FB" panose="020B0503020202020204" pitchFamily="34" charset="0"/>
              </a:rPr>
              <a:t> 0.988571</a:t>
            </a:r>
          </a:p>
          <a:p>
            <a:r>
              <a:rPr lang="pt-BR" sz="2400" b="1" dirty="0" err="1" smtClean="0">
                <a:latin typeface="Agency FB" panose="020B0503020202020204" pitchFamily="34" charset="0"/>
              </a:rPr>
              <a:t>Number</a:t>
            </a:r>
            <a:r>
              <a:rPr lang="pt-BR" sz="2400" b="1" dirty="0" smtClean="0">
                <a:latin typeface="Agency FB" panose="020B0503020202020204" pitchFamily="34" charset="0"/>
              </a:rPr>
              <a:t> </a:t>
            </a:r>
            <a:r>
              <a:rPr lang="pt-BR" sz="2400" b="1" dirty="0" err="1" smtClean="0">
                <a:latin typeface="Agency FB" panose="020B0503020202020204" pitchFamily="34" charset="0"/>
              </a:rPr>
              <a:t>of</a:t>
            </a:r>
            <a:r>
              <a:rPr lang="pt-BR" sz="2400" b="1" dirty="0" smtClean="0">
                <a:latin typeface="Agency FB" panose="020B0503020202020204" pitchFamily="34" charset="0"/>
              </a:rPr>
              <a:t> 9’s:</a:t>
            </a:r>
            <a:r>
              <a:rPr lang="pt-BR" sz="2400" dirty="0" smtClean="0">
                <a:latin typeface="Agency FB" panose="020B0503020202020204" pitchFamily="34" charset="0"/>
              </a:rPr>
              <a:t> 1.94</a:t>
            </a:r>
            <a:endParaRPr lang="pt-BR" sz="2400" dirty="0">
              <a:latin typeface="Agency FB" panose="020B050302020202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2" b="11683"/>
          <a:stretch/>
        </p:blipFill>
        <p:spPr>
          <a:xfrm>
            <a:off x="1139482" y="4719526"/>
            <a:ext cx="3038622" cy="1252025"/>
          </a:xfrm>
          <a:prstGeom prst="rect">
            <a:avLst/>
          </a:prstGeom>
        </p:spPr>
      </p:pic>
      <p:sp>
        <p:nvSpPr>
          <p:cNvPr id="13" name="Retângulo de cantos arredondados 12"/>
          <p:cNvSpPr/>
          <p:nvPr/>
        </p:nvSpPr>
        <p:spPr>
          <a:xfrm>
            <a:off x="2729131" y="5971551"/>
            <a:ext cx="1702192" cy="492370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Downtime</a:t>
            </a:r>
            <a:endParaRPr lang="pt-BR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5" name="Multiplicar 14"/>
          <p:cNvSpPr/>
          <p:nvPr/>
        </p:nvSpPr>
        <p:spPr>
          <a:xfrm>
            <a:off x="1497574" y="4454189"/>
            <a:ext cx="2258500" cy="1876273"/>
          </a:xfrm>
          <a:prstGeom prst="mathMultiply">
            <a:avLst>
              <a:gd name="adj1" fmla="val 895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536196" y="5503855"/>
            <a:ext cx="2712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>
                <a:latin typeface="Agency FB" panose="020B0503020202020204" pitchFamily="34" charset="0"/>
              </a:rPr>
              <a:t>Annual</a:t>
            </a:r>
            <a:r>
              <a:rPr lang="pt-BR" sz="2400" b="1" dirty="0" smtClean="0">
                <a:latin typeface="Agency FB" panose="020B0503020202020204" pitchFamily="34" charset="0"/>
              </a:rPr>
              <a:t> </a:t>
            </a:r>
            <a:r>
              <a:rPr lang="pt-BR" sz="2400" b="1" dirty="0" err="1" smtClean="0">
                <a:latin typeface="Agency FB" panose="020B0503020202020204" pitchFamily="34" charset="0"/>
              </a:rPr>
              <a:t>Downtime</a:t>
            </a:r>
            <a:r>
              <a:rPr lang="pt-BR" sz="2400" b="1" dirty="0" smtClean="0">
                <a:latin typeface="Agency FB" panose="020B0503020202020204" pitchFamily="34" charset="0"/>
              </a:rPr>
              <a:t>:</a:t>
            </a:r>
            <a:r>
              <a:rPr lang="pt-BR" sz="2400" dirty="0" smtClean="0">
                <a:latin typeface="Agency FB" panose="020B0503020202020204" pitchFamily="34" charset="0"/>
              </a:rPr>
              <a:t> 100.1 h</a:t>
            </a:r>
          </a:p>
        </p:txBody>
      </p:sp>
    </p:spTree>
    <p:extLst>
      <p:ext uri="{BB962C8B-B14F-4D97-AF65-F5344CB8AC3E}">
        <p14:creationId xmlns:p14="http://schemas.microsoft.com/office/powerpoint/2010/main" val="232094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93" y="2040521"/>
            <a:ext cx="5273784" cy="331744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253255" y="5357963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 smtClean="0">
                <a:latin typeface="Agency FB" panose="020B0503020202020204" pitchFamily="34" charset="0"/>
              </a:rPr>
              <a:t>Model</a:t>
            </a:r>
            <a:r>
              <a:rPr lang="pt-BR" sz="2400" dirty="0" smtClean="0">
                <a:latin typeface="Agency FB" panose="020B0503020202020204" pitchFamily="34" charset="0"/>
              </a:rPr>
              <a:t> </a:t>
            </a:r>
            <a:r>
              <a:rPr lang="pt-BR" sz="2400" dirty="0" err="1" smtClean="0">
                <a:latin typeface="Agency FB" panose="020B0503020202020204" pitchFamily="34" charset="0"/>
              </a:rPr>
              <a:t>Validation</a:t>
            </a:r>
            <a:endParaRPr lang="pt-BR" sz="2400" dirty="0">
              <a:latin typeface="Agency FB" panose="020B0503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1892" r="-311" b="71833"/>
          <a:stretch/>
        </p:blipFill>
        <p:spPr>
          <a:xfrm>
            <a:off x="0" y="406665"/>
            <a:ext cx="8280400" cy="94253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7" t="9025" r="-311" b="74897"/>
          <a:stretch/>
        </p:blipFill>
        <p:spPr>
          <a:xfrm>
            <a:off x="8195258" y="406664"/>
            <a:ext cx="4348766" cy="94253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8412480" y="378527"/>
            <a:ext cx="34259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Case </a:t>
            </a:r>
            <a:r>
              <a:rPr lang="pt-BR" sz="6000" b="1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Study</a:t>
            </a:r>
            <a:r>
              <a:rPr lang="pt-BR" sz="6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I</a:t>
            </a:r>
            <a:endParaRPr lang="pt-BR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431323" y="6457890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gency FB" panose="020B0503020202020204" pitchFamily="34" charset="0"/>
              </a:rPr>
              <a:t>Maria Clara – </a:t>
            </a:r>
            <a:r>
              <a:rPr lang="pt-BR" sz="2000" dirty="0" err="1" smtClean="0">
                <a:latin typeface="Agency FB" panose="020B0503020202020204" pitchFamily="34" charset="0"/>
              </a:rPr>
              <a:t>WMoDCS</a:t>
            </a:r>
            <a:r>
              <a:rPr lang="pt-BR" sz="2000" dirty="0" smtClean="0">
                <a:latin typeface="Agency FB" panose="020B0503020202020204" pitchFamily="34" charset="0"/>
              </a:rPr>
              <a:t> – May/2014.</a:t>
            </a:r>
            <a:endParaRPr lang="pt-BR" sz="2000" dirty="0">
              <a:latin typeface="Agency FB" panose="020B0503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99951" y="1394190"/>
            <a:ext cx="2520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err="1" smtClean="0">
                <a:latin typeface="Agency FB" panose="020B0503020202020204" pitchFamily="34" charset="0"/>
              </a:rPr>
              <a:t>Model</a:t>
            </a:r>
            <a:r>
              <a:rPr lang="pt-BR" sz="3600" dirty="0" smtClean="0">
                <a:latin typeface="Agency FB" panose="020B0503020202020204" pitchFamily="34" charset="0"/>
              </a:rPr>
              <a:t> </a:t>
            </a:r>
            <a:r>
              <a:rPr lang="pt-BR" sz="3600" dirty="0" err="1">
                <a:latin typeface="Agency FB" panose="020B0503020202020204" pitchFamily="34" charset="0"/>
              </a:rPr>
              <a:t>V</a:t>
            </a:r>
            <a:r>
              <a:rPr lang="pt-BR" sz="3600" dirty="0" err="1" smtClean="0">
                <a:latin typeface="Agency FB" panose="020B0503020202020204" pitchFamily="34" charset="0"/>
              </a:rPr>
              <a:t>alidation</a:t>
            </a:r>
            <a:endParaRPr lang="pt-BR" sz="3600" dirty="0">
              <a:latin typeface="Agency FB" panose="020B0503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8" y="2266045"/>
            <a:ext cx="5245338" cy="121984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8" y="3485891"/>
            <a:ext cx="3287826" cy="187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2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335" y="1666244"/>
            <a:ext cx="4162745" cy="361266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648830" y="5278912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 smtClean="0">
                <a:latin typeface="Agency FB" panose="020B0503020202020204" pitchFamily="34" charset="0"/>
              </a:rPr>
              <a:t>Sensitivity</a:t>
            </a:r>
            <a:r>
              <a:rPr lang="pt-BR" sz="2400" dirty="0" smtClean="0">
                <a:latin typeface="Agency FB" panose="020B0503020202020204" pitchFamily="34" charset="0"/>
              </a:rPr>
              <a:t> </a:t>
            </a:r>
            <a:r>
              <a:rPr lang="pt-BR" sz="2400" dirty="0" err="1" smtClean="0">
                <a:latin typeface="Agency FB" panose="020B0503020202020204" pitchFamily="34" charset="0"/>
              </a:rPr>
              <a:t>Analysis</a:t>
            </a:r>
            <a:endParaRPr lang="pt-BR" sz="2400" dirty="0">
              <a:latin typeface="Agency FB" panose="020B0503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1892" r="-311" b="71833"/>
          <a:stretch/>
        </p:blipFill>
        <p:spPr>
          <a:xfrm>
            <a:off x="0" y="406665"/>
            <a:ext cx="8280400" cy="94253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7" t="9025" r="-311" b="74897"/>
          <a:stretch/>
        </p:blipFill>
        <p:spPr>
          <a:xfrm>
            <a:off x="8195258" y="406664"/>
            <a:ext cx="4348766" cy="94253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8412480" y="378527"/>
            <a:ext cx="35878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Case </a:t>
            </a:r>
            <a:r>
              <a:rPr lang="pt-BR" sz="6000" b="1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Study</a:t>
            </a:r>
            <a:r>
              <a:rPr lang="pt-BR" sz="6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II</a:t>
            </a:r>
            <a:endParaRPr lang="pt-BR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431323" y="6457890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gency FB" panose="020B0503020202020204" pitchFamily="34" charset="0"/>
              </a:rPr>
              <a:t>Maria Clara – </a:t>
            </a:r>
            <a:r>
              <a:rPr lang="pt-BR" sz="2000" dirty="0" err="1" smtClean="0">
                <a:latin typeface="Agency FB" panose="020B0503020202020204" pitchFamily="34" charset="0"/>
              </a:rPr>
              <a:t>WMoDCS</a:t>
            </a:r>
            <a:r>
              <a:rPr lang="pt-BR" sz="2000" dirty="0" smtClean="0">
                <a:latin typeface="Agency FB" panose="020B0503020202020204" pitchFamily="34" charset="0"/>
              </a:rPr>
              <a:t> – May/2014.</a:t>
            </a:r>
            <a:endParaRPr lang="pt-BR" sz="2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1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267" y="2278967"/>
            <a:ext cx="8272961" cy="254068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1892" r="-311" b="71833"/>
          <a:stretch/>
        </p:blipFill>
        <p:spPr>
          <a:xfrm>
            <a:off x="0" y="406665"/>
            <a:ext cx="8280400" cy="94253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7" t="9025" r="-311" b="74897"/>
          <a:stretch/>
        </p:blipFill>
        <p:spPr>
          <a:xfrm>
            <a:off x="8195258" y="406664"/>
            <a:ext cx="4348766" cy="94253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412480" y="378527"/>
            <a:ext cx="35878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Case </a:t>
            </a:r>
            <a:r>
              <a:rPr lang="pt-BR" sz="6000" b="1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Study</a:t>
            </a:r>
            <a:r>
              <a:rPr lang="pt-BR" sz="6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II</a:t>
            </a:r>
            <a:endParaRPr lang="pt-BR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431323" y="6457890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gency FB" panose="020B0503020202020204" pitchFamily="34" charset="0"/>
              </a:rPr>
              <a:t>Maria Clara – </a:t>
            </a:r>
            <a:r>
              <a:rPr lang="pt-BR" sz="2000" dirty="0" err="1" smtClean="0">
                <a:latin typeface="Agency FB" panose="020B0503020202020204" pitchFamily="34" charset="0"/>
              </a:rPr>
              <a:t>WMoDCS</a:t>
            </a:r>
            <a:r>
              <a:rPr lang="pt-BR" sz="2000" dirty="0" smtClean="0">
                <a:latin typeface="Agency FB" panose="020B0503020202020204" pitchFamily="34" charset="0"/>
              </a:rPr>
              <a:t> – May/2014.</a:t>
            </a:r>
            <a:endParaRPr lang="pt-BR" sz="2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1892" r="-311" b="71833"/>
          <a:stretch/>
        </p:blipFill>
        <p:spPr>
          <a:xfrm>
            <a:off x="0" y="406665"/>
            <a:ext cx="8280400" cy="94253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7" t="9025" r="-311" b="74897"/>
          <a:stretch/>
        </p:blipFill>
        <p:spPr>
          <a:xfrm>
            <a:off x="8195258" y="406664"/>
            <a:ext cx="4348766" cy="94253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45859" y="378527"/>
            <a:ext cx="18069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Script</a:t>
            </a:r>
            <a:endParaRPr lang="pt-BR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431323" y="6457890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gency FB" panose="020B0503020202020204" pitchFamily="34" charset="0"/>
              </a:rPr>
              <a:t>Maria Clara – </a:t>
            </a:r>
            <a:r>
              <a:rPr lang="pt-BR" sz="2000" dirty="0" err="1" smtClean="0">
                <a:latin typeface="Agency FB" panose="020B0503020202020204" pitchFamily="34" charset="0"/>
              </a:rPr>
              <a:t>WMoDCS</a:t>
            </a:r>
            <a:r>
              <a:rPr lang="pt-BR" sz="2000" dirty="0" smtClean="0">
                <a:latin typeface="Agency FB" panose="020B0503020202020204" pitchFamily="34" charset="0"/>
              </a:rPr>
              <a:t> – May/2014.</a:t>
            </a:r>
            <a:endParaRPr lang="pt-BR" sz="2000" dirty="0">
              <a:latin typeface="Agency FB" panose="020B0503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78302" y="1641387"/>
            <a:ext cx="494558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latin typeface="Agency FB" panose="020B0503020202020204" pitchFamily="34" charset="0"/>
              </a:rPr>
              <a:t>• </a:t>
            </a:r>
            <a:r>
              <a:rPr lang="pt-BR" sz="3200" dirty="0" err="1" smtClean="0">
                <a:latin typeface="Agency FB" panose="020B0503020202020204" pitchFamily="34" charset="0"/>
              </a:rPr>
              <a:t>Introduction</a:t>
            </a:r>
            <a:endParaRPr lang="pt-BR" sz="3200" dirty="0" smtClean="0">
              <a:latin typeface="Agency FB" panose="020B0503020202020204" pitchFamily="34" charset="0"/>
            </a:endParaRPr>
          </a:p>
          <a:p>
            <a:r>
              <a:rPr lang="pt-BR" sz="3200" dirty="0">
                <a:latin typeface="Agency FB" panose="020B0503020202020204" pitchFamily="34" charset="0"/>
              </a:rPr>
              <a:t>• </a:t>
            </a:r>
            <a:r>
              <a:rPr lang="pt-BR" sz="3200" dirty="0" err="1" smtClean="0">
                <a:latin typeface="Agency FB" panose="020B0503020202020204" pitchFamily="34" charset="0"/>
              </a:rPr>
              <a:t>Sections</a:t>
            </a:r>
            <a:endParaRPr lang="pt-BR" sz="3200" dirty="0" smtClean="0">
              <a:latin typeface="Agency FB" panose="020B0503020202020204" pitchFamily="34" charset="0"/>
            </a:endParaRPr>
          </a:p>
          <a:p>
            <a:r>
              <a:rPr lang="pt-BR" sz="3200" dirty="0">
                <a:latin typeface="Agency FB" panose="020B0503020202020204" pitchFamily="34" charset="0"/>
              </a:rPr>
              <a:t>• </a:t>
            </a:r>
            <a:r>
              <a:rPr lang="pt-BR" sz="3200" dirty="0" smtClean="0">
                <a:latin typeface="Agency FB" panose="020B0503020202020204" pitchFamily="34" charset="0"/>
              </a:rPr>
              <a:t>Case </a:t>
            </a:r>
            <a:r>
              <a:rPr lang="pt-BR" sz="3200" dirty="0" err="1" smtClean="0">
                <a:latin typeface="Agency FB" panose="020B0503020202020204" pitchFamily="34" charset="0"/>
              </a:rPr>
              <a:t>Study</a:t>
            </a:r>
            <a:r>
              <a:rPr lang="pt-BR" sz="3200" dirty="0" smtClean="0">
                <a:latin typeface="Agency FB" panose="020B0503020202020204" pitchFamily="34" charset="0"/>
              </a:rPr>
              <a:t> I</a:t>
            </a:r>
          </a:p>
          <a:p>
            <a:r>
              <a:rPr lang="pt-BR" sz="3200" dirty="0" smtClean="0">
                <a:latin typeface="Agency FB" panose="020B0503020202020204" pitchFamily="34" charset="0"/>
              </a:rPr>
              <a:t>	Non-</a:t>
            </a:r>
            <a:r>
              <a:rPr lang="pt-BR" sz="3200" dirty="0" err="1" smtClean="0">
                <a:latin typeface="Agency FB" panose="020B0503020202020204" pitchFamily="34" charset="0"/>
              </a:rPr>
              <a:t>reduncancy</a:t>
            </a:r>
            <a:r>
              <a:rPr lang="pt-BR" sz="3200" dirty="0" smtClean="0">
                <a:latin typeface="Agency FB" panose="020B0503020202020204" pitchFamily="34" charset="0"/>
              </a:rPr>
              <a:t> </a:t>
            </a:r>
            <a:r>
              <a:rPr lang="pt-BR" sz="3200" dirty="0" err="1" smtClean="0">
                <a:latin typeface="Agency FB" panose="020B0503020202020204" pitchFamily="34" charset="0"/>
              </a:rPr>
              <a:t>architecture</a:t>
            </a:r>
            <a:endParaRPr lang="pt-BR" sz="3200" dirty="0" smtClean="0">
              <a:latin typeface="Agency FB" panose="020B0503020202020204" pitchFamily="34" charset="0"/>
            </a:endParaRPr>
          </a:p>
          <a:p>
            <a:r>
              <a:rPr lang="pt-BR" sz="3200" dirty="0">
                <a:latin typeface="Agency FB" panose="020B0503020202020204" pitchFamily="34" charset="0"/>
              </a:rPr>
              <a:t>• </a:t>
            </a:r>
            <a:r>
              <a:rPr lang="pt-BR" sz="3200" dirty="0" smtClean="0">
                <a:latin typeface="Agency FB" panose="020B0503020202020204" pitchFamily="34" charset="0"/>
              </a:rPr>
              <a:t>Case </a:t>
            </a:r>
            <a:r>
              <a:rPr lang="pt-BR" sz="3200" dirty="0" err="1" smtClean="0">
                <a:latin typeface="Agency FB" panose="020B0503020202020204" pitchFamily="34" charset="0"/>
              </a:rPr>
              <a:t>Study</a:t>
            </a:r>
            <a:r>
              <a:rPr lang="pt-BR" sz="3200" dirty="0" smtClean="0">
                <a:latin typeface="Agency FB" panose="020B0503020202020204" pitchFamily="34" charset="0"/>
              </a:rPr>
              <a:t> II</a:t>
            </a:r>
          </a:p>
          <a:p>
            <a:r>
              <a:rPr lang="pt-BR" sz="3200" dirty="0" smtClean="0">
                <a:latin typeface="Agency FB" panose="020B0503020202020204" pitchFamily="34" charset="0"/>
              </a:rPr>
              <a:t>	</a:t>
            </a:r>
            <a:r>
              <a:rPr lang="pt-BR" sz="3200" dirty="0" err="1" smtClean="0">
                <a:latin typeface="Agency FB" panose="020B0503020202020204" pitchFamily="34" charset="0"/>
              </a:rPr>
              <a:t>Redundant</a:t>
            </a:r>
            <a:r>
              <a:rPr lang="pt-BR" sz="3200" dirty="0" smtClean="0">
                <a:latin typeface="Agency FB" panose="020B0503020202020204" pitchFamily="34" charset="0"/>
              </a:rPr>
              <a:t> </a:t>
            </a:r>
            <a:r>
              <a:rPr lang="pt-BR" sz="3200" dirty="0" err="1" smtClean="0">
                <a:latin typeface="Agency FB" panose="020B0503020202020204" pitchFamily="34" charset="0"/>
              </a:rPr>
              <a:t>architecture</a:t>
            </a:r>
            <a:endParaRPr lang="pt-BR" sz="3200" dirty="0" smtClean="0">
              <a:latin typeface="Agency FB" panose="020B0503020202020204" pitchFamily="34" charset="0"/>
            </a:endParaRPr>
          </a:p>
          <a:p>
            <a:r>
              <a:rPr lang="pt-BR" sz="3200" dirty="0">
                <a:latin typeface="Agency FB" panose="020B0503020202020204" pitchFamily="34" charset="0"/>
              </a:rPr>
              <a:t>• </a:t>
            </a:r>
            <a:r>
              <a:rPr lang="pt-BR" sz="3200" dirty="0" smtClean="0">
                <a:latin typeface="Agency FB" panose="020B0503020202020204" pitchFamily="34" charset="0"/>
              </a:rPr>
              <a:t>Case </a:t>
            </a:r>
            <a:r>
              <a:rPr lang="pt-BR" sz="3200" dirty="0" err="1" smtClean="0">
                <a:latin typeface="Agency FB" panose="020B0503020202020204" pitchFamily="34" charset="0"/>
              </a:rPr>
              <a:t>Study</a:t>
            </a:r>
            <a:r>
              <a:rPr lang="pt-BR" sz="3200" dirty="0" smtClean="0">
                <a:latin typeface="Agency FB" panose="020B0503020202020204" pitchFamily="34" charset="0"/>
              </a:rPr>
              <a:t> III</a:t>
            </a:r>
          </a:p>
          <a:p>
            <a:r>
              <a:rPr lang="pt-BR" sz="3200" dirty="0">
                <a:latin typeface="Agency FB" panose="020B0503020202020204" pitchFamily="34" charset="0"/>
              </a:rPr>
              <a:t>	</a:t>
            </a:r>
            <a:r>
              <a:rPr lang="pt-BR" sz="3200" dirty="0" smtClean="0">
                <a:latin typeface="Agency FB" panose="020B0503020202020204" pitchFamily="34" charset="0"/>
              </a:rPr>
              <a:t>Future Works</a:t>
            </a:r>
          </a:p>
          <a:p>
            <a:r>
              <a:rPr lang="pt-BR" sz="3200" dirty="0">
                <a:latin typeface="Agency FB" panose="020B0503020202020204" pitchFamily="34" charset="0"/>
              </a:rPr>
              <a:t>• </a:t>
            </a:r>
            <a:r>
              <a:rPr lang="pt-BR" sz="3200" dirty="0" err="1" smtClean="0">
                <a:latin typeface="Agency FB" panose="020B0503020202020204" pitchFamily="34" charset="0"/>
              </a:rPr>
              <a:t>Results</a:t>
            </a:r>
            <a:endParaRPr lang="pt-BR" sz="32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1892" r="-311" b="71833"/>
          <a:stretch/>
        </p:blipFill>
        <p:spPr>
          <a:xfrm>
            <a:off x="0" y="406665"/>
            <a:ext cx="8280400" cy="94253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7" t="9025" r="-311" b="74897"/>
          <a:stretch/>
        </p:blipFill>
        <p:spPr>
          <a:xfrm>
            <a:off x="8195258" y="406664"/>
            <a:ext cx="4348766" cy="94253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412480" y="378527"/>
            <a:ext cx="35878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Case </a:t>
            </a:r>
            <a:r>
              <a:rPr lang="pt-BR" sz="6000" b="1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Study</a:t>
            </a:r>
            <a:r>
              <a:rPr lang="pt-BR" sz="6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II</a:t>
            </a:r>
            <a:endParaRPr lang="pt-BR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431323" y="6457890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gency FB" panose="020B0503020202020204" pitchFamily="34" charset="0"/>
              </a:rPr>
              <a:t>Maria Clara – </a:t>
            </a:r>
            <a:r>
              <a:rPr lang="pt-BR" sz="2000" dirty="0" err="1" smtClean="0">
                <a:latin typeface="Agency FB" panose="020B0503020202020204" pitchFamily="34" charset="0"/>
              </a:rPr>
              <a:t>WMoDCS</a:t>
            </a:r>
            <a:r>
              <a:rPr lang="pt-BR" sz="2000" dirty="0" smtClean="0">
                <a:latin typeface="Agency FB" panose="020B0503020202020204" pitchFamily="34" charset="0"/>
              </a:rPr>
              <a:t> – May/2014.</a:t>
            </a:r>
            <a:endParaRPr lang="pt-BR" sz="2000" dirty="0">
              <a:latin typeface="Agency FB" panose="020B0503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9951" y="1394190"/>
            <a:ext cx="1449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err="1" smtClean="0">
                <a:latin typeface="Agency FB" panose="020B0503020202020204" pitchFamily="34" charset="0"/>
              </a:rPr>
              <a:t>Modeling</a:t>
            </a:r>
            <a:endParaRPr lang="pt-BR" sz="3600" dirty="0">
              <a:latin typeface="Agency FB" panose="020B0503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72" y="2040521"/>
            <a:ext cx="6773751" cy="177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95" y="1717982"/>
            <a:ext cx="8503374" cy="441236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1892" r="-311" b="71833"/>
          <a:stretch/>
        </p:blipFill>
        <p:spPr>
          <a:xfrm>
            <a:off x="0" y="406665"/>
            <a:ext cx="8280400" cy="94253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7" t="9025" r="-311" b="74897"/>
          <a:stretch/>
        </p:blipFill>
        <p:spPr>
          <a:xfrm>
            <a:off x="8195258" y="406664"/>
            <a:ext cx="4348766" cy="94253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431323" y="6457890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gency FB" panose="020B0503020202020204" pitchFamily="34" charset="0"/>
              </a:rPr>
              <a:t>Maria Clara – </a:t>
            </a:r>
            <a:r>
              <a:rPr lang="pt-BR" sz="2000" dirty="0" err="1" smtClean="0">
                <a:latin typeface="Agency FB" panose="020B0503020202020204" pitchFamily="34" charset="0"/>
              </a:rPr>
              <a:t>WMoDCS</a:t>
            </a:r>
            <a:r>
              <a:rPr lang="pt-BR" sz="2000" dirty="0" smtClean="0">
                <a:latin typeface="Agency FB" panose="020B0503020202020204" pitchFamily="34" charset="0"/>
              </a:rPr>
              <a:t> – May/2014.</a:t>
            </a:r>
            <a:endParaRPr lang="pt-BR" sz="2000" dirty="0">
              <a:latin typeface="Agency FB" panose="020B0503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93" y="4953859"/>
            <a:ext cx="4387403" cy="150403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8412480" y="378527"/>
            <a:ext cx="35878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Case </a:t>
            </a:r>
            <a:r>
              <a:rPr lang="pt-BR" sz="6000" b="1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Study</a:t>
            </a:r>
            <a:r>
              <a:rPr lang="pt-BR" sz="6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II</a:t>
            </a:r>
            <a:endParaRPr lang="pt-BR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1892" r="-311" b="71833"/>
          <a:stretch/>
        </p:blipFill>
        <p:spPr>
          <a:xfrm>
            <a:off x="0" y="406665"/>
            <a:ext cx="8280400" cy="94253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7" t="9025" r="-311" b="74897"/>
          <a:stretch/>
        </p:blipFill>
        <p:spPr>
          <a:xfrm>
            <a:off x="8195258" y="406664"/>
            <a:ext cx="4348766" cy="94253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516924" y="6457890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gency FB" panose="020B0503020202020204" pitchFamily="34" charset="0"/>
              </a:rPr>
              <a:t>Maria Clara – </a:t>
            </a:r>
            <a:r>
              <a:rPr lang="pt-BR" sz="2000" dirty="0" err="1" smtClean="0">
                <a:latin typeface="Agency FB" panose="020B0503020202020204" pitchFamily="34" charset="0"/>
              </a:rPr>
              <a:t>WMoDCS</a:t>
            </a:r>
            <a:r>
              <a:rPr lang="pt-BR" sz="2000" dirty="0" smtClean="0">
                <a:latin typeface="Agency FB" panose="020B0503020202020204" pitchFamily="34" charset="0"/>
              </a:rPr>
              <a:t> – May/2014.</a:t>
            </a:r>
            <a:endParaRPr lang="pt-BR" sz="2000" dirty="0">
              <a:latin typeface="Agency FB" panose="020B0503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309895" y="370099"/>
            <a:ext cx="2119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Results</a:t>
            </a:r>
            <a:endParaRPr lang="pt-BR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9951" y="1394190"/>
            <a:ext cx="1920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err="1" smtClean="0">
                <a:latin typeface="Agency FB" panose="020B0503020202020204" pitchFamily="34" charset="0"/>
              </a:rPr>
              <a:t>Comparison</a:t>
            </a:r>
            <a:endParaRPr lang="pt-BR" sz="3600" dirty="0">
              <a:latin typeface="Agency FB" panose="020B0503020202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2" b="11683"/>
          <a:stretch/>
        </p:blipFill>
        <p:spPr>
          <a:xfrm>
            <a:off x="225083" y="2510843"/>
            <a:ext cx="3038622" cy="125202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516924" y="6457890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gency FB" panose="020B0503020202020204" pitchFamily="34" charset="0"/>
              </a:rPr>
              <a:t>Maria Clara – </a:t>
            </a:r>
            <a:r>
              <a:rPr lang="pt-BR" sz="2000" dirty="0" err="1" smtClean="0">
                <a:latin typeface="Agency FB" panose="020B0503020202020204" pitchFamily="34" charset="0"/>
              </a:rPr>
              <a:t>WMoDCS</a:t>
            </a:r>
            <a:r>
              <a:rPr lang="pt-BR" sz="2000" dirty="0" smtClean="0">
                <a:latin typeface="Agency FB" panose="020B0503020202020204" pitchFamily="34" charset="0"/>
              </a:rPr>
              <a:t> – May/2014.</a:t>
            </a:r>
            <a:endParaRPr lang="pt-BR" sz="2000" dirty="0">
              <a:latin typeface="Agency FB" panose="020B0503020202020204" pitchFamily="34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1814732" y="3762868"/>
            <a:ext cx="1702192" cy="49237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Availability</a:t>
            </a:r>
            <a:endParaRPr lang="pt-BR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16924" y="2931871"/>
            <a:ext cx="3733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>
                <a:latin typeface="Agency FB" panose="020B0503020202020204" pitchFamily="34" charset="0"/>
              </a:rPr>
              <a:t>Steady-state</a:t>
            </a:r>
            <a:r>
              <a:rPr lang="pt-BR" sz="2400" b="1" dirty="0" smtClean="0">
                <a:latin typeface="Agency FB" panose="020B0503020202020204" pitchFamily="34" charset="0"/>
              </a:rPr>
              <a:t> </a:t>
            </a:r>
            <a:r>
              <a:rPr lang="pt-BR" sz="2400" b="1" dirty="0" err="1" smtClean="0">
                <a:latin typeface="Agency FB" panose="020B0503020202020204" pitchFamily="34" charset="0"/>
              </a:rPr>
              <a:t>Availability</a:t>
            </a:r>
            <a:r>
              <a:rPr lang="pt-BR" sz="2400" b="1" dirty="0" smtClean="0">
                <a:latin typeface="Agency FB" panose="020B0503020202020204" pitchFamily="34" charset="0"/>
              </a:rPr>
              <a:t>:</a:t>
            </a:r>
            <a:r>
              <a:rPr lang="pt-BR" sz="2400" dirty="0" smtClean="0">
                <a:latin typeface="Agency FB" panose="020B0503020202020204" pitchFamily="34" charset="0"/>
              </a:rPr>
              <a:t> 0.988571</a:t>
            </a:r>
          </a:p>
          <a:p>
            <a:r>
              <a:rPr lang="pt-BR" sz="2400" b="1" dirty="0" err="1" smtClean="0">
                <a:latin typeface="Agency FB" panose="020B0503020202020204" pitchFamily="34" charset="0"/>
              </a:rPr>
              <a:t>Number</a:t>
            </a:r>
            <a:r>
              <a:rPr lang="pt-BR" sz="2400" b="1" dirty="0" smtClean="0">
                <a:latin typeface="Agency FB" panose="020B0503020202020204" pitchFamily="34" charset="0"/>
              </a:rPr>
              <a:t> </a:t>
            </a:r>
            <a:r>
              <a:rPr lang="pt-BR" sz="2400" b="1" dirty="0" err="1" smtClean="0">
                <a:latin typeface="Agency FB" panose="020B0503020202020204" pitchFamily="34" charset="0"/>
              </a:rPr>
              <a:t>of</a:t>
            </a:r>
            <a:r>
              <a:rPr lang="pt-BR" sz="2400" b="1" dirty="0" smtClean="0">
                <a:latin typeface="Agency FB" panose="020B0503020202020204" pitchFamily="34" charset="0"/>
              </a:rPr>
              <a:t> 9’s:</a:t>
            </a:r>
            <a:r>
              <a:rPr lang="pt-BR" sz="2400" dirty="0" smtClean="0">
                <a:latin typeface="Agency FB" panose="020B0503020202020204" pitchFamily="34" charset="0"/>
              </a:rPr>
              <a:t> 1.94</a:t>
            </a:r>
            <a:endParaRPr lang="pt-BR" sz="2400" dirty="0">
              <a:latin typeface="Agency FB" panose="020B0503020202020204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2" b="11683"/>
          <a:stretch/>
        </p:blipFill>
        <p:spPr>
          <a:xfrm>
            <a:off x="225083" y="4719526"/>
            <a:ext cx="3038622" cy="1252025"/>
          </a:xfrm>
          <a:prstGeom prst="rect">
            <a:avLst/>
          </a:prstGeom>
        </p:spPr>
      </p:pic>
      <p:sp>
        <p:nvSpPr>
          <p:cNvPr id="16" name="Retângulo de cantos arredondados 15"/>
          <p:cNvSpPr/>
          <p:nvPr/>
        </p:nvSpPr>
        <p:spPr>
          <a:xfrm>
            <a:off x="1814732" y="5971551"/>
            <a:ext cx="1702192" cy="492370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Downtime</a:t>
            </a:r>
            <a:endParaRPr lang="pt-BR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Multiplicar 16"/>
          <p:cNvSpPr/>
          <p:nvPr/>
        </p:nvSpPr>
        <p:spPr>
          <a:xfrm>
            <a:off x="583175" y="4454189"/>
            <a:ext cx="2258500" cy="1876273"/>
          </a:xfrm>
          <a:prstGeom prst="mathMultiply">
            <a:avLst>
              <a:gd name="adj1" fmla="val 895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621797" y="5081824"/>
            <a:ext cx="2712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>
                <a:latin typeface="Agency FB" panose="020B0503020202020204" pitchFamily="34" charset="0"/>
              </a:rPr>
              <a:t>Annual</a:t>
            </a:r>
            <a:r>
              <a:rPr lang="pt-BR" sz="2400" b="1" dirty="0" smtClean="0">
                <a:latin typeface="Agency FB" panose="020B0503020202020204" pitchFamily="34" charset="0"/>
              </a:rPr>
              <a:t> </a:t>
            </a:r>
            <a:r>
              <a:rPr lang="pt-BR" sz="2400" b="1" dirty="0" err="1" smtClean="0">
                <a:latin typeface="Agency FB" panose="020B0503020202020204" pitchFamily="34" charset="0"/>
              </a:rPr>
              <a:t>Downtime</a:t>
            </a:r>
            <a:r>
              <a:rPr lang="pt-BR" sz="2400" b="1" dirty="0" smtClean="0">
                <a:latin typeface="Agency FB" panose="020B0503020202020204" pitchFamily="34" charset="0"/>
              </a:rPr>
              <a:t>:</a:t>
            </a:r>
            <a:r>
              <a:rPr lang="pt-BR" sz="2400" dirty="0" smtClean="0">
                <a:latin typeface="Agency FB" panose="020B0503020202020204" pitchFamily="34" charset="0"/>
              </a:rPr>
              <a:t> 100.1 h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297371" y="2018473"/>
            <a:ext cx="2278404" cy="49237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Non-</a:t>
            </a:r>
            <a:r>
              <a:rPr lang="pt-BR" sz="2800" b="1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redundancy</a:t>
            </a:r>
            <a:endParaRPr lang="pt-BR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8816326" y="2040521"/>
            <a:ext cx="1702192" cy="49237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Redundant</a:t>
            </a:r>
            <a:endParaRPr lang="pt-BR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3621817" y="4420784"/>
            <a:ext cx="7807569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7525601" y="2619894"/>
            <a:ext cx="0" cy="3351657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7800565" y="2931871"/>
            <a:ext cx="3733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>
                <a:latin typeface="Agency FB" panose="020B0503020202020204" pitchFamily="34" charset="0"/>
              </a:rPr>
              <a:t>Steady-state</a:t>
            </a:r>
            <a:r>
              <a:rPr lang="pt-BR" sz="2400" b="1" dirty="0" smtClean="0">
                <a:latin typeface="Agency FB" panose="020B0503020202020204" pitchFamily="34" charset="0"/>
              </a:rPr>
              <a:t> </a:t>
            </a:r>
            <a:r>
              <a:rPr lang="pt-BR" sz="2400" b="1" dirty="0" err="1" smtClean="0">
                <a:latin typeface="Agency FB" panose="020B0503020202020204" pitchFamily="34" charset="0"/>
              </a:rPr>
              <a:t>Availability</a:t>
            </a:r>
            <a:r>
              <a:rPr lang="pt-BR" sz="2400" b="1" dirty="0" smtClean="0">
                <a:latin typeface="Agency FB" panose="020B0503020202020204" pitchFamily="34" charset="0"/>
              </a:rPr>
              <a:t>:</a:t>
            </a:r>
            <a:r>
              <a:rPr lang="pt-BR" sz="2400" dirty="0" smtClean="0">
                <a:latin typeface="Agency FB" panose="020B0503020202020204" pitchFamily="34" charset="0"/>
              </a:rPr>
              <a:t> </a:t>
            </a:r>
            <a:r>
              <a:rPr lang="pt-BR" sz="2400" dirty="0">
                <a:latin typeface="Agency FB" panose="020B0503020202020204" pitchFamily="34" charset="0"/>
              </a:rPr>
              <a:t>0.994401</a:t>
            </a:r>
            <a:endParaRPr lang="pt-BR" sz="2400" dirty="0" smtClean="0">
              <a:latin typeface="Agency FB" panose="020B0503020202020204" pitchFamily="34" charset="0"/>
            </a:endParaRPr>
          </a:p>
          <a:p>
            <a:r>
              <a:rPr lang="pt-BR" sz="2400" b="1" dirty="0" err="1" smtClean="0">
                <a:latin typeface="Agency FB" panose="020B0503020202020204" pitchFamily="34" charset="0"/>
              </a:rPr>
              <a:t>Number</a:t>
            </a:r>
            <a:r>
              <a:rPr lang="pt-BR" sz="2400" b="1" dirty="0" smtClean="0">
                <a:latin typeface="Agency FB" panose="020B0503020202020204" pitchFamily="34" charset="0"/>
              </a:rPr>
              <a:t> </a:t>
            </a:r>
            <a:r>
              <a:rPr lang="pt-BR" sz="2400" b="1" dirty="0" err="1" smtClean="0">
                <a:latin typeface="Agency FB" panose="020B0503020202020204" pitchFamily="34" charset="0"/>
              </a:rPr>
              <a:t>of</a:t>
            </a:r>
            <a:r>
              <a:rPr lang="pt-BR" sz="2400" b="1" dirty="0" smtClean="0">
                <a:latin typeface="Agency FB" panose="020B0503020202020204" pitchFamily="34" charset="0"/>
              </a:rPr>
              <a:t> 9’s:</a:t>
            </a:r>
            <a:r>
              <a:rPr lang="pt-BR" sz="2400" dirty="0" smtClean="0">
                <a:latin typeface="Agency FB" panose="020B0503020202020204" pitchFamily="34" charset="0"/>
              </a:rPr>
              <a:t> </a:t>
            </a:r>
            <a:r>
              <a:rPr lang="pt-BR" sz="2400" dirty="0">
                <a:latin typeface="Agency FB" panose="020B0503020202020204" pitchFamily="34" charset="0"/>
              </a:rPr>
              <a:t>2.25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7905438" y="5081824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>
                <a:latin typeface="Agency FB" panose="020B0503020202020204" pitchFamily="34" charset="0"/>
              </a:rPr>
              <a:t>Annual</a:t>
            </a:r>
            <a:r>
              <a:rPr lang="pt-BR" sz="2400" b="1" dirty="0" smtClean="0">
                <a:latin typeface="Agency FB" panose="020B0503020202020204" pitchFamily="34" charset="0"/>
              </a:rPr>
              <a:t> </a:t>
            </a:r>
            <a:r>
              <a:rPr lang="pt-BR" sz="2400" b="1" dirty="0" err="1" smtClean="0">
                <a:latin typeface="Agency FB" panose="020B0503020202020204" pitchFamily="34" charset="0"/>
              </a:rPr>
              <a:t>Downtime</a:t>
            </a:r>
            <a:r>
              <a:rPr lang="pt-BR" sz="2400" b="1" dirty="0" smtClean="0">
                <a:latin typeface="Agency FB" panose="020B0503020202020204" pitchFamily="34" charset="0"/>
              </a:rPr>
              <a:t>:</a:t>
            </a:r>
            <a:r>
              <a:rPr lang="pt-BR" sz="2400" dirty="0" smtClean="0">
                <a:latin typeface="Agency FB" panose="020B0503020202020204" pitchFamily="34" charset="0"/>
              </a:rPr>
              <a:t> 49.04 h</a:t>
            </a:r>
          </a:p>
        </p:txBody>
      </p:sp>
    </p:spTree>
    <p:extLst>
      <p:ext uri="{BB962C8B-B14F-4D97-AF65-F5344CB8AC3E}">
        <p14:creationId xmlns:p14="http://schemas.microsoft.com/office/powerpoint/2010/main" val="315460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1892" r="-311" b="71833"/>
          <a:stretch/>
        </p:blipFill>
        <p:spPr>
          <a:xfrm>
            <a:off x="0" y="406665"/>
            <a:ext cx="8280400" cy="94253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7" t="9025" r="-311" b="74897"/>
          <a:stretch/>
        </p:blipFill>
        <p:spPr>
          <a:xfrm>
            <a:off x="8195258" y="406664"/>
            <a:ext cx="4348766" cy="94253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412480" y="378527"/>
            <a:ext cx="37497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Case </a:t>
            </a:r>
            <a:r>
              <a:rPr lang="pt-BR" sz="6000" b="1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Study</a:t>
            </a:r>
            <a:r>
              <a:rPr lang="pt-BR" sz="6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III</a:t>
            </a:r>
            <a:endParaRPr lang="pt-BR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90843" y="2124221"/>
            <a:ext cx="38827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latin typeface="Agency FB" panose="020B0503020202020204" pitchFamily="34" charset="0"/>
              </a:rPr>
              <a:t>Future Works:</a:t>
            </a:r>
            <a:endParaRPr lang="pt-BR" sz="6000" b="1" dirty="0">
              <a:latin typeface="Agency FB" panose="020B0503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90843" y="3139884"/>
            <a:ext cx="24416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gency FB" panose="020B0503020202020204" pitchFamily="34" charset="0"/>
              </a:rPr>
              <a:t>•     SLA;</a:t>
            </a:r>
          </a:p>
          <a:p>
            <a:r>
              <a:rPr lang="pt-BR" sz="2800" dirty="0">
                <a:latin typeface="Agency FB" panose="020B0503020202020204" pitchFamily="34" charset="0"/>
              </a:rPr>
              <a:t>•  </a:t>
            </a:r>
            <a:r>
              <a:rPr lang="pt-BR" sz="2800" dirty="0" smtClean="0">
                <a:latin typeface="Agency FB" panose="020B0503020202020204" pitchFamily="34" charset="0"/>
              </a:rPr>
              <a:t>   Custos;</a:t>
            </a:r>
          </a:p>
          <a:p>
            <a:r>
              <a:rPr lang="pt-BR" sz="2800" dirty="0">
                <a:latin typeface="Agency FB" panose="020B0503020202020204" pitchFamily="34" charset="0"/>
              </a:rPr>
              <a:t>•  </a:t>
            </a:r>
            <a:r>
              <a:rPr lang="pt-BR" sz="2800" dirty="0" smtClean="0">
                <a:latin typeface="Agency FB" panose="020B0503020202020204" pitchFamily="34" charset="0"/>
              </a:rPr>
              <a:t>   Livre </a:t>
            </a:r>
            <a:r>
              <a:rPr lang="pt-BR" sz="2800" dirty="0" err="1" smtClean="0">
                <a:latin typeface="Agency FB" panose="020B0503020202020204" pitchFamily="34" charset="0"/>
              </a:rPr>
              <a:t>Migration</a:t>
            </a:r>
            <a:r>
              <a:rPr lang="pt-BR" sz="2800" dirty="0" smtClean="0">
                <a:latin typeface="Agency FB" panose="020B0503020202020204" pitchFamily="34" charset="0"/>
              </a:rPr>
              <a:t>.</a:t>
            </a:r>
            <a:endParaRPr lang="pt-BR" sz="2800" dirty="0">
              <a:latin typeface="Agency FB" panose="020B0503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431323" y="6457890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gency FB" panose="020B0503020202020204" pitchFamily="34" charset="0"/>
              </a:rPr>
              <a:t>Maria Clara – </a:t>
            </a:r>
            <a:r>
              <a:rPr lang="pt-BR" sz="2000" dirty="0" err="1" smtClean="0">
                <a:latin typeface="Agency FB" panose="020B0503020202020204" pitchFamily="34" charset="0"/>
              </a:rPr>
              <a:t>WMoDCS</a:t>
            </a:r>
            <a:r>
              <a:rPr lang="pt-BR" sz="2000" dirty="0" smtClean="0">
                <a:latin typeface="Agency FB" panose="020B0503020202020204" pitchFamily="34" charset="0"/>
              </a:rPr>
              <a:t> – May/2014.</a:t>
            </a:r>
            <a:endParaRPr lang="pt-BR" sz="2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7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1892" r="-311" b="71833"/>
          <a:stretch/>
        </p:blipFill>
        <p:spPr>
          <a:xfrm>
            <a:off x="0" y="406665"/>
            <a:ext cx="8280400" cy="94253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7" t="9025" r="-311" b="74897"/>
          <a:stretch/>
        </p:blipFill>
        <p:spPr>
          <a:xfrm>
            <a:off x="8195258" y="406664"/>
            <a:ext cx="4348766" cy="94253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848579" y="378527"/>
            <a:ext cx="30283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Bibliografy</a:t>
            </a:r>
            <a:endParaRPr lang="pt-BR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431323" y="6457890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gency FB" panose="020B0503020202020204" pitchFamily="34" charset="0"/>
              </a:rPr>
              <a:t>Maria Clara – </a:t>
            </a:r>
            <a:r>
              <a:rPr lang="pt-BR" sz="2000" dirty="0" err="1" smtClean="0">
                <a:latin typeface="Agency FB" panose="020B0503020202020204" pitchFamily="34" charset="0"/>
              </a:rPr>
              <a:t>WMoDCS</a:t>
            </a:r>
            <a:r>
              <a:rPr lang="pt-BR" sz="2000" dirty="0" smtClean="0">
                <a:latin typeface="Agency FB" panose="020B0503020202020204" pitchFamily="34" charset="0"/>
              </a:rPr>
              <a:t> – May/2014.</a:t>
            </a:r>
            <a:endParaRPr lang="pt-BR" sz="2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4247" y="1830705"/>
            <a:ext cx="10187189" cy="2387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Questions?</a:t>
            </a:r>
            <a:endParaRPr lang="pt-BR" dirty="0">
              <a:latin typeface="Agency FB" panose="020B0503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9025" r="-311" b="64511"/>
          <a:stretch/>
        </p:blipFill>
        <p:spPr>
          <a:xfrm>
            <a:off x="0" y="579552"/>
            <a:ext cx="8280400" cy="153258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7" t="9025" r="-311" b="64511"/>
          <a:stretch/>
        </p:blipFill>
        <p:spPr>
          <a:xfrm>
            <a:off x="8195257" y="582907"/>
            <a:ext cx="4348766" cy="1532586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3792900" y="56847"/>
            <a:ext cx="4249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>
                <a:latin typeface="Agency FB" panose="020B0503020202020204" pitchFamily="34" charset="0"/>
              </a:rPr>
              <a:t>WMoDCS</a:t>
            </a:r>
            <a:r>
              <a:rPr lang="pt-BR" sz="2400" b="1" dirty="0" smtClean="0">
                <a:latin typeface="Agency FB" panose="020B0503020202020204" pitchFamily="34" charset="0"/>
              </a:rPr>
              <a:t> 2014.1 – Recife, 05 May, 2014.</a:t>
            </a:r>
            <a:endParaRPr lang="pt-BR" sz="2400" b="1" dirty="0">
              <a:latin typeface="Agency FB" panose="020B0503020202020204" pitchFamily="34" charset="0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t="20295" r="8215" b="20647"/>
          <a:stretch/>
        </p:blipFill>
        <p:spPr>
          <a:xfrm>
            <a:off x="9297831" y="65614"/>
            <a:ext cx="1288603" cy="452898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04" y="0"/>
            <a:ext cx="1158337" cy="651565"/>
          </a:xfrm>
          <a:prstGeom prst="rect">
            <a:avLst/>
          </a:prstGeom>
        </p:spPr>
      </p:pic>
      <p:sp>
        <p:nvSpPr>
          <p:cNvPr id="2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398060" y="5726657"/>
            <a:ext cx="7289442" cy="795511"/>
          </a:xfrm>
        </p:spPr>
        <p:txBody>
          <a:bodyPr lIns="0" tIns="0" rIns="0" bIns="0">
            <a:normAutofit/>
          </a:bodyPr>
          <a:lstStyle/>
          <a:p>
            <a:pPr algn="r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Agency FB" panose="020B0503020202020204" pitchFamily="34" charset="0"/>
              </a:rPr>
              <a:t>Maria Clara dos Santos Bezerra</a:t>
            </a:r>
            <a:r>
              <a:rPr lang="en-US" dirty="0" smtClean="0">
                <a:solidFill>
                  <a:srgbClr val="000000"/>
                </a:solidFill>
                <a:latin typeface="Agency FB" panose="020B0503020202020204" pitchFamily="34" charset="0"/>
              </a:rPr>
              <a:t>    |    </a:t>
            </a:r>
            <a:r>
              <a:rPr lang="en-US" dirty="0" smtClean="0">
                <a:solidFill>
                  <a:srgbClr val="000000"/>
                </a:solidFill>
                <a:latin typeface="Agency FB" panose="020B0503020202020204" pitchFamily="34" charset="0"/>
                <a:hlinkClick r:id="rId5"/>
              </a:rPr>
              <a:t>mcsb@cin.ufpe.br</a:t>
            </a:r>
            <a:endParaRPr lang="en-US" dirty="0" smtClean="0">
              <a:solidFill>
                <a:srgbClr val="000000"/>
              </a:solidFill>
              <a:latin typeface="Agency FB" panose="020B0503020202020204" pitchFamily="34" charset="0"/>
            </a:endParaRPr>
          </a:p>
          <a:p>
            <a:pPr algn="r">
              <a:lnSpc>
                <a:spcPct val="95000"/>
              </a:lnSpc>
              <a:spcBef>
                <a:spcPct val="0"/>
              </a:spcBef>
            </a:pPr>
            <a:r>
              <a:rPr lang="en-US" dirty="0" err="1" smtClean="0">
                <a:solidFill>
                  <a:srgbClr val="000000"/>
                </a:solidFill>
                <a:latin typeface="Agency FB" panose="020B0503020202020204" pitchFamily="34" charset="0"/>
              </a:rPr>
              <a:t>Orientador</a:t>
            </a:r>
            <a:r>
              <a:rPr lang="en-US" dirty="0" smtClean="0">
                <a:solidFill>
                  <a:srgbClr val="000000"/>
                </a:solidFill>
                <a:latin typeface="Agency FB" panose="020B0503020202020204" pitchFamily="34" charset="0"/>
              </a:rPr>
              <a:t>: Prof. Paulo Romero Martins </a:t>
            </a:r>
            <a:r>
              <a:rPr lang="en-US" dirty="0" err="1" smtClean="0">
                <a:solidFill>
                  <a:srgbClr val="000000"/>
                </a:solidFill>
                <a:latin typeface="Agency FB" panose="020B0503020202020204" pitchFamily="34" charset="0"/>
              </a:rPr>
              <a:t>Maciel</a:t>
            </a:r>
            <a:r>
              <a:rPr lang="en-US" dirty="0" smtClean="0">
                <a:solidFill>
                  <a:srgbClr val="000000"/>
                </a:solidFill>
                <a:latin typeface="Agency FB" panose="020B0503020202020204" pitchFamily="34" charset="0"/>
              </a:rPr>
              <a:t>    |   </a:t>
            </a:r>
            <a:r>
              <a:rPr lang="en-US" dirty="0" smtClean="0">
                <a:solidFill>
                  <a:srgbClr val="000000"/>
                </a:solidFill>
                <a:latin typeface="Agency FB" panose="020B0503020202020204" pitchFamily="34" charset="0"/>
                <a:hlinkClick r:id="rId6"/>
              </a:rPr>
              <a:t>prmm@cin.ufpe.br</a:t>
            </a:r>
            <a:endParaRPr lang="en-US" dirty="0" smtClean="0">
              <a:solidFill>
                <a:srgbClr val="00000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9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87" y="2523320"/>
            <a:ext cx="1343136" cy="58248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49" y="1615694"/>
            <a:ext cx="1753008" cy="175300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6" t="24633" r="20487" b="30236"/>
          <a:stretch/>
        </p:blipFill>
        <p:spPr>
          <a:xfrm>
            <a:off x="4293424" y="1603988"/>
            <a:ext cx="1589650" cy="5486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3" y="3526425"/>
            <a:ext cx="807683" cy="65240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2" y="2899915"/>
            <a:ext cx="807683" cy="65240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82" y="3526425"/>
            <a:ext cx="807683" cy="65240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599" y="2899915"/>
            <a:ext cx="807683" cy="65240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93" y="4178833"/>
            <a:ext cx="807683" cy="65240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62" y="4178834"/>
            <a:ext cx="807683" cy="652409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379379" y="3482290"/>
            <a:ext cx="5068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 smtClean="0"/>
              <a:t>}</a:t>
            </a:r>
            <a:endParaRPr lang="pt-BR" sz="8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723762" y="4036288"/>
            <a:ext cx="2650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latin typeface="Agency FB" panose="020B0503020202020204" pitchFamily="34" charset="0"/>
              </a:rPr>
              <a:t>+ 1 Bi/</a:t>
            </a:r>
            <a:r>
              <a:rPr lang="pt-BR" sz="4400" dirty="0" err="1" smtClean="0">
                <a:latin typeface="Agency FB" panose="020B0503020202020204" pitchFamily="34" charset="0"/>
              </a:rPr>
              <a:t>months</a:t>
            </a:r>
            <a:endParaRPr lang="pt-BR" sz="4400" dirty="0">
              <a:latin typeface="Agency FB" panose="020B0503020202020204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846" y="5062199"/>
            <a:ext cx="1453776" cy="1503057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3540465" y="5261160"/>
            <a:ext cx="2992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 smtClean="0"/>
              <a:t>}</a:t>
            </a:r>
            <a:endParaRPr lang="pt-BR" sz="80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933579" y="5826516"/>
            <a:ext cx="3485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Agency FB" panose="020B0503020202020204" pitchFamily="34" charset="0"/>
              </a:rPr>
              <a:t>+ 6 Bi hours/</a:t>
            </a:r>
            <a:r>
              <a:rPr lang="pt-BR" sz="4000" dirty="0" err="1" smtClean="0">
                <a:latin typeface="Agency FB" panose="020B0503020202020204" pitchFamily="34" charset="0"/>
              </a:rPr>
              <a:t>month</a:t>
            </a:r>
            <a:endParaRPr lang="pt-BR" sz="4000" dirty="0">
              <a:latin typeface="Agency FB" panose="020B0503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532052" y="6273224"/>
            <a:ext cx="2404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YouTube</a:t>
            </a:r>
            <a:r>
              <a:rPr lang="pt-BR" dirty="0" smtClean="0"/>
              <a:t>, </a:t>
            </a:r>
            <a:r>
              <a:rPr lang="pt-BR" dirty="0" err="1" smtClean="0"/>
              <a:t>NetFlix</a:t>
            </a:r>
            <a:r>
              <a:rPr lang="pt-BR" dirty="0" smtClean="0"/>
              <a:t> (2014)</a:t>
            </a:r>
            <a:endParaRPr lang="pt-BR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1892" r="-311" b="71833"/>
          <a:stretch/>
        </p:blipFill>
        <p:spPr>
          <a:xfrm>
            <a:off x="0" y="406665"/>
            <a:ext cx="8280400" cy="942535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7" t="9025" r="-311" b="74897"/>
          <a:stretch/>
        </p:blipFill>
        <p:spPr>
          <a:xfrm>
            <a:off x="8195258" y="406664"/>
            <a:ext cx="4348766" cy="942535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8539088" y="378527"/>
            <a:ext cx="33970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Introduction</a:t>
            </a:r>
            <a:endParaRPr lang="pt-BR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431323" y="6457890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gency FB" panose="020B0503020202020204" pitchFamily="34" charset="0"/>
              </a:rPr>
              <a:t>Maria Clara – </a:t>
            </a:r>
            <a:r>
              <a:rPr lang="pt-BR" sz="2000" dirty="0" err="1" smtClean="0">
                <a:latin typeface="Agency FB" panose="020B0503020202020204" pitchFamily="34" charset="0"/>
              </a:rPr>
              <a:t>WMoDCS</a:t>
            </a:r>
            <a:r>
              <a:rPr lang="pt-BR" sz="2000" dirty="0" smtClean="0">
                <a:latin typeface="Agency FB" panose="020B0503020202020204" pitchFamily="34" charset="0"/>
              </a:rPr>
              <a:t> – May/2014.</a:t>
            </a:r>
            <a:endParaRPr lang="pt-BR" sz="2000" dirty="0">
              <a:latin typeface="Agency FB" panose="020B0503020202020204" pitchFamily="34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915" y="1660685"/>
            <a:ext cx="807683" cy="65240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48" y="2277015"/>
            <a:ext cx="807683" cy="652409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738" y="2851037"/>
            <a:ext cx="807683" cy="652409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7335082" y="2152627"/>
            <a:ext cx="5068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 smtClean="0"/>
              <a:t>}</a:t>
            </a:r>
            <a:endParaRPr lang="pt-BR" sz="80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7679465" y="2706625"/>
            <a:ext cx="27126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latin typeface="Agency FB" panose="020B0503020202020204" pitchFamily="34" charset="0"/>
              </a:rPr>
              <a:t>+ 45 Mi/world</a:t>
            </a:r>
            <a:endParaRPr lang="pt-BR" sz="4400" dirty="0">
              <a:latin typeface="Agency FB" panose="020B0503020202020204" pitchFamily="34" charset="0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7764">
            <a:off x="7503486" y="3445713"/>
            <a:ext cx="1916336" cy="1916336"/>
          </a:xfrm>
          <a:prstGeom prst="rect">
            <a:avLst/>
          </a:prstGeom>
        </p:spPr>
      </p:pic>
      <p:sp>
        <p:nvSpPr>
          <p:cNvPr id="29" name="CaixaDeTexto 28"/>
          <p:cNvSpPr txBox="1"/>
          <p:nvPr/>
        </p:nvSpPr>
        <p:spPr>
          <a:xfrm>
            <a:off x="9436866" y="4109440"/>
            <a:ext cx="5068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 smtClean="0"/>
              <a:t>}</a:t>
            </a:r>
            <a:endParaRPr lang="pt-BR" sz="8000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9781249" y="4663438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latin typeface="Agency FB" panose="020B0503020202020204" pitchFamily="34" charset="0"/>
              </a:rPr>
              <a:t>+ 1 Bi/</a:t>
            </a:r>
            <a:r>
              <a:rPr lang="pt-BR" sz="4400" dirty="0" err="1" smtClean="0">
                <a:latin typeface="Agency FB" panose="020B0503020202020204" pitchFamily="34" charset="0"/>
              </a:rPr>
              <a:t>month</a:t>
            </a:r>
            <a:endParaRPr lang="pt-BR" sz="4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4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25" grpId="0"/>
      <p:bldP spid="26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1705732"/>
            <a:ext cx="2477697" cy="82631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9" y="3196613"/>
            <a:ext cx="5136914" cy="128422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69" y="1713517"/>
            <a:ext cx="2021163" cy="89829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067" y="2994693"/>
            <a:ext cx="1486150" cy="14861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74" y="1705732"/>
            <a:ext cx="2653984" cy="92051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0" t="15586" r="37293" b="25822"/>
          <a:stretch/>
        </p:blipFill>
        <p:spPr>
          <a:xfrm>
            <a:off x="5635526" y="4372352"/>
            <a:ext cx="1437149" cy="208553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74" y="3196613"/>
            <a:ext cx="3040351" cy="101345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3" t="30888" r="14644" b="28951"/>
          <a:stretch/>
        </p:blipFill>
        <p:spPr>
          <a:xfrm>
            <a:off x="9221273" y="1705732"/>
            <a:ext cx="2730321" cy="87370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94" y="5175045"/>
            <a:ext cx="3789588" cy="108796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952" y="5098021"/>
            <a:ext cx="2540481" cy="12420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1892" r="-311" b="71833"/>
          <a:stretch/>
        </p:blipFill>
        <p:spPr>
          <a:xfrm>
            <a:off x="0" y="406665"/>
            <a:ext cx="8280400" cy="94253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7" t="9025" r="-311" b="74897"/>
          <a:stretch/>
        </p:blipFill>
        <p:spPr>
          <a:xfrm>
            <a:off x="8195258" y="406664"/>
            <a:ext cx="4348766" cy="942535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8539088" y="378527"/>
            <a:ext cx="33970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Introduction</a:t>
            </a:r>
            <a:endParaRPr lang="pt-BR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431323" y="6457890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gency FB" panose="020B0503020202020204" pitchFamily="34" charset="0"/>
              </a:rPr>
              <a:t>Maria Clara – </a:t>
            </a:r>
            <a:r>
              <a:rPr lang="pt-BR" sz="2000" dirty="0" err="1" smtClean="0">
                <a:latin typeface="Agency FB" panose="020B0503020202020204" pitchFamily="34" charset="0"/>
              </a:rPr>
              <a:t>WMoDCS</a:t>
            </a:r>
            <a:r>
              <a:rPr lang="pt-BR" sz="2000" dirty="0" smtClean="0">
                <a:latin typeface="Agency FB" panose="020B0503020202020204" pitchFamily="34" charset="0"/>
              </a:rPr>
              <a:t> – May/2014.</a:t>
            </a:r>
            <a:endParaRPr lang="pt-BR" sz="2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1892" r="-311" b="71833"/>
          <a:stretch/>
        </p:blipFill>
        <p:spPr>
          <a:xfrm>
            <a:off x="0" y="406665"/>
            <a:ext cx="8280400" cy="94253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7" t="9025" r="-311" b="74897"/>
          <a:stretch/>
        </p:blipFill>
        <p:spPr>
          <a:xfrm>
            <a:off x="8195258" y="406664"/>
            <a:ext cx="4348766" cy="942535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8539088" y="378527"/>
            <a:ext cx="33970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Introduction</a:t>
            </a:r>
            <a:endParaRPr lang="pt-BR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431323" y="6457890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gency FB" panose="020B0503020202020204" pitchFamily="34" charset="0"/>
              </a:rPr>
              <a:t>Maria Clara – </a:t>
            </a:r>
            <a:r>
              <a:rPr lang="pt-BR" sz="2000" dirty="0" err="1" smtClean="0">
                <a:latin typeface="Agency FB" panose="020B0503020202020204" pitchFamily="34" charset="0"/>
              </a:rPr>
              <a:t>WMoDCS</a:t>
            </a:r>
            <a:r>
              <a:rPr lang="pt-BR" sz="2000" dirty="0" smtClean="0">
                <a:latin typeface="Agency FB" panose="020B0503020202020204" pitchFamily="34" charset="0"/>
              </a:rPr>
              <a:t> – May/2014.</a:t>
            </a:r>
            <a:endParaRPr lang="pt-BR" sz="2000" dirty="0">
              <a:latin typeface="Agency FB" panose="020B050302020202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9" t="39871" r="52138" b="46472"/>
          <a:stretch/>
        </p:blipFill>
        <p:spPr bwMode="auto">
          <a:xfrm>
            <a:off x="4261003" y="2590142"/>
            <a:ext cx="3399490" cy="164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261003" y="4299773"/>
            <a:ext cx="371608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latin typeface="Agency FB" panose="020B0503020202020204" pitchFamily="34" charset="0"/>
                <a:hlinkClick r:id="rId4"/>
              </a:rPr>
              <a:t>www.cloudflix.cin.br</a:t>
            </a:r>
            <a:endParaRPr lang="pt-BR" sz="4400" dirty="0" smtClean="0">
              <a:latin typeface="Agency FB" panose="020B0503020202020204" pitchFamily="34" charset="0"/>
            </a:endParaRP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2038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 para a direita 4"/>
          <p:cNvSpPr/>
          <p:nvPr/>
        </p:nvSpPr>
        <p:spPr>
          <a:xfrm>
            <a:off x="464234" y="1764405"/>
            <a:ext cx="11088115" cy="92727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802551" y="2228043"/>
            <a:ext cx="2545559" cy="44382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Case </a:t>
            </a:r>
            <a:r>
              <a:rPr lang="pt-BR" sz="2400" b="1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Study</a:t>
            </a:r>
            <a:r>
              <a:rPr lang="pt-BR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- I</a:t>
            </a:r>
            <a:endParaRPr lang="pt-BR" sz="24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406505" y="2228043"/>
            <a:ext cx="2545559" cy="44382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Case </a:t>
            </a:r>
            <a:r>
              <a:rPr lang="pt-BR" sz="2400" b="1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Study</a:t>
            </a:r>
            <a:r>
              <a:rPr lang="pt-BR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- </a:t>
            </a:r>
            <a:r>
              <a:rPr lang="pt-BR" sz="2400" b="1" dirty="0">
                <a:solidFill>
                  <a:schemeClr val="tx1"/>
                </a:solidFill>
                <a:latin typeface="Agency FB" panose="020B0503020202020204" pitchFamily="34" charset="0"/>
              </a:rPr>
              <a:t>I</a:t>
            </a:r>
            <a:r>
              <a:rPr lang="pt-BR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I</a:t>
            </a:r>
            <a:endParaRPr lang="pt-BR" sz="24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7979427" y="2228042"/>
            <a:ext cx="2545559" cy="44382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Case </a:t>
            </a:r>
            <a:r>
              <a:rPr lang="pt-BR" sz="2400" b="1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Study</a:t>
            </a:r>
            <a:r>
              <a:rPr lang="pt-BR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- III</a:t>
            </a:r>
            <a:endParaRPr lang="pt-BR" sz="24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02551" y="3350683"/>
            <a:ext cx="49760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3600" dirty="0" err="1" smtClean="0">
                <a:latin typeface="Agency FB" panose="020B0503020202020204" pitchFamily="34" charset="0"/>
              </a:rPr>
              <a:t>Definition</a:t>
            </a:r>
            <a:r>
              <a:rPr lang="pt-BR" sz="3600" dirty="0" smtClean="0">
                <a:latin typeface="Agency FB" panose="020B0503020202020204" pitchFamily="34" charset="0"/>
              </a:rPr>
              <a:t> </a:t>
            </a:r>
            <a:r>
              <a:rPr lang="pt-BR" sz="3600" dirty="0" err="1" smtClean="0">
                <a:latin typeface="Agency FB" panose="020B0503020202020204" pitchFamily="34" charset="0"/>
              </a:rPr>
              <a:t>of</a:t>
            </a:r>
            <a:r>
              <a:rPr lang="pt-BR" sz="3600" dirty="0" smtClean="0">
                <a:latin typeface="Agency FB" panose="020B0503020202020204" pitchFamily="34" charset="0"/>
              </a:rPr>
              <a:t> </a:t>
            </a:r>
            <a:r>
              <a:rPr lang="pt-BR" sz="3600" dirty="0" err="1" smtClean="0">
                <a:latin typeface="Agency FB" panose="020B0503020202020204" pitchFamily="34" charset="0"/>
              </a:rPr>
              <a:t>the</a:t>
            </a:r>
            <a:r>
              <a:rPr lang="pt-BR" sz="3600" dirty="0" smtClean="0">
                <a:latin typeface="Agency FB" panose="020B0503020202020204" pitchFamily="34" charset="0"/>
              </a:rPr>
              <a:t> </a:t>
            </a:r>
            <a:r>
              <a:rPr lang="pt-BR" sz="3600" dirty="0" err="1" smtClean="0">
                <a:latin typeface="Agency FB" panose="020B0503020202020204" pitchFamily="34" charset="0"/>
              </a:rPr>
              <a:t>baseline</a:t>
            </a:r>
            <a:r>
              <a:rPr lang="pt-BR" sz="3600" dirty="0" smtClean="0">
                <a:latin typeface="Agency FB" panose="020B0503020202020204" pitchFamily="34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pt-BR" sz="3600" dirty="0" err="1" smtClean="0">
                <a:latin typeface="Agency FB" panose="020B0503020202020204" pitchFamily="34" charset="0"/>
              </a:rPr>
              <a:t>Modeling</a:t>
            </a:r>
            <a:r>
              <a:rPr lang="pt-BR" sz="3600" dirty="0" smtClean="0">
                <a:latin typeface="Agency FB" panose="020B0503020202020204" pitchFamily="34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pt-BR" sz="3600" dirty="0" err="1" smtClean="0">
                <a:latin typeface="Agency FB" panose="020B0503020202020204" pitchFamily="34" charset="0"/>
              </a:rPr>
              <a:t>Reach</a:t>
            </a:r>
            <a:r>
              <a:rPr lang="pt-BR" sz="3600" dirty="0" smtClean="0">
                <a:latin typeface="Agency FB" panose="020B0503020202020204" pitchFamily="34" charset="0"/>
              </a:rPr>
              <a:t> </a:t>
            </a:r>
            <a:r>
              <a:rPr lang="pt-BR" sz="3600" dirty="0" err="1" smtClean="0">
                <a:latin typeface="Agency FB" panose="020B0503020202020204" pitchFamily="34" charset="0"/>
              </a:rPr>
              <a:t>values</a:t>
            </a:r>
            <a:r>
              <a:rPr lang="pt-BR" sz="3600" dirty="0" smtClean="0">
                <a:latin typeface="Agency FB" panose="020B0503020202020204" pitchFamily="34" charset="0"/>
              </a:rPr>
              <a:t> </a:t>
            </a:r>
            <a:r>
              <a:rPr lang="pt-BR" sz="3600" dirty="0" err="1" smtClean="0">
                <a:latin typeface="Agency FB" panose="020B0503020202020204" pitchFamily="34" charset="0"/>
              </a:rPr>
              <a:t>of</a:t>
            </a:r>
            <a:r>
              <a:rPr lang="pt-BR" sz="3600" dirty="0">
                <a:latin typeface="Agency FB" panose="020B0503020202020204" pitchFamily="34" charset="0"/>
              </a:rPr>
              <a:t> </a:t>
            </a:r>
            <a:r>
              <a:rPr lang="pt-BR" sz="3600" dirty="0" err="1" smtClean="0">
                <a:latin typeface="Agency FB" panose="020B0503020202020204" pitchFamily="34" charset="0"/>
              </a:rPr>
              <a:t>dependability</a:t>
            </a:r>
            <a:r>
              <a:rPr lang="pt-BR" sz="3600" dirty="0" smtClean="0">
                <a:latin typeface="Agency FB" panose="020B0503020202020204" pitchFamily="34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pt-BR" sz="3600" dirty="0" err="1" smtClean="0">
                <a:latin typeface="Agency FB" panose="020B0503020202020204" pitchFamily="34" charset="0"/>
              </a:rPr>
              <a:t>Model</a:t>
            </a:r>
            <a:r>
              <a:rPr lang="pt-BR" sz="3600" dirty="0" smtClean="0">
                <a:latin typeface="Agency FB" panose="020B0503020202020204" pitchFamily="34" charset="0"/>
              </a:rPr>
              <a:t> </a:t>
            </a:r>
            <a:r>
              <a:rPr lang="pt-BR" sz="3600" dirty="0" err="1" smtClean="0">
                <a:latin typeface="Agency FB" panose="020B0503020202020204" pitchFamily="34" charset="0"/>
              </a:rPr>
              <a:t>Validation</a:t>
            </a:r>
            <a:r>
              <a:rPr lang="pt-BR" sz="3600" dirty="0" smtClean="0">
                <a:latin typeface="Agency FB" panose="020B0503020202020204" pitchFamily="34" charset="0"/>
              </a:rPr>
              <a:t>.</a:t>
            </a:r>
            <a:endParaRPr lang="pt-BR" sz="3600" dirty="0">
              <a:latin typeface="Agency FB" panose="020B0503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1892" r="-311" b="71833"/>
          <a:stretch/>
        </p:blipFill>
        <p:spPr>
          <a:xfrm>
            <a:off x="0" y="406665"/>
            <a:ext cx="8280400" cy="94253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7" t="9025" r="-311" b="74897"/>
          <a:stretch/>
        </p:blipFill>
        <p:spPr>
          <a:xfrm>
            <a:off x="8195258" y="406664"/>
            <a:ext cx="4348766" cy="942535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8539088" y="378527"/>
            <a:ext cx="24368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Sections</a:t>
            </a:r>
            <a:endParaRPr lang="pt-BR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431323" y="6457890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gency FB" panose="020B0503020202020204" pitchFamily="34" charset="0"/>
              </a:rPr>
              <a:t>Maria Clara – </a:t>
            </a:r>
            <a:r>
              <a:rPr lang="pt-BR" sz="2000" dirty="0" err="1" smtClean="0">
                <a:latin typeface="Agency FB" panose="020B0503020202020204" pitchFamily="34" charset="0"/>
              </a:rPr>
              <a:t>WMoDCS</a:t>
            </a:r>
            <a:r>
              <a:rPr lang="pt-BR" sz="2000" dirty="0" smtClean="0">
                <a:latin typeface="Agency FB" panose="020B0503020202020204" pitchFamily="34" charset="0"/>
              </a:rPr>
              <a:t> – May/2014.</a:t>
            </a:r>
            <a:endParaRPr lang="pt-BR" sz="2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ta para a direita 12"/>
          <p:cNvSpPr/>
          <p:nvPr/>
        </p:nvSpPr>
        <p:spPr>
          <a:xfrm>
            <a:off x="464234" y="1764405"/>
            <a:ext cx="11088115" cy="92727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4406505" y="2228043"/>
            <a:ext cx="2545559" cy="44382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Case </a:t>
            </a:r>
            <a:r>
              <a:rPr lang="pt-BR" sz="2400" b="1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Study</a:t>
            </a:r>
            <a:r>
              <a:rPr lang="pt-BR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- </a:t>
            </a:r>
            <a:r>
              <a:rPr lang="pt-BR" sz="2400" b="1" dirty="0">
                <a:solidFill>
                  <a:schemeClr val="tx1"/>
                </a:solidFill>
                <a:latin typeface="Agency FB" panose="020B0503020202020204" pitchFamily="34" charset="0"/>
              </a:rPr>
              <a:t>I</a:t>
            </a:r>
            <a:r>
              <a:rPr lang="pt-BR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I</a:t>
            </a:r>
            <a:endParaRPr lang="pt-BR" sz="24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7979427" y="2228042"/>
            <a:ext cx="2545559" cy="44382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Case </a:t>
            </a:r>
            <a:r>
              <a:rPr lang="pt-BR" sz="2400" b="1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Study</a:t>
            </a:r>
            <a:r>
              <a:rPr lang="pt-BR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- III</a:t>
            </a:r>
            <a:endParaRPr lang="pt-BR" sz="24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406505" y="3350683"/>
            <a:ext cx="54088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3600" dirty="0" err="1" smtClean="0">
                <a:latin typeface="Agency FB" panose="020B0503020202020204" pitchFamily="34" charset="0"/>
              </a:rPr>
              <a:t>Sensitivity</a:t>
            </a:r>
            <a:r>
              <a:rPr lang="pt-BR" sz="3600" dirty="0" smtClean="0">
                <a:latin typeface="Agency FB" panose="020B0503020202020204" pitchFamily="34" charset="0"/>
              </a:rPr>
              <a:t> </a:t>
            </a:r>
            <a:r>
              <a:rPr lang="pt-BR" sz="3600" dirty="0" err="1" smtClean="0">
                <a:latin typeface="Agency FB" panose="020B0503020202020204" pitchFamily="34" charset="0"/>
              </a:rPr>
              <a:t>analysis</a:t>
            </a:r>
            <a:r>
              <a:rPr lang="pt-BR" sz="3600" dirty="0" smtClean="0">
                <a:latin typeface="Agency FB" panose="020B0503020202020204" pitchFamily="34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pt-BR" sz="3600" dirty="0" err="1" smtClean="0">
                <a:latin typeface="Agency FB" panose="020B0503020202020204" pitchFamily="34" charset="0"/>
              </a:rPr>
              <a:t>Redundant</a:t>
            </a:r>
            <a:r>
              <a:rPr lang="pt-BR" sz="3600" dirty="0" smtClean="0">
                <a:latin typeface="Agency FB" panose="020B0503020202020204" pitchFamily="34" charset="0"/>
              </a:rPr>
              <a:t> </a:t>
            </a:r>
            <a:r>
              <a:rPr lang="pt-BR" sz="3600" dirty="0" err="1" smtClean="0">
                <a:latin typeface="Agency FB" panose="020B0503020202020204" pitchFamily="34" charset="0"/>
              </a:rPr>
              <a:t>architecture</a:t>
            </a:r>
            <a:r>
              <a:rPr lang="pt-BR" sz="3600" dirty="0" smtClean="0">
                <a:latin typeface="Agency FB" panose="020B0503020202020204" pitchFamily="34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pt-BR" sz="3600" dirty="0" err="1" smtClean="0">
                <a:latin typeface="Agency FB" panose="020B0503020202020204" pitchFamily="34" charset="0"/>
              </a:rPr>
              <a:t>Recalculate</a:t>
            </a:r>
            <a:r>
              <a:rPr lang="pt-BR" sz="3600" dirty="0" smtClean="0">
                <a:latin typeface="Agency FB" panose="020B0503020202020204" pitchFamily="34" charset="0"/>
              </a:rPr>
              <a:t> </a:t>
            </a:r>
            <a:r>
              <a:rPr lang="pt-BR" sz="3600" dirty="0" err="1" smtClean="0">
                <a:latin typeface="Agency FB" panose="020B0503020202020204" pitchFamily="34" charset="0"/>
              </a:rPr>
              <a:t>dependability</a:t>
            </a:r>
            <a:r>
              <a:rPr lang="pt-BR" sz="3600" dirty="0" smtClean="0">
                <a:latin typeface="Agency FB" panose="020B0503020202020204" pitchFamily="34" charset="0"/>
              </a:rPr>
              <a:t> </a:t>
            </a:r>
            <a:r>
              <a:rPr lang="pt-BR" sz="3600" dirty="0" err="1" smtClean="0">
                <a:latin typeface="Agency FB" panose="020B0503020202020204" pitchFamily="34" charset="0"/>
              </a:rPr>
              <a:t>results</a:t>
            </a:r>
            <a:r>
              <a:rPr lang="pt-BR" sz="3600" dirty="0" smtClean="0">
                <a:latin typeface="Agency FB" panose="020B0503020202020204" pitchFamily="34" charset="0"/>
              </a:rPr>
              <a:t>.</a:t>
            </a:r>
            <a:endParaRPr lang="pt-BR" sz="3600" dirty="0">
              <a:latin typeface="Agency FB" panose="020B0503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1892" r="-311" b="71833"/>
          <a:stretch/>
        </p:blipFill>
        <p:spPr>
          <a:xfrm>
            <a:off x="0" y="406665"/>
            <a:ext cx="8280400" cy="94253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7" t="9025" r="-311" b="74897"/>
          <a:stretch/>
        </p:blipFill>
        <p:spPr>
          <a:xfrm>
            <a:off x="8195258" y="406664"/>
            <a:ext cx="4348766" cy="942535"/>
          </a:xfrm>
          <a:prstGeom prst="rect">
            <a:avLst/>
          </a:prstGeom>
        </p:spPr>
      </p:pic>
      <p:sp>
        <p:nvSpPr>
          <p:cNvPr id="14" name="Retângulo de cantos arredondados 13"/>
          <p:cNvSpPr/>
          <p:nvPr/>
        </p:nvSpPr>
        <p:spPr>
          <a:xfrm>
            <a:off x="802551" y="2228043"/>
            <a:ext cx="2545559" cy="44382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Case </a:t>
            </a:r>
            <a:r>
              <a:rPr lang="pt-BR" sz="2400" b="1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Study</a:t>
            </a:r>
            <a:r>
              <a:rPr lang="pt-BR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- I</a:t>
            </a:r>
            <a:endParaRPr lang="pt-BR" sz="24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431323" y="6457890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gency FB" panose="020B0503020202020204" pitchFamily="34" charset="0"/>
              </a:rPr>
              <a:t>Maria Clara – </a:t>
            </a:r>
            <a:r>
              <a:rPr lang="pt-BR" sz="2000" dirty="0" err="1" smtClean="0">
                <a:latin typeface="Agency FB" panose="020B0503020202020204" pitchFamily="34" charset="0"/>
              </a:rPr>
              <a:t>WMoDCS</a:t>
            </a:r>
            <a:r>
              <a:rPr lang="pt-BR" sz="2000" dirty="0" smtClean="0">
                <a:latin typeface="Agency FB" panose="020B0503020202020204" pitchFamily="34" charset="0"/>
              </a:rPr>
              <a:t> – May/2014.</a:t>
            </a:r>
            <a:endParaRPr lang="pt-BR" sz="2000" dirty="0">
              <a:latin typeface="Agency FB" panose="020B0503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539088" y="378527"/>
            <a:ext cx="24368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Sections</a:t>
            </a:r>
            <a:endParaRPr lang="pt-BR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ta para a direita 13"/>
          <p:cNvSpPr/>
          <p:nvPr/>
        </p:nvSpPr>
        <p:spPr>
          <a:xfrm>
            <a:off x="464234" y="1764405"/>
            <a:ext cx="11088115" cy="92727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4406505" y="2228043"/>
            <a:ext cx="2545559" cy="44382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Case </a:t>
            </a:r>
            <a:r>
              <a:rPr lang="pt-BR" sz="2400" b="1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Study</a:t>
            </a:r>
            <a:r>
              <a:rPr lang="pt-BR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- </a:t>
            </a:r>
            <a:r>
              <a:rPr lang="pt-BR" sz="2400" b="1" dirty="0">
                <a:solidFill>
                  <a:schemeClr val="tx1"/>
                </a:solidFill>
                <a:latin typeface="Agency FB" panose="020B0503020202020204" pitchFamily="34" charset="0"/>
              </a:rPr>
              <a:t>I</a:t>
            </a:r>
            <a:r>
              <a:rPr lang="pt-BR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I</a:t>
            </a:r>
            <a:endParaRPr lang="pt-BR" sz="24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7979427" y="2228042"/>
            <a:ext cx="2545559" cy="44382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Case </a:t>
            </a:r>
            <a:r>
              <a:rPr lang="pt-BR" sz="2400" b="1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Study</a:t>
            </a:r>
            <a:r>
              <a:rPr lang="pt-BR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- III</a:t>
            </a:r>
            <a:endParaRPr lang="pt-BR" sz="24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979427" y="3135506"/>
            <a:ext cx="2523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3600" dirty="0" smtClean="0">
                <a:latin typeface="Agency FB" panose="020B0503020202020204" pitchFamily="34" charset="0"/>
              </a:rPr>
              <a:t>Future Works.</a:t>
            </a:r>
            <a:endParaRPr lang="pt-BR" sz="3600" dirty="0">
              <a:latin typeface="Agency FB" panose="020B0503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1892" r="-311" b="71833"/>
          <a:stretch/>
        </p:blipFill>
        <p:spPr>
          <a:xfrm>
            <a:off x="0" y="406665"/>
            <a:ext cx="8280400" cy="94253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7" t="9025" r="-311" b="74897"/>
          <a:stretch/>
        </p:blipFill>
        <p:spPr>
          <a:xfrm>
            <a:off x="8195258" y="406664"/>
            <a:ext cx="4348766" cy="942535"/>
          </a:xfrm>
          <a:prstGeom prst="rect">
            <a:avLst/>
          </a:prstGeom>
        </p:spPr>
      </p:pic>
      <p:sp>
        <p:nvSpPr>
          <p:cNvPr id="15" name="Retângulo de cantos arredondados 14"/>
          <p:cNvSpPr/>
          <p:nvPr/>
        </p:nvSpPr>
        <p:spPr>
          <a:xfrm>
            <a:off x="802551" y="2228043"/>
            <a:ext cx="2545559" cy="44382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Case </a:t>
            </a:r>
            <a:r>
              <a:rPr lang="pt-BR" sz="2400" b="1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Study</a:t>
            </a:r>
            <a:r>
              <a:rPr lang="pt-BR" sz="2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- I</a:t>
            </a:r>
            <a:endParaRPr lang="pt-BR" sz="24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431323" y="6457890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gency FB" panose="020B0503020202020204" pitchFamily="34" charset="0"/>
              </a:rPr>
              <a:t>Maria Clara – </a:t>
            </a:r>
            <a:r>
              <a:rPr lang="pt-BR" sz="2000" dirty="0" err="1" smtClean="0">
                <a:latin typeface="Agency FB" panose="020B0503020202020204" pitchFamily="34" charset="0"/>
              </a:rPr>
              <a:t>WMoDCS</a:t>
            </a:r>
            <a:r>
              <a:rPr lang="pt-BR" sz="2000" dirty="0" smtClean="0">
                <a:latin typeface="Agency FB" panose="020B0503020202020204" pitchFamily="34" charset="0"/>
              </a:rPr>
              <a:t> – May/2014.</a:t>
            </a:r>
            <a:endParaRPr lang="pt-BR" sz="2000" dirty="0">
              <a:latin typeface="Agency FB" panose="020B0503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539088" y="378527"/>
            <a:ext cx="24368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Sections</a:t>
            </a:r>
            <a:endParaRPr lang="pt-BR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9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93" y="2343955"/>
            <a:ext cx="8322109" cy="263871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1892" r="-311" b="71833"/>
          <a:stretch/>
        </p:blipFill>
        <p:spPr>
          <a:xfrm>
            <a:off x="0" y="406665"/>
            <a:ext cx="8280400" cy="94253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7" t="9025" r="-311" b="74897"/>
          <a:stretch/>
        </p:blipFill>
        <p:spPr>
          <a:xfrm>
            <a:off x="8195258" y="406664"/>
            <a:ext cx="4348766" cy="94253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412480" y="378527"/>
            <a:ext cx="34259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Case </a:t>
            </a:r>
            <a:r>
              <a:rPr lang="pt-BR" sz="6000" b="1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Study</a:t>
            </a:r>
            <a:r>
              <a:rPr lang="pt-BR" sz="6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I</a:t>
            </a:r>
            <a:endParaRPr lang="pt-BR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431323" y="6457890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gency FB" panose="020B0503020202020204" pitchFamily="34" charset="0"/>
              </a:rPr>
              <a:t>Maria Clara – </a:t>
            </a:r>
            <a:r>
              <a:rPr lang="pt-BR" sz="2000" dirty="0" err="1" smtClean="0">
                <a:latin typeface="Agency FB" panose="020B0503020202020204" pitchFamily="34" charset="0"/>
              </a:rPr>
              <a:t>WMoDCS</a:t>
            </a:r>
            <a:r>
              <a:rPr lang="pt-BR" sz="2000" dirty="0" smtClean="0">
                <a:latin typeface="Agency FB" panose="020B0503020202020204" pitchFamily="34" charset="0"/>
              </a:rPr>
              <a:t> – May/2014.</a:t>
            </a:r>
            <a:endParaRPr lang="pt-BR" sz="2000" dirty="0">
              <a:latin typeface="Agency FB" panose="020B0503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9951" y="1394190"/>
            <a:ext cx="139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err="1" smtClean="0">
                <a:latin typeface="Agency FB" panose="020B0503020202020204" pitchFamily="34" charset="0"/>
              </a:rPr>
              <a:t>Baseline</a:t>
            </a:r>
            <a:endParaRPr lang="pt-BR" sz="36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96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483</Words>
  <Application>Microsoft Office PowerPoint</Application>
  <PresentationFormat>Widescreen</PresentationFormat>
  <Paragraphs>128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Agency FB</vt:lpstr>
      <vt:lpstr>Arial</vt:lpstr>
      <vt:lpstr>Calibri</vt:lpstr>
      <vt:lpstr>Calibri Light</vt:lpstr>
      <vt:lpstr>Tema do Office</vt:lpstr>
      <vt:lpstr>Availability Modeling and Analysis of a VoD Service for Eucalyptus Platform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Availability Modeling and Analysis of a VoD Service for Eucalyptus Platform</dc:title>
  <dc:creator>Bezerra</dc:creator>
  <cp:lastModifiedBy>Bezerra</cp:lastModifiedBy>
  <cp:revision>39</cp:revision>
  <dcterms:created xsi:type="dcterms:W3CDTF">2014-05-04T00:57:57Z</dcterms:created>
  <dcterms:modified xsi:type="dcterms:W3CDTF">2014-05-04T23:07:35Z</dcterms:modified>
</cp:coreProperties>
</file>