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5"/>
  </p:sldMasterIdLst>
  <p:notesMasterIdLst>
    <p:notesMasterId r:id="rId30"/>
  </p:notesMasterIdLst>
  <p:sldIdLst>
    <p:sldId id="256" r:id="rId6"/>
    <p:sldId id="257" r:id="rId7"/>
    <p:sldId id="258" r:id="rId8"/>
    <p:sldId id="280" r:id="rId9"/>
    <p:sldId id="283" r:id="rId10"/>
    <p:sldId id="284" r:id="rId11"/>
    <p:sldId id="260" r:id="rId12"/>
    <p:sldId id="304" r:id="rId13"/>
    <p:sldId id="305" r:id="rId14"/>
    <p:sldId id="295" r:id="rId15"/>
    <p:sldId id="286" r:id="rId16"/>
    <p:sldId id="289" r:id="rId17"/>
    <p:sldId id="290" r:id="rId18"/>
    <p:sldId id="291" r:id="rId19"/>
    <p:sldId id="292" r:id="rId20"/>
    <p:sldId id="293" r:id="rId21"/>
    <p:sldId id="294" r:id="rId22"/>
    <p:sldId id="301" r:id="rId23"/>
    <p:sldId id="298" r:id="rId24"/>
    <p:sldId id="299" r:id="rId25"/>
    <p:sldId id="296" r:id="rId26"/>
    <p:sldId id="297" r:id="rId27"/>
    <p:sldId id="300" r:id="rId28"/>
    <p:sldId id="303" r:id="rId2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-debu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004"/>
    <a:srgbClr val="FFC83F"/>
    <a:srgbClr val="FF9900"/>
    <a:srgbClr val="4949C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3709" autoAdjust="0"/>
  </p:normalViewPr>
  <p:slideViewPr>
    <p:cSldViewPr>
      <p:cViewPr varScale="1">
        <p:scale>
          <a:sx n="97" d="100"/>
          <a:sy n="97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commentAuthors" Target="commentAuthor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79CB8E6D-03F2-463C-A999-D604464B00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05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6A4B7-8A63-4AF7-96E6-C06222233066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727D1-5235-4C93-8568-7414EB4D6A51}" type="slidenum">
              <a:rPr lang="en-US"/>
              <a:pPr/>
              <a:t>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685800" y="2070100"/>
            <a:ext cx="7620000" cy="4167212"/>
          </a:xfrm>
          <a:prstGeom prst="roundRect">
            <a:avLst>
              <a:gd name="adj" fmla="val 16667"/>
            </a:avLst>
          </a:prstGeom>
          <a:ln w="57150">
            <a:solidFill>
              <a:schemeClr val="bg2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blackWhite">
          <a:xfrm>
            <a:off x="685800" y="927100"/>
            <a:ext cx="7620000" cy="990600"/>
          </a:xfrm>
          <a:prstGeom prst="rect">
            <a:avLst/>
          </a:prstGeom>
          <a:ln w="57150">
            <a:solidFill>
              <a:schemeClr val="bg2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blackWhite">
          <a:xfrm>
            <a:off x="0" y="1384300"/>
            <a:ext cx="8991600" cy="1828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4416 w 1000"/>
              <a:gd name="T3" fmla="*/ 0 h 1000"/>
              <a:gd name="T4" fmla="*/ 4917 w 1000"/>
              <a:gd name="T5" fmla="*/ 500 h 1000"/>
              <a:gd name="T6" fmla="*/ 4417 w 1000"/>
              <a:gd name="T7" fmla="*/ 1000 h 1000"/>
              <a:gd name="T8" fmla="*/ 0 w 1000"/>
              <a:gd name="T9" fmla="*/ 1000 h 1000"/>
              <a:gd name="T10" fmla="*/ 0 w 1000"/>
              <a:gd name="T11" fmla="*/ 0 h 1000"/>
              <a:gd name="T12" fmla="*/ G4 w 1000"/>
              <a:gd name="T13" fmla="*/ G1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4917" h="1000">
                <a:moveTo>
                  <a:pt x="0" y="0"/>
                </a:moveTo>
                <a:lnTo>
                  <a:pt x="4416" y="0"/>
                </a:lnTo>
                <a:cubicBezTo>
                  <a:pt x="4693" y="0"/>
                  <a:pt x="4917" y="223"/>
                  <a:pt x="4917" y="500"/>
                </a:cubicBezTo>
                <a:cubicBezTo>
                  <a:pt x="4917" y="776"/>
                  <a:pt x="4693" y="999"/>
                  <a:pt x="4417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0" y="3060700"/>
            <a:ext cx="83058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11560" y="1427163"/>
            <a:ext cx="6686130" cy="1609725"/>
          </a:xfrm>
        </p:spPr>
        <p:txBody>
          <a:bodyPr/>
          <a:lstStyle>
            <a:lvl1pPr>
              <a:defRPr sz="4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BR" noProof="0" dirty="0" smtClean="0"/>
              <a:t>Clique para editar o título mestre</a:t>
            </a:r>
            <a:endParaRPr lang="en-US" noProof="0" dirty="0" smtClean="0"/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BR" noProof="0" dirty="0" smtClean="0"/>
              <a:t>Clique para editar o estilo do subtítulo mestre</a:t>
            </a:r>
            <a:endParaRPr lang="en-US" noProof="0" dirty="0" smtClean="0"/>
          </a:p>
        </p:txBody>
      </p:sp>
      <p:sp>
        <p:nvSpPr>
          <p:cNvPr id="7578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12341324-FB7E-4080-AF67-05B2C62D472E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7578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B6D559C0-8E60-4D8D-A0DD-5498B6D7E39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156318"/>
            <a:ext cx="2302168" cy="1153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m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971" y="1484784"/>
            <a:ext cx="927437" cy="137308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86CE9B-A586-473E-8BE7-3D7B20045974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9FABB-0ECD-4D2E-B727-1A501BFFA0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00999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1F23D-D34F-44CC-9FDA-EEEC6C87C78C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9CC9D-432A-4A95-87AC-0A76856005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47286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r>
              <a:rPr lang="pt-BR" smtClean="0"/>
              <a:t>Clique no ícone para adicionar elemento gráfico SmartArt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9CA554D-DB58-4D72-8FA4-CF8ACC3DFDA1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654C5D-2804-48F9-945F-E1B4545B17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2741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r>
              <a:rPr lang="pt-BR" smtClean="0"/>
              <a:t>Clique no ícone para adicionar tabela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5C5166A-F1D1-4D75-8B76-228C0672B7A8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BD7162B-E589-431F-BEF3-776585327A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88047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 userDrawn="1"/>
        </p:nvSpPr>
        <p:spPr bwMode="auto">
          <a:xfrm>
            <a:off x="395536" y="6406887"/>
            <a:ext cx="1080120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ipse 7"/>
          <p:cNvSpPr/>
          <p:nvPr userDrawn="1"/>
        </p:nvSpPr>
        <p:spPr bwMode="auto">
          <a:xfrm>
            <a:off x="8142076" y="6304947"/>
            <a:ext cx="534380" cy="491913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7959030" cy="914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SzPct val="70000"/>
              <a:defRPr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FFC000"/>
              </a:buClr>
              <a:defRPr>
                <a:latin typeface="Calibri" pitchFamily="34" charset="0"/>
                <a:cs typeface="Calibri" pitchFamily="34" charset="0"/>
              </a:defRPr>
            </a:lvl2pPr>
            <a:lvl3pPr>
              <a:buClr>
                <a:srgbClr val="FBB6AF"/>
              </a:buCl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09184" y="6248400"/>
            <a:ext cx="213360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57224E-8B61-4965-93CC-0D3A59F4DC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lipse 6"/>
          <p:cNvSpPr/>
          <p:nvPr userDrawn="1"/>
        </p:nvSpPr>
        <p:spPr bwMode="auto">
          <a:xfrm>
            <a:off x="8172400" y="6381328"/>
            <a:ext cx="576064" cy="28803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892" y="6236309"/>
            <a:ext cx="1154216" cy="578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58" y="188640"/>
            <a:ext cx="63228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655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7E98E-D8E3-4B62-9411-5E3762DB1096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7B8D5-FD5A-41E8-B63A-866B240159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tângulo de cantos arredondados 6"/>
          <p:cNvSpPr/>
          <p:nvPr userDrawn="1"/>
        </p:nvSpPr>
        <p:spPr bwMode="auto">
          <a:xfrm>
            <a:off x="395536" y="6406887"/>
            <a:ext cx="1080120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ipse 7"/>
          <p:cNvSpPr/>
          <p:nvPr userDrawn="1"/>
        </p:nvSpPr>
        <p:spPr bwMode="auto">
          <a:xfrm>
            <a:off x="8142076" y="6304947"/>
            <a:ext cx="534380" cy="491913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892" y="6236309"/>
            <a:ext cx="1154216" cy="578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58" y="188640"/>
            <a:ext cx="632281" cy="936104"/>
          </a:xfrm>
          <a:prstGeom prst="rect">
            <a:avLst/>
          </a:prstGeom>
        </p:spPr>
      </p:pic>
      <p:sp>
        <p:nvSpPr>
          <p:cNvPr id="11" name="Espaço Reservado para Data 3"/>
          <p:cNvSpPr txBox="1">
            <a:spLocks/>
          </p:cNvSpPr>
          <p:nvPr userDrawn="1"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12" name="Espaço Reservado para Número de Slide 5"/>
          <p:cNvSpPr txBox="1">
            <a:spLocks/>
          </p:cNvSpPr>
          <p:nvPr userDrawn="1"/>
        </p:nvSpPr>
        <p:spPr bwMode="auto">
          <a:xfrm>
            <a:off x="6409184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bg1"/>
                </a:solidFill>
                <a:latin typeface="Arial Black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E57224E-8B61-4965-93CC-0D3A59F4DC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1015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C3CFE-E75A-416B-9F9A-63CB3EB3FF00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8EAD1-B5E3-4572-AD24-F4A26FCD0A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88175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0B8B4-D5FE-49DF-B8C4-8D71FBE697C0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7A029-97EF-47F3-8FA5-F9F77556C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14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F9DB2-7E89-4B82-BE8B-B0A06F665A43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4A6AA-3D48-4C38-A961-4F9A41E36D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30506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DC090-7B97-49F2-BE51-4A9EE59C582F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D80F9-DFF8-49D0-A7DC-2A17BC26B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44695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E18E5A-F6C6-4DFE-B8E9-5C46DE34A713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5873F-A71C-4207-A1EE-4191C1F870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1107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2DE8B-00BE-44F3-AD26-F6C000646C73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98547-63E8-4F29-B9B6-0545A5471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768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7475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7475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7475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47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BD59C159-57E6-459A-9953-C5CBAC778370}" type="datetime1">
              <a:rPr lang="pt-BR" smtClean="0"/>
              <a:pPr/>
              <a:t>04/05/14</a:t>
            </a:fld>
            <a:endParaRPr lang="en-US"/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fld id="{47DE4362-5868-48DE-B5B1-B24AA2958A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27163"/>
            <a:ext cx="6768752" cy="1609725"/>
          </a:xfrm>
        </p:spPr>
        <p:txBody>
          <a:bodyPr/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Modelos para Avaliação </a:t>
            </a:r>
            <a:r>
              <a:rPr lang="pt-BR" sz="2000" dirty="0"/>
              <a:t>de Desempenho </a:t>
            </a:r>
            <a:r>
              <a:rPr lang="pt-BR" sz="2000" dirty="0" smtClean="0"/>
              <a:t>de </a:t>
            </a:r>
            <a:r>
              <a:rPr lang="pt-BR" sz="2000" dirty="0"/>
              <a:t>Aplicações Auxiliadas pelos Mecanismos </a:t>
            </a:r>
            <a:r>
              <a:rPr lang="pt-BR" sz="2000" dirty="0" smtClean="0"/>
              <a:t>Auto </a:t>
            </a:r>
            <a:r>
              <a:rPr lang="pt-BR" sz="2000" dirty="0" err="1" smtClean="0"/>
              <a:t>Scaling</a:t>
            </a:r>
            <a:r>
              <a:rPr lang="pt-BR" sz="2000" dirty="0" smtClean="0"/>
              <a:t> </a:t>
            </a:r>
            <a:r>
              <a:rPr lang="pt-BR" sz="2000" dirty="0"/>
              <a:t>e </a:t>
            </a:r>
            <a:r>
              <a:rPr lang="pt-BR" sz="2000" dirty="0" err="1"/>
              <a:t>Elastic</a:t>
            </a:r>
            <a:r>
              <a:rPr lang="pt-BR" sz="2000" dirty="0"/>
              <a:t> </a:t>
            </a:r>
            <a:r>
              <a:rPr lang="pt-BR" sz="2000" dirty="0" err="1"/>
              <a:t>Load</a:t>
            </a:r>
            <a:r>
              <a:rPr lang="pt-BR" sz="2000" dirty="0"/>
              <a:t> Balance 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717032"/>
            <a:ext cx="7488832" cy="1080120"/>
          </a:xfrm>
        </p:spPr>
        <p:txBody>
          <a:bodyPr numCol="2"/>
          <a:lstStyle/>
          <a:p>
            <a:r>
              <a:rPr lang="pt-BR" sz="2800" dirty="0" smtClean="0"/>
              <a:t>Eliomar Gomes Campos Orientador: </a:t>
            </a:r>
            <a:r>
              <a:rPr lang="pt-BR" sz="2800" dirty="0"/>
              <a:t>Paulo </a:t>
            </a:r>
            <a:r>
              <a:rPr lang="pt-BR" sz="2800" dirty="0" smtClean="0"/>
              <a:t>Maciel</a:t>
            </a:r>
            <a:endParaRPr lang="pt-BR" sz="2800" dirty="0"/>
          </a:p>
          <a:p>
            <a:endParaRPr lang="pt-BR" sz="2800" dirty="0" smtClean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Objetivo</a:t>
            </a:r>
            <a:r>
              <a:rPr lang="en-US" dirty="0" smtClean="0"/>
              <a:t> – </a:t>
            </a:r>
            <a:r>
              <a:rPr lang="en-US" dirty="0" err="1" smtClean="0"/>
              <a:t>Instanciaç</a:t>
            </a:r>
            <a:r>
              <a:rPr lang="en-US" dirty="0" err="1" smtClean="0"/>
              <a:t>ã</a:t>
            </a:r>
            <a:r>
              <a:rPr lang="en-US" dirty="0" err="1" smtClean="0"/>
              <a:t>o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 algn="just"/>
            <a:r>
              <a:rPr lang="pt-BR" sz="1800" dirty="0" smtClean="0"/>
              <a:t>Qual o impacto de cada fator no desempenho da instanciação?</a:t>
            </a:r>
          </a:p>
          <a:p>
            <a:pPr lvl="1" algn="just"/>
            <a:r>
              <a:rPr lang="pt-BR" sz="1800" dirty="0" smtClean="0"/>
              <a:t>Quais os </a:t>
            </a:r>
            <a:r>
              <a:rPr lang="pt-BR" sz="1800" dirty="0" err="1" smtClean="0"/>
              <a:t>MTTAs</a:t>
            </a:r>
            <a:r>
              <a:rPr lang="pt-BR" sz="1800" dirty="0" smtClean="0"/>
              <a:t> de cada cenário?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DoE </a:t>
            </a:r>
            <a:r>
              <a:rPr lang="en-US" sz="3600" b="1" dirty="0" smtClean="0"/>
              <a:t>– General Full Factorial Design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971261"/>
              </p:ext>
            </p:extLst>
          </p:nvPr>
        </p:nvGraphicFramePr>
        <p:xfrm>
          <a:off x="683569" y="2204864"/>
          <a:ext cx="7848872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16291"/>
                <a:gridCol w="1379499"/>
                <a:gridCol w="38530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Fatores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Níveis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Descrição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com, </a:t>
                      </a:r>
                      <a:r>
                        <a:rPr lang="en-US" dirty="0" err="1" smtClean="0"/>
                        <a:t>sem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Habilitada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Virtual</a:t>
                      </a:r>
                      <a:r>
                        <a:rPr lang="en-US" baseline="0" dirty="0" smtClean="0"/>
                        <a:t>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10, 15, 60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m1.large, m3.xlarge, cc1.4xlarge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2, 5, 8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Tamanho</a:t>
                      </a:r>
                      <a:r>
                        <a:rPr lang="en-US" dirty="0" smtClean="0"/>
                        <a:t> da .</a:t>
                      </a:r>
                      <a:r>
                        <a:rPr lang="en-US" dirty="0" err="1" smtClean="0"/>
                        <a:t>iso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861048"/>
            <a:ext cx="478849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Métricas</a:t>
            </a:r>
            <a:endParaRPr lang="en-US" dirty="0" smtClean="0"/>
          </a:p>
          <a:p>
            <a:r>
              <a:rPr lang="en-US" sz="2000" dirty="0" smtClean="0"/>
              <a:t>Tempo de </a:t>
            </a:r>
            <a:r>
              <a:rPr lang="en-US" sz="2000" dirty="0" err="1" smtClean="0"/>
              <a:t>Reserva</a:t>
            </a:r>
            <a:r>
              <a:rPr lang="en-US" sz="2000" dirty="0" smtClean="0"/>
              <a:t> da </a:t>
            </a:r>
            <a:r>
              <a:rPr lang="en-US" sz="2000" dirty="0" err="1" smtClean="0"/>
              <a:t>Instância</a:t>
            </a:r>
            <a:r>
              <a:rPr lang="en-US" sz="2000" dirty="0" smtClean="0"/>
              <a:t> no CC;</a:t>
            </a:r>
          </a:p>
          <a:p>
            <a:r>
              <a:rPr lang="en-US" sz="2000" dirty="0" smtClean="0"/>
              <a:t>Tempo de </a:t>
            </a:r>
            <a:r>
              <a:rPr lang="en-US" sz="2000" dirty="0" err="1" smtClean="0"/>
              <a:t>Copiar</a:t>
            </a:r>
            <a:r>
              <a:rPr lang="en-US" sz="2000" dirty="0" smtClean="0"/>
              <a:t> a EMI </a:t>
            </a:r>
            <a:r>
              <a:rPr lang="en-US" sz="2000" dirty="0" err="1" smtClean="0"/>
              <a:t>para</a:t>
            </a:r>
            <a:r>
              <a:rPr lang="en-US" sz="2000" dirty="0" smtClean="0"/>
              <a:t> o NC;</a:t>
            </a:r>
          </a:p>
          <a:p>
            <a:r>
              <a:rPr lang="en-US" sz="2000" dirty="0" smtClean="0"/>
              <a:t>Tempo de </a:t>
            </a:r>
            <a:r>
              <a:rPr lang="en-US" sz="2000" dirty="0" err="1" smtClean="0"/>
              <a:t>Preparação</a:t>
            </a:r>
            <a:r>
              <a:rPr lang="en-US" sz="2000" dirty="0" smtClean="0"/>
              <a:t> do KVM;</a:t>
            </a:r>
          </a:p>
          <a:p>
            <a:r>
              <a:rPr lang="en-US" sz="2000" dirty="0" smtClean="0"/>
              <a:t>Tempo Total.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476072"/>
            <a:ext cx="14620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0866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DoE</a:t>
            </a:r>
            <a:r>
              <a:rPr lang="en-US" b="1" dirty="0" smtClean="0"/>
              <a:t> – </a:t>
            </a:r>
            <a:r>
              <a:rPr lang="en-US" b="1" dirty="0" err="1" smtClean="0"/>
              <a:t>Efeitos</a:t>
            </a:r>
            <a:r>
              <a:rPr lang="en-US" b="1" dirty="0" smtClean="0"/>
              <a:t> </a:t>
            </a:r>
            <a:r>
              <a:rPr lang="en-US" b="1" dirty="0" err="1" smtClean="0"/>
              <a:t>Principais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1571612"/>
            <a:ext cx="6536577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1764952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</a:t>
            </a:r>
            <a:r>
              <a:rPr lang="en-US" b="1" dirty="0" err="1" smtClean="0"/>
              <a:t>Efeitos</a:t>
            </a:r>
            <a:r>
              <a:rPr lang="en-US" b="1" dirty="0" smtClean="0"/>
              <a:t> de </a:t>
            </a:r>
            <a:r>
              <a:rPr lang="en-US" b="1" dirty="0" err="1" smtClean="0"/>
              <a:t>Interação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1"/>
            <a:ext cx="6786610" cy="452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93537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DoE</a:t>
            </a:r>
            <a:r>
              <a:rPr lang="en-US" b="1" dirty="0" smtClean="0"/>
              <a:t> - ANOVA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1571611"/>
            <a:ext cx="8203400" cy="293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59030" cy="914400"/>
          </a:xfrm>
        </p:spPr>
        <p:txBody>
          <a:bodyPr/>
          <a:lstStyle/>
          <a:p>
            <a:r>
              <a:rPr lang="en-US" b="1" dirty="0" err="1" smtClean="0"/>
              <a:t>Modelo</a:t>
            </a:r>
            <a:r>
              <a:rPr lang="en-US" b="1" dirty="0" smtClean="0"/>
              <a:t> </a:t>
            </a:r>
            <a:r>
              <a:rPr lang="en-US" b="1" dirty="0" err="1" smtClean="0"/>
              <a:t>Instanciaç</a:t>
            </a:r>
            <a:r>
              <a:rPr lang="en-US" b="1" dirty="0" err="1" smtClean="0"/>
              <a:t>ã</a:t>
            </a:r>
            <a:r>
              <a:rPr lang="en-US" b="1" dirty="0" err="1" smtClean="0"/>
              <a:t>o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4" descr="C:\Users\ELIOMA~1\AppData\Local\Temp\vmware-Eliomar Gomes Campos\VMwareDnD\bf7995d3\ctmc-instantia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481815"/>
            <a:ext cx="5250397" cy="3233069"/>
          </a:xfrm>
          <a:prstGeom prst="rect">
            <a:avLst/>
          </a:prstGeom>
          <a:noFill/>
        </p:spPr>
      </p:pic>
      <p:pic>
        <p:nvPicPr>
          <p:cNvPr id="34818" name="Picture 2" descr="C:\Users\ELIOMA~1\AppData\Local\Temp\vmware-Eliomar Gomes Campos\VMwareDnD\2cf32126\Captura de Tela 2014-05-04 às 00.26.3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922" y="4643446"/>
            <a:ext cx="5969780" cy="1428760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5572132" y="1714488"/>
            <a:ext cx="321471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 10 2</a:t>
            </a:r>
          </a:p>
          <a:p>
            <a:pPr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Experimento</a:t>
            </a:r>
            <a:r>
              <a:rPr lang="en-US" sz="2000" dirty="0" smtClean="0"/>
              <a:t> = 18.506s</a:t>
            </a:r>
          </a:p>
          <a:p>
            <a:pPr>
              <a:buNone/>
            </a:pPr>
            <a:r>
              <a:rPr lang="en-US" sz="2000" dirty="0" smtClean="0"/>
              <a:t>- MTTA = 18.507s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2000" b="1" dirty="0" smtClean="0"/>
              <a:t>S 10 2</a:t>
            </a:r>
          </a:p>
          <a:p>
            <a:pPr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Experimento</a:t>
            </a:r>
            <a:r>
              <a:rPr lang="en-US" sz="2000" dirty="0" smtClean="0"/>
              <a:t> = 209.670s</a:t>
            </a:r>
          </a:p>
          <a:p>
            <a:pPr>
              <a:buNone/>
            </a:pPr>
            <a:r>
              <a:rPr lang="en-US" sz="2000" dirty="0" smtClean="0"/>
              <a:t>- MTTA = 209.670s</a:t>
            </a:r>
          </a:p>
          <a:p>
            <a:pPr>
              <a:buNone/>
            </a:pPr>
            <a:endParaRPr lang="en-US" sz="2000" dirty="0" smtClean="0"/>
          </a:p>
          <a:p>
            <a:pPr>
              <a:buFontTx/>
              <a:buChar char="-"/>
            </a:pPr>
            <a:endParaRPr lang="pt-BR" sz="2000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ELIOMA~1\AppData\Local\Temp\vmware-Eliomar Gomes Campos\VMwareDnD\638eb366\chart-sensitivity-pCach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7281375" cy="4786346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Análise</a:t>
            </a:r>
            <a:r>
              <a:rPr lang="en-US" b="1" dirty="0" smtClean="0"/>
              <a:t> de </a:t>
            </a:r>
            <a:r>
              <a:rPr lang="en-US" b="1" dirty="0" err="1" smtClean="0"/>
              <a:t>Sensibilidade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II </a:t>
            </a:r>
            <a:r>
              <a:rPr lang="en-US" dirty="0" err="1" smtClean="0"/>
              <a:t>Objetivo</a:t>
            </a:r>
            <a:r>
              <a:rPr lang="en-US" dirty="0" smtClean="0"/>
              <a:t> – </a:t>
            </a:r>
            <a:r>
              <a:rPr lang="en-US" sz="4000" dirty="0" err="1" smtClean="0"/>
              <a:t>Detecç</a:t>
            </a:r>
            <a:r>
              <a:rPr lang="en-US" sz="4000" dirty="0" err="1" smtClean="0"/>
              <a:t>ã</a:t>
            </a:r>
            <a:r>
              <a:rPr lang="en-US" sz="4000" dirty="0" err="1" smtClean="0"/>
              <a:t>o</a:t>
            </a:r>
            <a:r>
              <a:rPr lang="en-US" sz="4000" dirty="0" smtClean="0"/>
              <a:t>/</a:t>
            </a:r>
            <a:r>
              <a:rPr lang="en-US" sz="4000" dirty="0" err="1" smtClean="0"/>
              <a:t>aç</a:t>
            </a:r>
            <a:r>
              <a:rPr lang="en-US" sz="4000" dirty="0" err="1" smtClean="0"/>
              <a:t>ã</a:t>
            </a:r>
            <a:r>
              <a:rPr lang="en-US" sz="4000" dirty="0" err="1" smtClean="0"/>
              <a:t>o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 algn="just"/>
            <a:r>
              <a:rPr lang="pt-BR" sz="1800" dirty="0" smtClean="0"/>
              <a:t>Qual o impacto de cada fator no tempo de detecção/ação do </a:t>
            </a:r>
            <a:r>
              <a:rPr lang="pt-BR" sz="1800" dirty="0" err="1" smtClean="0"/>
              <a:t>CloudWatch</a:t>
            </a:r>
            <a:r>
              <a:rPr lang="pt-BR" sz="1800" dirty="0" smtClean="0"/>
              <a:t>/</a:t>
            </a:r>
            <a:r>
              <a:rPr lang="pt-BR" sz="1800" dirty="0" err="1" smtClean="0"/>
              <a:t>AutoScaling</a:t>
            </a:r>
            <a:r>
              <a:rPr lang="pt-BR" sz="1800" dirty="0" smtClean="0"/>
              <a:t>? </a:t>
            </a:r>
          </a:p>
          <a:p>
            <a:pPr lvl="1" algn="just"/>
            <a:r>
              <a:rPr lang="pt-BR" sz="1800" dirty="0" smtClean="0"/>
              <a:t>Quais os </a:t>
            </a:r>
            <a:r>
              <a:rPr lang="pt-BR" sz="1800" dirty="0" err="1" smtClean="0"/>
              <a:t>MTTAs</a:t>
            </a:r>
            <a:r>
              <a:rPr lang="pt-BR" sz="1800" dirty="0" smtClean="0"/>
              <a:t> de cada cenário?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DOE – General Full Factorial Design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971261"/>
              </p:ext>
            </p:extLst>
          </p:nvPr>
        </p:nvGraphicFramePr>
        <p:xfrm>
          <a:off x="683569" y="2204864"/>
          <a:ext cx="7848872" cy="17526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245357"/>
                <a:gridCol w="1750433"/>
                <a:gridCol w="38530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Fatores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Níveis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Descrição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Dimensão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Instâncias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Monitoradas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Período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1,2,4,8,16,32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Janela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monitoramento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coleta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Período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coleta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métrica</a:t>
                      </a:r>
                      <a:r>
                        <a:rPr lang="en-US" baseline="0" dirty="0" smtClean="0"/>
                        <a:t> do </a:t>
                      </a:r>
                      <a:r>
                        <a:rPr lang="en-US" baseline="0" dirty="0" err="1" smtClean="0"/>
                        <a:t>CloudWatch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4117967"/>
            <a:ext cx="61991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Métricas</a:t>
            </a:r>
            <a:endParaRPr lang="en-US" dirty="0" smtClean="0"/>
          </a:p>
          <a:p>
            <a:r>
              <a:rPr lang="en-US" sz="2000" dirty="0" smtClean="0"/>
              <a:t>Tempo Total  (</a:t>
            </a:r>
            <a:r>
              <a:rPr lang="en-US" sz="2000" dirty="0" err="1" smtClean="0"/>
              <a:t>latência</a:t>
            </a:r>
            <a:r>
              <a:rPr lang="en-US" sz="2000" dirty="0" smtClean="0"/>
              <a:t> + </a:t>
            </a:r>
            <a:r>
              <a:rPr lang="en-US" sz="2000" dirty="0" err="1" smtClean="0"/>
              <a:t>coleta</a:t>
            </a:r>
            <a:r>
              <a:rPr lang="en-US" sz="2000" dirty="0" smtClean="0"/>
              <a:t> + </a:t>
            </a:r>
            <a:r>
              <a:rPr lang="en-US" sz="2000" dirty="0" err="1" smtClean="0"/>
              <a:t>deteccao</a:t>
            </a:r>
            <a:r>
              <a:rPr lang="en-US" sz="2000" dirty="0" smtClean="0"/>
              <a:t> + </a:t>
            </a:r>
            <a:r>
              <a:rPr lang="en-US" sz="2000" dirty="0" err="1" smtClean="0"/>
              <a:t>aç</a:t>
            </a:r>
            <a:r>
              <a:rPr lang="en-US" sz="2000" dirty="0" err="1" smtClean="0"/>
              <a:t>ã</a:t>
            </a:r>
            <a:r>
              <a:rPr lang="en-US" sz="2000" dirty="0" err="1" smtClean="0"/>
              <a:t>o</a:t>
            </a:r>
            <a:r>
              <a:rPr lang="en-US" sz="2000" dirty="0" smtClean="0"/>
              <a:t>) 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476072"/>
            <a:ext cx="14620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0866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DoE</a:t>
            </a:r>
            <a:r>
              <a:rPr lang="en-US" b="1" dirty="0" smtClean="0"/>
              <a:t> – </a:t>
            </a:r>
            <a:r>
              <a:rPr lang="en-US" b="1" dirty="0" err="1" smtClean="0"/>
              <a:t>Efeitos</a:t>
            </a:r>
            <a:r>
              <a:rPr lang="en-US" b="1" dirty="0" smtClean="0"/>
              <a:t> </a:t>
            </a:r>
            <a:r>
              <a:rPr lang="en-US" b="1" dirty="0" err="1" smtClean="0"/>
              <a:t>Principais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600079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Contexto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pt-BR" b="1" dirty="0"/>
              <a:t>AWS </a:t>
            </a:r>
            <a:r>
              <a:rPr lang="pt-BR" b="1" dirty="0" err="1"/>
              <a:t>and</a:t>
            </a:r>
            <a:r>
              <a:rPr lang="pt-BR" b="1" dirty="0"/>
              <a:t> </a:t>
            </a:r>
            <a:r>
              <a:rPr lang="pt-BR" b="1" dirty="0" err="1"/>
              <a:t>Eucalyptus</a:t>
            </a:r>
            <a:r>
              <a:rPr lang="pt-BR" b="1" dirty="0"/>
              <a:t> </a:t>
            </a:r>
            <a:r>
              <a:rPr lang="pt-BR" b="1" dirty="0" err="1"/>
              <a:t>Compatibility</a:t>
            </a:r>
            <a:endParaRPr lang="pt-BR" b="1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Amazon </a:t>
            </a:r>
            <a:r>
              <a:rPr lang="en-US" sz="2400" dirty="0"/>
              <a:t>Elastic Compute Cloud (EC2)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Elastic Block Storage (EBS)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Machine Image (AMI)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Simple Storage Service (S3)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Identity and Access Management (IAM)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 Scaling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Elastic Load Balancing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Amazon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CloudWatch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2AB7D-35C8-407D-A7AC-6B7506F5ECA0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</a:t>
            </a:r>
            <a:r>
              <a:rPr lang="en-US" b="1" dirty="0" err="1" smtClean="0"/>
              <a:t>Efeitos</a:t>
            </a:r>
            <a:r>
              <a:rPr lang="en-US" b="1" dirty="0" smtClean="0"/>
              <a:t> de </a:t>
            </a:r>
            <a:r>
              <a:rPr lang="en-US" b="1" dirty="0" err="1" smtClean="0"/>
              <a:t>Interaç</a:t>
            </a:r>
            <a:r>
              <a:rPr lang="en-US" b="1" dirty="0" err="1" smtClean="0"/>
              <a:t>ã</a:t>
            </a:r>
            <a:r>
              <a:rPr lang="en-US" b="1" dirty="0" err="1" smtClean="0"/>
              <a:t>o</a:t>
            </a:r>
            <a:r>
              <a:rPr lang="en-US" b="1" dirty="0" smtClean="0"/>
              <a:t> 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642942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DoE</a:t>
            </a:r>
            <a:r>
              <a:rPr lang="en-US" b="1" dirty="0" smtClean="0"/>
              <a:t> - ANOVA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135" y="1643050"/>
            <a:ext cx="773464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DoE</a:t>
            </a:r>
            <a:r>
              <a:rPr lang="en-US" b="1" dirty="0" smtClean="0"/>
              <a:t> – </a:t>
            </a:r>
            <a:r>
              <a:rPr lang="en-US" b="1" dirty="0" err="1" smtClean="0"/>
              <a:t>Regressão</a:t>
            </a:r>
            <a:r>
              <a:rPr lang="en-US" b="1" dirty="0" smtClean="0"/>
              <a:t> ANOVA</a:t>
            </a: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6072230" cy="4425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III </a:t>
            </a:r>
            <a:r>
              <a:rPr lang="en-US" dirty="0" err="1" smtClean="0"/>
              <a:t>Objetivo</a:t>
            </a:r>
            <a:r>
              <a:rPr lang="en-US" dirty="0" smtClean="0"/>
              <a:t> – </a:t>
            </a:r>
            <a:r>
              <a:rPr lang="en-US" sz="4000" dirty="0" smtClean="0"/>
              <a:t>Web Service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/>
              <a:t>DoE</a:t>
            </a:r>
            <a:r>
              <a:rPr lang="en-US" sz="3600" b="1" dirty="0" smtClean="0"/>
              <a:t> – General Full Factorial Design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858237"/>
              </p:ext>
            </p:extLst>
          </p:nvPr>
        </p:nvGraphicFramePr>
        <p:xfrm>
          <a:off x="683569" y="2204864"/>
          <a:ext cx="7848872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245357"/>
                <a:gridCol w="1750433"/>
                <a:gridCol w="38530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Fatores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Níveis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Descrição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Threshold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50,</a:t>
                      </a:r>
                      <a:r>
                        <a:rPr lang="en-US" baseline="0" dirty="0" smtClean="0"/>
                        <a:t> 70, 90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Utilizaç</a:t>
                      </a:r>
                      <a:r>
                        <a:rPr lang="en-US" dirty="0" err="1" smtClean="0"/>
                        <a:t>ã</a:t>
                      </a:r>
                      <a:r>
                        <a:rPr lang="en-US" dirty="0" err="1" smtClean="0"/>
                        <a:t>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de CPU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Scaling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2, 4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Qtd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VMs </a:t>
                      </a:r>
                      <a:r>
                        <a:rPr lang="en-US" baseline="0" dirty="0" err="1" smtClean="0"/>
                        <a:t>instanciadas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Período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1, 4,</a:t>
                      </a:r>
                      <a:r>
                        <a:rPr lang="en-US" baseline="0" dirty="0" smtClean="0"/>
                        <a:t>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Janela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monitoramento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4189405"/>
            <a:ext cx="51988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Métricas</a:t>
            </a:r>
            <a:endParaRPr lang="en-US" dirty="0" smtClean="0"/>
          </a:p>
          <a:p>
            <a:r>
              <a:rPr lang="en-US" sz="2000" dirty="0" smtClean="0"/>
              <a:t>Tempo </a:t>
            </a:r>
            <a:r>
              <a:rPr lang="en-US" sz="2000" dirty="0" err="1" smtClean="0"/>
              <a:t>médio</a:t>
            </a:r>
            <a:r>
              <a:rPr lang="en-US" sz="2000" dirty="0" smtClean="0"/>
              <a:t> de </a:t>
            </a:r>
            <a:r>
              <a:rPr lang="en-US" sz="2000" dirty="0" err="1" smtClean="0"/>
              <a:t>resposta</a:t>
            </a:r>
            <a:r>
              <a:rPr lang="en-US" sz="2000" dirty="0" smtClean="0"/>
              <a:t> das </a:t>
            </a:r>
            <a:r>
              <a:rPr lang="en-US" sz="2000" dirty="0" err="1" smtClean="0"/>
              <a:t>requisiç</a:t>
            </a:r>
            <a:r>
              <a:rPr lang="en-US" sz="2000" dirty="0" err="1" smtClean="0"/>
              <a:t>õ</a:t>
            </a:r>
            <a:r>
              <a:rPr lang="en-US" sz="2000" dirty="0" err="1" smtClean="0"/>
              <a:t>es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476072"/>
            <a:ext cx="14620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0866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409184" y="6248400"/>
            <a:ext cx="2133600" cy="457200"/>
          </a:xfrm>
        </p:spPr>
        <p:txBody>
          <a:bodyPr/>
          <a:lstStyle/>
          <a:p>
            <a:fld id="{5E57224E-8B61-4965-93CC-0D3A59F4DCA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54"/>
            <a:ext cx="91440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7084769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Contexto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0243" r="-10243"/>
          <a:stretch>
            <a:fillRect/>
          </a:stretch>
        </p:blipFill>
        <p:spPr>
          <a:xfrm>
            <a:off x="-106037" y="1412776"/>
            <a:ext cx="8570389" cy="477964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3385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Contexto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9691" r="-9691"/>
          <a:stretch>
            <a:fillRect/>
          </a:stretch>
        </p:blipFill>
        <p:spPr>
          <a:xfrm>
            <a:off x="49845" y="1412776"/>
            <a:ext cx="8482595" cy="475104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25138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Contexto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0248" r="-10248"/>
          <a:stretch>
            <a:fillRect/>
          </a:stretch>
        </p:blipFill>
        <p:spPr>
          <a:xfrm>
            <a:off x="12626" y="1412776"/>
            <a:ext cx="8521774" cy="475252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788024" y="3140968"/>
            <a:ext cx="1008112" cy="432048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029896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 objetivo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7924800" cy="4824536"/>
          </a:xfrm>
        </p:spPr>
        <p:txBody>
          <a:bodyPr/>
          <a:lstStyle/>
          <a:p>
            <a:pPr marL="0" indent="0" algn="just">
              <a:buSzPct val="150000"/>
              <a:buNone/>
            </a:pPr>
            <a:r>
              <a:rPr lang="pt-BR" sz="2400" dirty="0" smtClean="0"/>
              <a:t>Caracterizar os tempos de instanciação de </a:t>
            </a:r>
            <a:r>
              <a:rPr lang="pt-BR" sz="2400" dirty="0" err="1" smtClean="0"/>
              <a:t>VMs</a:t>
            </a:r>
            <a:r>
              <a:rPr lang="pt-BR" sz="2400" dirty="0" smtClean="0"/>
              <a:t> no </a:t>
            </a:r>
            <a:r>
              <a:rPr lang="pt-BR" sz="2400" dirty="0" err="1" smtClean="0"/>
              <a:t>Eucalyptus</a:t>
            </a:r>
            <a:r>
              <a:rPr lang="pt-BR" sz="2400" dirty="0" smtClean="0"/>
              <a:t> com diferentes cenários, e construir o modelo de desempenho.</a:t>
            </a:r>
          </a:p>
          <a:p>
            <a:pPr algn="just">
              <a:buNone/>
            </a:pPr>
            <a:endParaRPr lang="pt-BR" sz="1800" dirty="0" smtClean="0"/>
          </a:p>
          <a:p>
            <a:pPr lvl="1" algn="just">
              <a:buFont typeface="+mj-lt"/>
              <a:buAutoNum type="arabicPeriod"/>
            </a:pPr>
            <a:endParaRPr lang="pt-BR" sz="1400" dirty="0" smtClean="0"/>
          </a:p>
        </p:txBody>
      </p:sp>
      <p:sp>
        <p:nvSpPr>
          <p:cNvPr id="5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409184" y="6248400"/>
            <a:ext cx="2133600" cy="457200"/>
          </a:xfrm>
        </p:spPr>
        <p:txBody>
          <a:bodyPr/>
          <a:lstStyle/>
          <a:p>
            <a:fld id="{5E57224E-8B61-4965-93CC-0D3A59F4DCA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145" name="Picture 1" descr="C:\Users\ELIOMA~1\AppData\Local\Temp\vmware-Eliomar Gomes Campos\VMwareDnD\abd5e9d0\Captura de Tela 2014-05-04 às 16.46.2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64751"/>
            <a:ext cx="9144000" cy="259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692085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II 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400" dirty="0" smtClean="0"/>
              <a:t>Caracterizar os tempos de latência/detecção/ação do mecanismo de </a:t>
            </a:r>
            <a:r>
              <a:rPr lang="pt-BR" sz="2400" dirty="0" err="1" smtClean="0"/>
              <a:t>CloudWatch</a:t>
            </a:r>
            <a:r>
              <a:rPr lang="pt-BR" sz="2400" dirty="0" smtClean="0"/>
              <a:t> em conjunto com o Auto </a:t>
            </a:r>
            <a:r>
              <a:rPr lang="pt-BR" sz="2400" dirty="0" err="1" smtClean="0"/>
              <a:t>Scaling</a:t>
            </a:r>
            <a:r>
              <a:rPr lang="pt-BR" sz="2400" dirty="0" smtClean="0"/>
              <a:t>, com diferentes cenários, e construir o modelo de desempenho.</a:t>
            </a:r>
          </a:p>
          <a:p>
            <a:pPr lvl="1" algn="just">
              <a:buFont typeface="+mj-lt"/>
              <a:buAutoNum type="arabicPeriod"/>
            </a:pPr>
            <a:endParaRPr lang="pt-BR" sz="1400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1" descr="C:\Users\ELIOMA~1\AppData\Local\Temp\vmware-Eliomar Gomes Campos\VMwareDnD\abd5e9d0\Captura de Tela 2014-05-04 às 16.46.2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64817"/>
            <a:ext cx="9144000" cy="2593075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ChangeAspect="1"/>
          </p:cNvPicPr>
          <p:nvPr/>
        </p:nvPicPr>
        <p:blipFill>
          <a:blip r:embed="rId2"/>
          <a:srcRect l="-9691" r="-9691"/>
          <a:stretch>
            <a:fillRect/>
          </a:stretch>
        </p:blipFill>
        <p:spPr bwMode="auto">
          <a:xfrm>
            <a:off x="3254766" y="3000372"/>
            <a:ext cx="5532076" cy="309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III 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000" dirty="0" smtClean="0"/>
              <a:t>Analisar o desempenho e </a:t>
            </a:r>
            <a:r>
              <a:rPr lang="pt-BR" sz="2000" dirty="0" err="1" smtClean="0"/>
              <a:t>dependabilidade</a:t>
            </a:r>
            <a:r>
              <a:rPr lang="pt-BR" sz="2000" dirty="0" smtClean="0"/>
              <a:t> de um serviço web no </a:t>
            </a:r>
            <a:r>
              <a:rPr lang="pt-BR" sz="2000" dirty="0" err="1" smtClean="0"/>
              <a:t>Eucalyptus</a:t>
            </a:r>
            <a:r>
              <a:rPr lang="pt-BR" sz="2000" dirty="0" smtClean="0"/>
              <a:t>:</a:t>
            </a:r>
          </a:p>
          <a:p>
            <a:pPr marL="355600" lvl="1" indent="-177800" algn="just">
              <a:buFont typeface="+mj-lt"/>
              <a:buAutoNum type="arabicPeriod"/>
            </a:pPr>
            <a:r>
              <a:rPr lang="pt-BR" sz="2000" b="1" dirty="0" smtClean="0">
                <a:solidFill>
                  <a:srgbClr val="FF0000"/>
                </a:solidFill>
              </a:rPr>
              <a:t>sem</a:t>
            </a:r>
            <a:r>
              <a:rPr lang="pt-BR" sz="1600" dirty="0" smtClean="0"/>
              <a:t> </a:t>
            </a:r>
            <a:r>
              <a:rPr lang="pt-BR" sz="1600" dirty="0" err="1" smtClean="0"/>
              <a:t>Elastic</a:t>
            </a:r>
            <a:r>
              <a:rPr lang="pt-BR" sz="1600" dirty="0" smtClean="0"/>
              <a:t> </a:t>
            </a:r>
            <a:r>
              <a:rPr lang="pt-BR" sz="1600" dirty="0" err="1" smtClean="0"/>
              <a:t>Load</a:t>
            </a:r>
            <a:r>
              <a:rPr lang="pt-BR" sz="1600" dirty="0" smtClean="0"/>
              <a:t> </a:t>
            </a:r>
            <a:r>
              <a:rPr lang="pt-BR" sz="1600" dirty="0" err="1" smtClean="0"/>
              <a:t>Balancing</a:t>
            </a:r>
            <a:r>
              <a:rPr lang="pt-BR" sz="1600" dirty="0" smtClean="0"/>
              <a:t> e </a:t>
            </a:r>
            <a:r>
              <a:rPr lang="pt-BR" sz="2000" b="1" dirty="0" smtClean="0">
                <a:solidFill>
                  <a:srgbClr val="FF0000"/>
                </a:solidFill>
              </a:rPr>
              <a:t>sem</a:t>
            </a:r>
            <a:r>
              <a:rPr lang="pt-BR" sz="1600" dirty="0" smtClean="0"/>
              <a:t>  Auto </a:t>
            </a:r>
            <a:r>
              <a:rPr lang="pt-BR" sz="1600" dirty="0" err="1" smtClean="0"/>
              <a:t>Scaling</a:t>
            </a:r>
            <a:r>
              <a:rPr lang="pt-BR" sz="1600" dirty="0" smtClean="0"/>
              <a:t>;</a:t>
            </a:r>
          </a:p>
          <a:p>
            <a:pPr marL="355600" lvl="1" indent="-177800" algn="just">
              <a:buFont typeface="+mj-lt"/>
              <a:buAutoNum type="arabicPeriod"/>
            </a:pPr>
            <a:r>
              <a:rPr lang="pt-BR" sz="2000" b="1" dirty="0" smtClean="0">
                <a:solidFill>
                  <a:srgbClr val="00B050"/>
                </a:solidFill>
              </a:rPr>
              <a:t>com</a:t>
            </a:r>
            <a:r>
              <a:rPr lang="pt-BR" sz="1600" dirty="0" smtClean="0"/>
              <a:t> </a:t>
            </a:r>
            <a:r>
              <a:rPr lang="pt-BR" sz="1600" dirty="0" err="1" smtClean="0"/>
              <a:t>Elastic</a:t>
            </a:r>
            <a:r>
              <a:rPr lang="pt-BR" sz="1600" dirty="0" smtClean="0"/>
              <a:t> </a:t>
            </a:r>
            <a:r>
              <a:rPr lang="pt-BR" sz="1600" dirty="0" err="1" smtClean="0"/>
              <a:t>Load</a:t>
            </a:r>
            <a:r>
              <a:rPr lang="pt-BR" sz="1600" dirty="0" smtClean="0"/>
              <a:t> </a:t>
            </a:r>
            <a:r>
              <a:rPr lang="pt-BR" sz="1600" dirty="0" err="1" smtClean="0"/>
              <a:t>Balancing</a:t>
            </a:r>
            <a:r>
              <a:rPr lang="pt-BR" sz="1600" dirty="0" smtClean="0"/>
              <a:t> e </a:t>
            </a:r>
            <a:r>
              <a:rPr lang="pt-BR" sz="2000" b="1" dirty="0" smtClean="0">
                <a:solidFill>
                  <a:srgbClr val="FF0000"/>
                </a:solidFill>
              </a:rPr>
              <a:t>sem</a:t>
            </a:r>
            <a:r>
              <a:rPr lang="pt-BR" sz="1600" dirty="0" smtClean="0"/>
              <a:t>  Auto </a:t>
            </a:r>
            <a:r>
              <a:rPr lang="pt-BR" sz="1600" dirty="0" err="1" smtClean="0"/>
              <a:t>Scaling</a:t>
            </a:r>
            <a:r>
              <a:rPr lang="pt-BR" sz="1600" dirty="0" smtClean="0"/>
              <a:t>; </a:t>
            </a:r>
          </a:p>
          <a:p>
            <a:pPr marL="355600" lvl="1" indent="-177800" algn="just">
              <a:buFont typeface="+mj-lt"/>
              <a:buAutoNum type="arabicPeriod"/>
            </a:pPr>
            <a:r>
              <a:rPr lang="pt-BR" sz="2000" b="1" dirty="0" smtClean="0">
                <a:solidFill>
                  <a:srgbClr val="00B050"/>
                </a:solidFill>
              </a:rPr>
              <a:t>com</a:t>
            </a:r>
            <a:r>
              <a:rPr lang="pt-BR" sz="1600" dirty="0" smtClean="0"/>
              <a:t> </a:t>
            </a:r>
            <a:r>
              <a:rPr lang="pt-BR" sz="1600" dirty="0" err="1" smtClean="0"/>
              <a:t>Elastic</a:t>
            </a:r>
            <a:r>
              <a:rPr lang="pt-BR" sz="1600" dirty="0" smtClean="0"/>
              <a:t> </a:t>
            </a:r>
            <a:r>
              <a:rPr lang="pt-BR" sz="1600" dirty="0" err="1" smtClean="0"/>
              <a:t>Load</a:t>
            </a:r>
            <a:r>
              <a:rPr lang="pt-BR" sz="1600" dirty="0" smtClean="0"/>
              <a:t> </a:t>
            </a:r>
            <a:r>
              <a:rPr lang="pt-BR" sz="1600" dirty="0" err="1" smtClean="0"/>
              <a:t>Balancing</a:t>
            </a:r>
            <a:r>
              <a:rPr lang="pt-BR" sz="1600" dirty="0" smtClean="0"/>
              <a:t> e </a:t>
            </a:r>
            <a:r>
              <a:rPr lang="pt-BR" sz="2000" b="1" dirty="0" smtClean="0">
                <a:solidFill>
                  <a:srgbClr val="00B050"/>
                </a:solidFill>
              </a:rPr>
              <a:t>com</a:t>
            </a:r>
            <a:r>
              <a:rPr lang="pt-BR" sz="1600" dirty="0" smtClean="0"/>
              <a:t>  Auto </a:t>
            </a:r>
            <a:r>
              <a:rPr lang="pt-BR" sz="1600" dirty="0" err="1" smtClean="0"/>
              <a:t>Scaling</a:t>
            </a:r>
            <a:r>
              <a:rPr lang="pt-BR" sz="1600" dirty="0" smtClean="0"/>
              <a:t>. 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04/05/14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S001142845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l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l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TP001142845</AuthoringAssetId>
    <AssetId xmlns="145c5697-5eb5-440b-b2f1-a8273fb59250">TS001142845</AssetId>
  </documentManagement>
</p:properties>
</file>

<file path=customXml/itemProps1.xml><?xml version="1.0" encoding="utf-8"?>
<ds:datastoreItem xmlns:ds="http://schemas.openxmlformats.org/officeDocument/2006/customXml" ds:itemID="{1E83BD43-02DE-4FD8-A8B6-33F5BF4C8F31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144AD4A-1F70-4926-943D-9B7CD81F0B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2C0AE58-3B96-4A67-A32A-077FF6B032A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9939F5C-919F-495A-BF3A-C495AF63F02B}">
  <ds:schemaRefs>
    <ds:schemaRef ds:uri="145c5697-5eb5-440b-b2f1-a8273fb59250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27093</TotalTime>
  <Words>481</Words>
  <Application>Microsoft Macintosh PowerPoint</Application>
  <PresentationFormat>On-screen Show (4:3)</PresentationFormat>
  <Paragraphs>148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TS001142845</vt:lpstr>
      <vt:lpstr> Modelos para Avaliação de Desempenho de Aplicações Auxiliadas pelos Mecanismos Auto Scaling e Elastic Load Balance  </vt:lpstr>
      <vt:lpstr>Contexto</vt:lpstr>
      <vt:lpstr>Contexto</vt:lpstr>
      <vt:lpstr>Contexto</vt:lpstr>
      <vt:lpstr>Contexto</vt:lpstr>
      <vt:lpstr>Contexto</vt:lpstr>
      <vt:lpstr>I objetivo</vt:lpstr>
      <vt:lpstr>II objetivo</vt:lpstr>
      <vt:lpstr>III objetivo</vt:lpstr>
      <vt:lpstr>I Objetivo – Instanciação</vt:lpstr>
      <vt:lpstr>DoE – General Full Factorial Design</vt:lpstr>
      <vt:lpstr>DoE – Efeitos Principais</vt:lpstr>
      <vt:lpstr>DoE – Efeitos de Interação </vt:lpstr>
      <vt:lpstr>DoE - ANOVA</vt:lpstr>
      <vt:lpstr>Modelo Instanciação</vt:lpstr>
      <vt:lpstr>Análise de Sensibilidade</vt:lpstr>
      <vt:lpstr>II Objetivo – Detecção/ação</vt:lpstr>
      <vt:lpstr>DOE – General Full Factorial Design</vt:lpstr>
      <vt:lpstr>DoE – Efeitos Principais</vt:lpstr>
      <vt:lpstr>DoE – Efeitos de Interação </vt:lpstr>
      <vt:lpstr>DoE - ANOVA</vt:lpstr>
      <vt:lpstr>DoE – Regressão ANOVA</vt:lpstr>
      <vt:lpstr>III Objetivo – Web Service</vt:lpstr>
      <vt:lpstr>DoE – General Full Factorial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IDENTIFICAÇÃO DE MÉTRICAS DE AVALIAÇÃO DE MECANISMOS DE CONTROLE DE CONGESTIONAMENTO  PARA A INTERNET DO FUTURO</dc:title>
  <dc:creator>Grace</dc:creator>
  <cp:lastModifiedBy>Eliomar Gomes Campos</cp:lastModifiedBy>
  <cp:revision>293</cp:revision>
  <dcterms:created xsi:type="dcterms:W3CDTF">2011-11-08T00:46:51Z</dcterms:created>
  <dcterms:modified xsi:type="dcterms:W3CDTF">2014-05-04T21:26:10Z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gNumber">
    <vt:lpwstr>174</vt:lpwstr>
  </property>
  <property fmtid="{D5CDD505-2E9C-101B-9397-08002B2CF9AE}" pid="3" name="TPInstallLocation">
    <vt:lpwstr>{My Templates}</vt:lpwstr>
  </property>
  <property fmtid="{D5CDD505-2E9C-101B-9397-08002B2CF9AE}" pid="4" name="PrimaryImageGen">
    <vt:lpwstr>1</vt:lpwstr>
  </property>
  <property fmtid="{D5CDD505-2E9C-101B-9397-08002B2CF9AE}" pid="5" name="display_urn:schemas-microsoft-com:office:office#APAuthor">
    <vt:lpwstr>REDMOND\cynvey</vt:lpwstr>
  </property>
  <property fmtid="{D5CDD505-2E9C-101B-9397-08002B2CF9AE}" pid="6" name="APAuthor">
    <vt:lpwstr>191</vt:lpwstr>
  </property>
  <property fmtid="{D5CDD505-2E9C-101B-9397-08002B2CF9AE}" pid="7" name="Milestone">
    <vt:lpwstr>Continuous</vt:lpwstr>
  </property>
  <property fmtid="{D5CDD505-2E9C-101B-9397-08002B2CF9AE}" pid="8" name="TPAppVersion">
    <vt:lpwstr>11</vt:lpwstr>
  </property>
  <property fmtid="{D5CDD505-2E9C-101B-9397-08002B2CF9AE}" pid="9" name="TPCommandLine">
    <vt:lpwstr>{PP} /n {FilePath}</vt:lpwstr>
  </property>
  <property fmtid="{D5CDD505-2E9C-101B-9397-08002B2CF9AE}" pid="10" name="IsSearchable">
    <vt:lpwstr>0</vt:lpwstr>
  </property>
  <property fmtid="{D5CDD505-2E9C-101B-9397-08002B2CF9AE}" pid="11" name="NumericId">
    <vt:lpwstr>-1.00000000000000</vt:lpwstr>
  </property>
  <property fmtid="{D5CDD505-2E9C-101B-9397-08002B2CF9AE}" pid="12" name="PublishTargets">
    <vt:lpwstr>OfficeOnline</vt:lpwstr>
  </property>
  <property fmtid="{D5CDD505-2E9C-101B-9397-08002B2CF9AE}" pid="13" name="TPLaunchHelpLinkType">
    <vt:lpwstr>Template</vt:lpwstr>
  </property>
  <property fmtid="{D5CDD505-2E9C-101B-9397-08002B2CF9AE}" pid="14" name="TPFriendlyName">
    <vt:lpwstr>Yearly sales plan presentation 1</vt:lpwstr>
  </property>
  <property fmtid="{D5CDD505-2E9C-101B-9397-08002B2CF9AE}" pid="15" name="display_urn:schemas-microsoft-com:office:office#APEditor">
    <vt:lpwstr>REDMOND\v-luannv</vt:lpwstr>
  </property>
  <property fmtid="{D5CDD505-2E9C-101B-9397-08002B2CF9AE}" pid="16" name="APEditor">
    <vt:lpwstr>92</vt:lpwstr>
  </property>
  <property fmtid="{D5CDD505-2E9C-101B-9397-08002B2CF9AE}" pid="17" name="Provider">
    <vt:lpwstr>EY006220130</vt:lpwstr>
  </property>
  <property fmtid="{D5CDD505-2E9C-101B-9397-08002B2CF9AE}" pid="18" name="SourceTitle">
    <vt:lpwstr>Yearly sales plan presentation 1</vt:lpwstr>
  </property>
  <property fmtid="{D5CDD505-2E9C-101B-9397-08002B2CF9AE}" pid="19" name="TPApplication">
    <vt:lpwstr>PowerPoint</vt:lpwstr>
  </property>
  <property fmtid="{D5CDD505-2E9C-101B-9397-08002B2CF9AE}" pid="20" name="TPLaunchHelpLink">
    <vt:lpwstr/>
  </property>
  <property fmtid="{D5CDD505-2E9C-101B-9397-08002B2CF9AE}" pid="21" name="OpenTemplate">
    <vt:lpwstr>1</vt:lpwstr>
  </property>
  <property fmtid="{D5CDD505-2E9C-101B-9397-08002B2CF9AE}" pid="22" name="UACurrentWords">
    <vt:lpwstr>0</vt:lpwstr>
  </property>
  <property fmtid="{D5CDD505-2E9C-101B-9397-08002B2CF9AE}" pid="23" name="UALocRecommendation">
    <vt:lpwstr>Never Localize</vt:lpwstr>
  </property>
  <property fmtid="{D5CDD505-2E9C-101B-9397-08002B2CF9AE}" pid="24" name="Applications">
    <vt:lpwstr>79;#Template 12;#64;#PowerPoint 2003;#347;#Work Essentials 12;#65;#Microsoft Office PowerPoint 2007</vt:lpwstr>
  </property>
  <property fmtid="{D5CDD505-2E9C-101B-9397-08002B2CF9AE}" pid="25" name="TemplateStatus">
    <vt:lpwstr>Complete</vt:lpwstr>
  </property>
  <property fmtid="{D5CDD505-2E9C-101B-9397-08002B2CF9AE}" pid="26" name="ContentTypeId">
    <vt:lpwstr>0x0101006025706CF4CD034688BEBAE97A2E701D020200C3831ACA17D8814887A164412888521E</vt:lpwstr>
  </property>
  <property fmtid="{D5CDD505-2E9C-101B-9397-08002B2CF9AE}" pid="27" name="IsDeleted">
    <vt:lpwstr>0</vt:lpwstr>
  </property>
  <property fmtid="{D5CDD505-2E9C-101B-9397-08002B2CF9AE}" pid="28" name="ShowIn">
    <vt:lpwstr>Show everywhere</vt:lpwstr>
  </property>
  <property fmtid="{D5CDD505-2E9C-101B-9397-08002B2CF9AE}" pid="29" name="UANotes">
    <vt:lpwstr>WE template</vt:lpwstr>
  </property>
  <property fmtid="{D5CDD505-2E9C-101B-9397-08002B2CF9AE}" pid="30" name="PublishStatusLookup">
    <vt:lpwstr>259559</vt:lpwstr>
  </property>
  <property fmtid="{D5CDD505-2E9C-101B-9397-08002B2CF9AE}" pid="31" name="TPClientViewer">
    <vt:lpwstr>Microsoft Office PowerPoint</vt:lpwstr>
  </property>
  <property fmtid="{D5CDD505-2E9C-101B-9397-08002B2CF9AE}" pid="32" name="TPComponent">
    <vt:lpwstr>PPTFiles</vt:lpwstr>
  </property>
  <property fmtid="{D5CDD505-2E9C-101B-9397-08002B2CF9AE}" pid="33" name="TPNamespace">
    <vt:lpwstr>POWERPNT</vt:lpwstr>
  </property>
  <property fmtid="{D5CDD505-2E9C-101B-9397-08002B2CF9AE}" pid="34" name="APTrustLevel">
    <vt:lpwstr>1.00000000000000</vt:lpwstr>
  </property>
  <property fmtid="{D5CDD505-2E9C-101B-9397-08002B2CF9AE}" pid="35" name="TrustLevel">
    <vt:lpwstr>Microsoft Managed Content</vt:lpwstr>
  </property>
  <property fmtid="{D5CDD505-2E9C-101B-9397-08002B2CF9AE}" pid="36" name="Content Type">
    <vt:lpwstr>OOFile</vt:lpwstr>
  </property>
</Properties>
</file>