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56" r:id="rId2"/>
    <p:sldId id="267" r:id="rId3"/>
    <p:sldId id="268" r:id="rId4"/>
    <p:sldId id="269" r:id="rId5"/>
    <p:sldId id="257" r:id="rId6"/>
    <p:sldId id="259" r:id="rId7"/>
    <p:sldId id="258" r:id="rId8"/>
    <p:sldId id="260" r:id="rId9"/>
    <p:sldId id="261" r:id="rId10"/>
    <p:sldId id="262" r:id="rId11"/>
    <p:sldId id="263" r:id="rId12"/>
    <p:sldId id="270" r:id="rId13"/>
    <p:sldId id="272" r:id="rId14"/>
    <p:sldId id="273" r:id="rId15"/>
    <p:sldId id="265" r:id="rId16"/>
    <p:sldId id="26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C63CD6-E434-5944-9C2C-CD87303F17AC}" type="datetimeFigureOut">
              <a:rPr lang="en-US" smtClean="0"/>
              <a:t>5/5/2014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AD7154-FCB2-DC4F-8462-3E1338D51CE3}" type="slidenum">
              <a:rPr lang="en-US" smtClean="0"/>
              <a:t>‹nº›</a:t>
            </a:fld>
            <a:endParaRPr lang="en-US"/>
          </a:p>
        </p:txBody>
      </p:sp>
    </p:spTree>
    <p:extLst>
      <p:ext uri="{BB962C8B-B14F-4D97-AF65-F5344CB8AC3E}">
        <p14:creationId xmlns:p14="http://schemas.microsoft.com/office/powerpoint/2010/main" val="1967361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 rule engine is divided into 2 modules:</a:t>
            </a:r>
          </a:p>
          <a:p>
            <a:pPr marL="171450" indent="-171450">
              <a:buFontTx/>
              <a:buChar char="-"/>
            </a:pPr>
            <a:r>
              <a:rPr lang="en-US" dirty="0" smtClean="0"/>
              <a:t>Modeling one: where the business process is compiled into a graph. Each node is an activity</a:t>
            </a:r>
            <a:r>
              <a:rPr lang="en-US" baseline="0" dirty="0" smtClean="0"/>
              <a:t> and each edge is one kind of behavior (according to the defined rules). There are 7 different edges possible to be defined. The compiler also has a model checking and an inference mechanisms, to avoid contradictory rules and to inference some rules not defined but that does not change the execution.</a:t>
            </a:r>
          </a:p>
          <a:p>
            <a:pPr marL="171450" indent="-171450">
              <a:buFontTx/>
              <a:buChar char="-"/>
            </a:pPr>
            <a:r>
              <a:rPr lang="en-US" baseline="0" dirty="0" smtClean="0"/>
              <a:t>Execution one: where the user interface shows to the user which activities are enabled at that point and the user chooses an activity. The engine updates the graph according to the executed activity and updates status of the UI.</a:t>
            </a:r>
            <a:endParaRPr lang="en-US" dirty="0" smtClean="0"/>
          </a:p>
        </p:txBody>
      </p:sp>
      <p:sp>
        <p:nvSpPr>
          <p:cNvPr id="4" name="Slide Number Placeholder 3"/>
          <p:cNvSpPr>
            <a:spLocks noGrp="1"/>
          </p:cNvSpPr>
          <p:nvPr>
            <p:ph type="sldNum" sz="quarter" idx="10"/>
          </p:nvPr>
        </p:nvSpPr>
        <p:spPr/>
        <p:txBody>
          <a:bodyPr/>
          <a:lstStyle/>
          <a:p>
            <a:fld id="{73A6614A-5526-4A48-925E-CE53565343FE}" type="slidenum">
              <a:rPr lang="en-US" smtClean="0"/>
              <a:t>2</a:t>
            </a:fld>
            <a:endParaRPr lang="en-US"/>
          </a:p>
        </p:txBody>
      </p:sp>
    </p:spTree>
    <p:extLst>
      <p:ext uri="{BB962C8B-B14F-4D97-AF65-F5344CB8AC3E}">
        <p14:creationId xmlns:p14="http://schemas.microsoft.com/office/powerpoint/2010/main" val="1938100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 rule engine is divided into 2 modules:</a:t>
            </a:r>
          </a:p>
          <a:p>
            <a:pPr marL="171450" indent="-171450">
              <a:buFontTx/>
              <a:buChar char="-"/>
            </a:pPr>
            <a:r>
              <a:rPr lang="en-US" dirty="0" smtClean="0"/>
              <a:t>Modeling one: where the business process is compiled into a graph. Each node is an activity</a:t>
            </a:r>
            <a:r>
              <a:rPr lang="en-US" baseline="0" dirty="0" smtClean="0"/>
              <a:t> and each edge is one kind of behavior (according to the defined rules). There are 7 different edges possible to be defined. The compiler also has a model checking and an inference mechanisms, to avoid contradictory rules and to inference some rules not defined but that does not change the execution.</a:t>
            </a:r>
          </a:p>
          <a:p>
            <a:pPr marL="171450" indent="-171450">
              <a:buFontTx/>
              <a:buChar char="-"/>
            </a:pPr>
            <a:r>
              <a:rPr lang="en-US" baseline="0" dirty="0" smtClean="0"/>
              <a:t>Execution one: where the user interface shows to the user which activities are enabled at that point and the user chooses an activity. The engine updates the graph according to the executed activity and updates status of the UI.</a:t>
            </a:r>
            <a:endParaRPr lang="en-US" dirty="0" smtClean="0"/>
          </a:p>
        </p:txBody>
      </p:sp>
      <p:sp>
        <p:nvSpPr>
          <p:cNvPr id="4" name="Slide Number Placeholder 3"/>
          <p:cNvSpPr>
            <a:spLocks noGrp="1"/>
          </p:cNvSpPr>
          <p:nvPr>
            <p:ph type="sldNum" sz="quarter" idx="10"/>
          </p:nvPr>
        </p:nvSpPr>
        <p:spPr/>
        <p:txBody>
          <a:bodyPr/>
          <a:lstStyle/>
          <a:p>
            <a:fld id="{73A6614A-5526-4A48-925E-CE53565343FE}" type="slidenum">
              <a:rPr lang="en-US" smtClean="0"/>
              <a:t>3</a:t>
            </a:fld>
            <a:endParaRPr lang="en-US"/>
          </a:p>
        </p:txBody>
      </p:sp>
    </p:spTree>
    <p:extLst>
      <p:ext uri="{BB962C8B-B14F-4D97-AF65-F5344CB8AC3E}">
        <p14:creationId xmlns:p14="http://schemas.microsoft.com/office/powerpoint/2010/main" val="1938100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The rule engine is divided into 2 modules:</a:t>
            </a:r>
          </a:p>
          <a:p>
            <a:pPr marL="171450" indent="-171450">
              <a:buFontTx/>
              <a:buChar char="-"/>
            </a:pPr>
            <a:r>
              <a:rPr lang="en-US" dirty="0" smtClean="0"/>
              <a:t>Modeling one: where the business process is compiled into a graph. Each node is an activity</a:t>
            </a:r>
            <a:r>
              <a:rPr lang="en-US" baseline="0" dirty="0" smtClean="0"/>
              <a:t> and each edge is one kind of behavior (according to the defined rules). There are 7 different edges possible to be defined. The compiler also has a model checking and an inference mechanisms, to avoid contradictory rules and to inference some rules not defined but that does not change the execution.</a:t>
            </a:r>
          </a:p>
          <a:p>
            <a:pPr marL="171450" indent="-171450">
              <a:buFontTx/>
              <a:buChar char="-"/>
            </a:pPr>
            <a:r>
              <a:rPr lang="en-US" baseline="0" dirty="0" smtClean="0"/>
              <a:t>Execution one: where the user interface shows to the user which activities are enabled at that point and the user chooses an activity. The engine updates the graph according to the executed activity and updates status of the UI.</a:t>
            </a:r>
            <a:endParaRPr lang="en-US" dirty="0" smtClean="0"/>
          </a:p>
        </p:txBody>
      </p:sp>
      <p:sp>
        <p:nvSpPr>
          <p:cNvPr id="4" name="Slide Number Placeholder 3"/>
          <p:cNvSpPr>
            <a:spLocks noGrp="1"/>
          </p:cNvSpPr>
          <p:nvPr>
            <p:ph type="sldNum" sz="quarter" idx="10"/>
          </p:nvPr>
        </p:nvSpPr>
        <p:spPr/>
        <p:txBody>
          <a:bodyPr/>
          <a:lstStyle/>
          <a:p>
            <a:fld id="{73A6614A-5526-4A48-925E-CE53565343FE}" type="slidenum">
              <a:rPr lang="en-US" smtClean="0"/>
              <a:t>4</a:t>
            </a:fld>
            <a:endParaRPr lang="en-US"/>
          </a:p>
        </p:txBody>
      </p:sp>
    </p:spTree>
    <p:extLst>
      <p:ext uri="{BB962C8B-B14F-4D97-AF65-F5344CB8AC3E}">
        <p14:creationId xmlns:p14="http://schemas.microsoft.com/office/powerpoint/2010/main" val="1938100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explain how</a:t>
            </a:r>
            <a:r>
              <a:rPr lang="en-US" baseline="0" dirty="0" smtClean="0"/>
              <a:t> the orchestrator proposed works. The user can see at the User Interface the activities that are enabled to be executed at the moment. So, the user chooses one activity to execute. The orchestrator performs the variable bindings. If there is any local bindings, the UI requests the user for the values. If not, this step is automated. Then, the SOAP request message is created according to the bindings and the service operation is invoked. When It receives the response, the SOAP response message is parsed and the global data is updated with the variable bindings defined. The next step is the interaction with the </a:t>
            </a:r>
            <a:r>
              <a:rPr lang="en-US" baseline="0" dirty="0" err="1" smtClean="0"/>
              <a:t>ruleengine</a:t>
            </a:r>
            <a:r>
              <a:rPr lang="en-US" baseline="0" dirty="0" smtClean="0"/>
              <a:t> that will be </a:t>
            </a:r>
            <a:r>
              <a:rPr lang="en-US" baseline="0" dirty="0" err="1" smtClean="0"/>
              <a:t>expleined</a:t>
            </a:r>
            <a:r>
              <a:rPr lang="en-US" baseline="0" dirty="0" smtClean="0"/>
              <a:t> later. The last </a:t>
            </a:r>
            <a:r>
              <a:rPr lang="en-US" baseline="0" dirty="0" err="1" smtClean="0"/>
              <a:t>sept</a:t>
            </a:r>
            <a:r>
              <a:rPr lang="en-US" baseline="0" dirty="0" smtClean="0"/>
              <a:t> is update the group of enabled activities </a:t>
            </a:r>
            <a:r>
              <a:rPr lang="en-US" baseline="0" dirty="0" err="1" smtClean="0"/>
              <a:t>ans</a:t>
            </a:r>
            <a:r>
              <a:rPr lang="en-US" baseline="0" dirty="0" smtClean="0"/>
              <a:t> the user can choose another one and continue the process execution.</a:t>
            </a:r>
            <a:endParaRPr lang="en-US" dirty="0"/>
          </a:p>
        </p:txBody>
      </p:sp>
      <p:sp>
        <p:nvSpPr>
          <p:cNvPr id="4" name="Slide Number Placeholder 3"/>
          <p:cNvSpPr>
            <a:spLocks noGrp="1"/>
          </p:cNvSpPr>
          <p:nvPr>
            <p:ph type="sldNum" sz="quarter" idx="10"/>
          </p:nvPr>
        </p:nvSpPr>
        <p:spPr/>
        <p:txBody>
          <a:bodyPr/>
          <a:lstStyle/>
          <a:p>
            <a:fld id="{834D271E-2257-CC42-801C-96B339250B46}" type="slidenum">
              <a:rPr lang="en-US" smtClean="0"/>
              <a:t>13</a:t>
            </a:fld>
            <a:endParaRPr lang="en-US"/>
          </a:p>
        </p:txBody>
      </p:sp>
    </p:spTree>
    <p:extLst>
      <p:ext uri="{BB962C8B-B14F-4D97-AF65-F5344CB8AC3E}">
        <p14:creationId xmlns:p14="http://schemas.microsoft.com/office/powerpoint/2010/main" val="247327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x-none"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dirty="0"/>
          </a:p>
        </p:txBody>
      </p:sp>
      <p:sp>
        <p:nvSpPr>
          <p:cNvPr id="4" name="Date Placeholder 3"/>
          <p:cNvSpPr>
            <a:spLocks noGrp="1"/>
          </p:cNvSpPr>
          <p:nvPr>
            <p:ph type="dt" sz="half" idx="10"/>
          </p:nvPr>
        </p:nvSpPr>
        <p:spPr/>
        <p:txBody>
          <a:bodyPr/>
          <a:lstStyle/>
          <a:p>
            <a:fld id="{3060059A-EF36-6B47-9A36-0336C6AD524A}" type="datetimeFigureOut">
              <a:rPr lang="en-US" smtClean="0"/>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3060059A-EF36-6B47-9A36-0336C6AD524A}" type="datetimeFigureOut">
              <a:rPr lang="en-US" smtClean="0"/>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x-none"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3060059A-EF36-6B47-9A36-0336C6AD524A}" type="datetimeFigureOut">
              <a:rPr lang="en-US" smtClean="0"/>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3060059A-EF36-6B47-9A36-0336C6AD524A}" type="datetimeFigureOut">
              <a:rPr lang="en-US" smtClean="0"/>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x-none"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3060059A-EF36-6B47-9A36-0336C6AD524A}" type="datetimeFigureOut">
              <a:rPr lang="en-US" smtClean="0"/>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5" name="Date Placeholder 4"/>
          <p:cNvSpPr>
            <a:spLocks noGrp="1"/>
          </p:cNvSpPr>
          <p:nvPr>
            <p:ph type="dt" sz="half" idx="10"/>
          </p:nvPr>
        </p:nvSpPr>
        <p:spPr/>
        <p:txBody>
          <a:bodyPr/>
          <a:lstStyle/>
          <a:p>
            <a:fld id="{3060059A-EF36-6B47-9A36-0336C6AD524A}" type="datetimeFigureOut">
              <a:rPr lang="en-US" smtClean="0"/>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3060059A-EF36-6B47-9A36-0336C6AD524A}" type="datetimeFigureOut">
              <a:rPr lang="en-US" smtClean="0"/>
              <a:t>5/5/2014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3060059A-EF36-6B47-9A36-0336C6AD524A}" type="datetimeFigureOut">
              <a:rPr lang="en-US" smtClean="0"/>
              <a:t>5/5/2014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0059A-EF36-6B47-9A36-0336C6AD524A}" type="datetimeFigureOut">
              <a:rPr lang="en-US" smtClean="0"/>
              <a:t>5/5/2014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BC391-5FA5-844C-A38D-651C709296C8}"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x-none"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3060059A-EF36-6B47-9A36-0336C6AD524A}" type="datetimeFigureOut">
              <a:rPr lang="en-US" smtClean="0"/>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BC391-5FA5-844C-A38D-651C709296C8}" type="slidenum">
              <a:rPr lang="en-US" smtClean="0"/>
              <a:t>‹nº›</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x-none"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8" name="Date Placeholder 7"/>
          <p:cNvSpPr>
            <a:spLocks noGrp="1"/>
          </p:cNvSpPr>
          <p:nvPr>
            <p:ph type="dt" sz="half" idx="10"/>
          </p:nvPr>
        </p:nvSpPr>
        <p:spPr/>
        <p:txBody>
          <a:bodyPr/>
          <a:lstStyle/>
          <a:p>
            <a:fld id="{3060059A-EF36-6B47-9A36-0336C6AD524A}" type="datetimeFigureOut">
              <a:rPr lang="en-US" smtClean="0"/>
              <a:t>5/5/2014</a:t>
            </a:fld>
            <a:endParaRPr lang="en-US"/>
          </a:p>
        </p:txBody>
      </p:sp>
      <p:sp>
        <p:nvSpPr>
          <p:cNvPr id="9" name="Slide Number Placeholder 8"/>
          <p:cNvSpPr>
            <a:spLocks noGrp="1"/>
          </p:cNvSpPr>
          <p:nvPr>
            <p:ph type="sldNum" sz="quarter" idx="11"/>
          </p:nvPr>
        </p:nvSpPr>
        <p:spPr/>
        <p:txBody>
          <a:bodyPr/>
          <a:lstStyle/>
          <a:p>
            <a:fld id="{570BC391-5FA5-844C-A38D-651C709296C8}" type="slidenum">
              <a:rPr lang="en-US" smtClean="0"/>
              <a:t>‹nº›</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x-none"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70BC391-5FA5-844C-A38D-651C709296C8}" type="slidenum">
              <a:rPr lang="en-US" smtClean="0"/>
              <a:t>‹nº›</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060059A-EF36-6B47-9A36-0336C6AD524A}" type="datetimeFigureOut">
              <a:rPr lang="en-US" smtClean="0"/>
              <a:t>5/5/2014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REFlex</a:t>
            </a:r>
            <a:endParaRPr lang="en-US" dirty="0"/>
          </a:p>
        </p:txBody>
      </p:sp>
      <p:sp>
        <p:nvSpPr>
          <p:cNvPr id="3" name="Subtitle 2"/>
          <p:cNvSpPr>
            <a:spLocks noGrp="1"/>
          </p:cNvSpPr>
          <p:nvPr>
            <p:ph type="subTitle" idx="1"/>
          </p:nvPr>
        </p:nvSpPr>
        <p:spPr/>
        <p:txBody>
          <a:bodyPr/>
          <a:lstStyle/>
          <a:p>
            <a:r>
              <a:rPr lang="en-US" dirty="0" err="1" smtClean="0"/>
              <a:t>Renata</a:t>
            </a:r>
            <a:r>
              <a:rPr lang="en-US" dirty="0" smtClean="0"/>
              <a:t> Medeiros de </a:t>
            </a:r>
            <a:r>
              <a:rPr lang="en-US" dirty="0" err="1" smtClean="0"/>
              <a:t>Carvalho</a:t>
            </a:r>
            <a:r>
              <a:rPr lang="en-US" dirty="0"/>
              <a:t> (</a:t>
            </a:r>
            <a:r>
              <a:rPr lang="en-US" dirty="0" smtClean="0"/>
              <a:t>rwm@cin.ufpe.br)</a:t>
            </a:r>
            <a:endParaRPr lang="en-US" dirty="0" smtClean="0"/>
          </a:p>
          <a:p>
            <a:r>
              <a:rPr lang="en-US" dirty="0" smtClean="0"/>
              <a:t>Ricardo </a:t>
            </a:r>
            <a:r>
              <a:rPr lang="en-US" dirty="0"/>
              <a:t>Massa (</a:t>
            </a:r>
            <a:r>
              <a:rPr lang="en-US" dirty="0" smtClean="0"/>
              <a:t>rmfl@cin.ufpe.br)</a:t>
            </a:r>
            <a:endParaRPr lang="en-US" dirty="0"/>
          </a:p>
        </p:txBody>
      </p:sp>
    </p:spTree>
    <p:extLst>
      <p:ext uri="{BB962C8B-B14F-4D97-AF65-F5344CB8AC3E}">
        <p14:creationId xmlns:p14="http://schemas.microsoft.com/office/powerpoint/2010/main" val="1644645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Liveness</a:t>
            </a:r>
            <a:r>
              <a:rPr lang="en-US" dirty="0" smtClean="0"/>
              <a:t> Enforcing</a:t>
            </a:r>
            <a:endParaRPr lang="en-US" dirty="0"/>
          </a:p>
        </p:txBody>
      </p:sp>
      <p:pic>
        <p:nvPicPr>
          <p:cNvPr id="6" name="Picture 5" descr="thNotRespons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902" y="5127396"/>
            <a:ext cx="3737035" cy="875623"/>
          </a:xfrm>
          <a:prstGeom prst="rect">
            <a:avLst/>
          </a:prstGeom>
        </p:spPr>
      </p:pic>
      <p:pic>
        <p:nvPicPr>
          <p:cNvPr id="7" name="Picture 6" descr="thPrecedenc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3100" y="3708511"/>
            <a:ext cx="3594100" cy="977900"/>
          </a:xfrm>
          <a:prstGeom prst="rect">
            <a:avLst/>
          </a:prstGeom>
        </p:spPr>
      </p:pic>
      <p:pic>
        <p:nvPicPr>
          <p:cNvPr id="8" name="Picture 7" descr="thRespons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935" y="2502416"/>
            <a:ext cx="3594100" cy="977900"/>
          </a:xfrm>
          <a:prstGeom prst="rect">
            <a:avLst/>
          </a:prstGeom>
        </p:spPr>
      </p:pic>
      <p:sp>
        <p:nvSpPr>
          <p:cNvPr id="9" name="Oval 8"/>
          <p:cNvSpPr/>
          <p:nvPr/>
        </p:nvSpPr>
        <p:spPr>
          <a:xfrm>
            <a:off x="2601661" y="5194617"/>
            <a:ext cx="496407" cy="496407"/>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76541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Data-aware Graph</a:t>
            </a:r>
            <a:endParaRPr lang="en-US" dirty="0"/>
          </a:p>
        </p:txBody>
      </p:sp>
      <p:sp>
        <p:nvSpPr>
          <p:cNvPr id="4" name="TextBox 3"/>
          <p:cNvSpPr txBox="1"/>
          <p:nvPr/>
        </p:nvSpPr>
        <p:spPr>
          <a:xfrm>
            <a:off x="776149" y="1772760"/>
            <a:ext cx="2024112" cy="132343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sz="2000" dirty="0" smtClean="0"/>
              <a:t>X = 20</a:t>
            </a:r>
          </a:p>
          <a:p>
            <a:r>
              <a:rPr lang="en-US" sz="2000" dirty="0" smtClean="0"/>
              <a:t>User = “</a:t>
            </a:r>
            <a:r>
              <a:rPr lang="en-US" sz="2000" dirty="0" err="1" smtClean="0"/>
              <a:t>adm</a:t>
            </a:r>
            <a:r>
              <a:rPr lang="en-US" sz="2000" dirty="0" smtClean="0"/>
              <a:t>”</a:t>
            </a:r>
          </a:p>
          <a:p>
            <a:r>
              <a:rPr lang="en-US" sz="2000" dirty="0" smtClean="0"/>
              <a:t>Valid = True</a:t>
            </a:r>
          </a:p>
          <a:p>
            <a:r>
              <a:rPr lang="en-US" sz="2000" dirty="0" smtClean="0"/>
              <a:t>Availability = 0.99</a:t>
            </a:r>
            <a:endParaRPr lang="en-US" sz="2000" dirty="0"/>
          </a:p>
        </p:txBody>
      </p:sp>
      <p:grpSp>
        <p:nvGrpSpPr>
          <p:cNvPr id="3" name="Group 2"/>
          <p:cNvGrpSpPr/>
          <p:nvPr/>
        </p:nvGrpSpPr>
        <p:grpSpPr>
          <a:xfrm>
            <a:off x="1365710" y="2929867"/>
            <a:ext cx="6922826" cy="3064222"/>
            <a:chOff x="1365710" y="2929867"/>
            <a:chExt cx="6922826" cy="3064222"/>
          </a:xfrm>
        </p:grpSpPr>
        <p:sp>
          <p:nvSpPr>
            <p:cNvPr id="5" name="Oval 4"/>
            <p:cNvSpPr/>
            <p:nvPr/>
          </p:nvSpPr>
          <p:spPr>
            <a:xfrm>
              <a:off x="1365710" y="4829866"/>
              <a:ext cx="1164223" cy="116422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000" dirty="0" smtClean="0"/>
                <a:t>A</a:t>
              </a:r>
              <a:endParaRPr lang="en-US" sz="3000" dirty="0"/>
            </a:p>
          </p:txBody>
        </p:sp>
        <p:sp>
          <p:nvSpPr>
            <p:cNvPr id="6" name="Oval 5"/>
            <p:cNvSpPr/>
            <p:nvPr/>
          </p:nvSpPr>
          <p:spPr>
            <a:xfrm>
              <a:off x="5240095" y="4829866"/>
              <a:ext cx="1164223" cy="116422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000" dirty="0" smtClean="0"/>
                <a:t>B</a:t>
              </a:r>
              <a:endParaRPr lang="en-US" sz="3000" dirty="0"/>
            </a:p>
          </p:txBody>
        </p:sp>
        <p:cxnSp>
          <p:nvCxnSpPr>
            <p:cNvPr id="8" name="Straight Arrow Connector 7"/>
            <p:cNvCxnSpPr>
              <a:stCxn id="5" idx="6"/>
              <a:endCxn id="6" idx="2"/>
            </p:cNvCxnSpPr>
            <p:nvPr/>
          </p:nvCxnSpPr>
          <p:spPr>
            <a:xfrm>
              <a:off x="2529933" y="5411978"/>
              <a:ext cx="2710162" cy="0"/>
            </a:xfrm>
            <a:prstGeom prst="straightConnector1">
              <a:avLst/>
            </a:prstGeom>
            <a:ln>
              <a:tailEnd type="triangle" w="lg" len="lg"/>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2691329" y="4681194"/>
              <a:ext cx="2409734" cy="430887"/>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sz="2200" dirty="0" smtClean="0"/>
                <a:t>Existence condition</a:t>
              </a:r>
              <a:endParaRPr lang="en-US" sz="2200" dirty="0"/>
            </a:p>
          </p:txBody>
        </p:sp>
        <p:cxnSp>
          <p:nvCxnSpPr>
            <p:cNvPr id="11" name="Straight Connector 10"/>
            <p:cNvCxnSpPr>
              <a:stCxn id="9" idx="2"/>
            </p:cNvCxnSpPr>
            <p:nvPr/>
          </p:nvCxnSpPr>
          <p:spPr>
            <a:xfrm flipH="1">
              <a:off x="3623597" y="5112081"/>
              <a:ext cx="272599" cy="299897"/>
            </a:xfrm>
            <a:prstGeom prst="line">
              <a:avLst/>
            </a:prstGeom>
            <a:ln>
              <a:prstDash val="dot"/>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5499327" y="3936497"/>
              <a:ext cx="2409734" cy="430887"/>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sz="2200" dirty="0" smtClean="0"/>
                <a:t>Existence condition</a:t>
              </a:r>
              <a:endParaRPr lang="en-US" sz="2200" dirty="0"/>
            </a:p>
          </p:txBody>
        </p:sp>
        <p:cxnSp>
          <p:nvCxnSpPr>
            <p:cNvPr id="13" name="Straight Connector 12"/>
            <p:cNvCxnSpPr>
              <a:stCxn id="12" idx="2"/>
              <a:endCxn id="6" idx="7"/>
            </p:cNvCxnSpPr>
            <p:nvPr/>
          </p:nvCxnSpPr>
          <p:spPr>
            <a:xfrm flipH="1">
              <a:off x="6233821" y="4367384"/>
              <a:ext cx="470373" cy="632979"/>
            </a:xfrm>
            <a:prstGeom prst="line">
              <a:avLst/>
            </a:prstGeom>
            <a:ln>
              <a:prstDash val="dot"/>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5878802" y="2929867"/>
              <a:ext cx="2409734" cy="430887"/>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sz="2200" dirty="0" smtClean="0"/>
                <a:t>Existence condition</a:t>
              </a:r>
              <a:endParaRPr lang="en-US" sz="2200" dirty="0"/>
            </a:p>
          </p:txBody>
        </p:sp>
        <p:cxnSp>
          <p:nvCxnSpPr>
            <p:cNvPr id="16" name="Straight Connector 15"/>
            <p:cNvCxnSpPr>
              <a:stCxn id="15" idx="2"/>
              <a:endCxn id="12" idx="0"/>
            </p:cNvCxnSpPr>
            <p:nvPr/>
          </p:nvCxnSpPr>
          <p:spPr>
            <a:xfrm flipH="1">
              <a:off x="6704194" y="3360754"/>
              <a:ext cx="379475" cy="575743"/>
            </a:xfrm>
            <a:prstGeom prst="line">
              <a:avLst/>
            </a:prstGeom>
            <a:ln>
              <a:prstDash val="dot"/>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6742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Alloy</a:t>
            </a:r>
            <a:endParaRPr lang="en-US" dirty="0"/>
          </a:p>
        </p:txBody>
      </p:sp>
      <p:sp>
        <p:nvSpPr>
          <p:cNvPr id="3" name="Content Placeholder 2"/>
          <p:cNvSpPr>
            <a:spLocks noGrp="1"/>
          </p:cNvSpPr>
          <p:nvPr>
            <p:ph idx="1"/>
          </p:nvPr>
        </p:nvSpPr>
        <p:spPr/>
        <p:txBody>
          <a:bodyPr/>
          <a:lstStyle/>
          <a:p>
            <a:r>
              <a:rPr lang="en-US" dirty="0" smtClean="0"/>
              <a:t>Formal specification language</a:t>
            </a:r>
          </a:p>
          <a:p>
            <a:r>
              <a:rPr lang="en-US" dirty="0" smtClean="0"/>
              <a:t>Alloy Analyzer</a:t>
            </a:r>
          </a:p>
          <a:p>
            <a:pPr lvl="1"/>
            <a:r>
              <a:rPr lang="en-US" dirty="0" smtClean="0"/>
              <a:t>SAT solver</a:t>
            </a:r>
          </a:p>
          <a:p>
            <a:pPr lvl="1"/>
            <a:r>
              <a:rPr lang="en-US" dirty="0" smtClean="0"/>
              <a:t>2 types of analysis</a:t>
            </a:r>
          </a:p>
          <a:p>
            <a:pPr lvl="2"/>
            <a:r>
              <a:rPr lang="en-US" dirty="0" smtClean="0"/>
              <a:t>Search for an instance that satisfies all the constraints and relations specified in a model</a:t>
            </a:r>
          </a:p>
          <a:p>
            <a:pPr lvl="2"/>
            <a:r>
              <a:rPr lang="en-US" dirty="0" smtClean="0"/>
              <a:t>Identification of counterexamples that violates the assertions specified in a model</a:t>
            </a:r>
            <a:endParaRPr lang="en-US" dirty="0"/>
          </a:p>
        </p:txBody>
      </p:sp>
    </p:spTree>
    <p:extLst>
      <p:ext uri="{BB962C8B-B14F-4D97-AF65-F5344CB8AC3E}">
        <p14:creationId xmlns:p14="http://schemas.microsoft.com/office/powerpoint/2010/main" val="676613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Declarative Web-Service Orchestrator</a:t>
            </a:r>
            <a:endParaRPr lang="en-US" dirty="0"/>
          </a:p>
        </p:txBody>
      </p:sp>
      <p:sp>
        <p:nvSpPr>
          <p:cNvPr id="3" name="Content Placeholder 2"/>
          <p:cNvSpPr>
            <a:spLocks noGrp="1"/>
          </p:cNvSpPr>
          <p:nvPr>
            <p:ph idx="1"/>
          </p:nvPr>
        </p:nvSpPr>
        <p:spPr>
          <a:xfrm>
            <a:off x="755576" y="1268761"/>
            <a:ext cx="7918450" cy="648072"/>
          </a:xfrm>
        </p:spPr>
        <p:txBody>
          <a:bodyPr/>
          <a:lstStyle/>
          <a:p>
            <a:r>
              <a:rPr lang="en-US" dirty="0" smtClean="0"/>
              <a:t>Overview</a:t>
            </a:r>
            <a:endParaRPr lang="en-US" dirty="0"/>
          </a:p>
        </p:txBody>
      </p:sp>
      <p:pic>
        <p:nvPicPr>
          <p:cNvPr id="6" name="Picture 5"/>
          <p:cNvPicPr>
            <a:picLocks noChangeAspect="1"/>
          </p:cNvPicPr>
          <p:nvPr/>
        </p:nvPicPr>
        <p:blipFill>
          <a:blip r:embed="rId3"/>
          <a:stretch>
            <a:fillRect/>
          </a:stretch>
        </p:blipFill>
        <p:spPr>
          <a:xfrm>
            <a:off x="611560" y="1916832"/>
            <a:ext cx="969423" cy="969423"/>
          </a:xfrm>
          <a:prstGeom prst="rect">
            <a:avLst/>
          </a:prstGeom>
        </p:spPr>
      </p:pic>
      <p:pic>
        <p:nvPicPr>
          <p:cNvPr id="10" name="Picture 9" descr="Screen Shot 2013-07-01 at 20.27.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5013176"/>
            <a:ext cx="2297792" cy="1273696"/>
          </a:xfrm>
          <a:prstGeom prst="rect">
            <a:avLst/>
          </a:prstGeom>
        </p:spPr>
      </p:pic>
      <p:grpSp>
        <p:nvGrpSpPr>
          <p:cNvPr id="13" name="Group 12"/>
          <p:cNvGrpSpPr/>
          <p:nvPr/>
        </p:nvGrpSpPr>
        <p:grpSpPr>
          <a:xfrm>
            <a:off x="3419872" y="1700808"/>
            <a:ext cx="4896544" cy="1008112"/>
            <a:chOff x="2555776" y="2060848"/>
            <a:chExt cx="3384376" cy="1008112"/>
          </a:xfrm>
        </p:grpSpPr>
        <p:sp>
          <p:nvSpPr>
            <p:cNvPr id="11" name="Rectangle 10"/>
            <p:cNvSpPr/>
            <p:nvPr/>
          </p:nvSpPr>
          <p:spPr>
            <a:xfrm>
              <a:off x="2555776" y="2060848"/>
              <a:ext cx="3384376"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User Interface</a:t>
              </a:r>
              <a:endParaRPr lang="en-US" dirty="0"/>
            </a:p>
          </p:txBody>
        </p:sp>
        <p:sp>
          <p:nvSpPr>
            <p:cNvPr id="12" name="Rectangle 11"/>
            <p:cNvSpPr/>
            <p:nvPr/>
          </p:nvSpPr>
          <p:spPr>
            <a:xfrm>
              <a:off x="2555776" y="2348880"/>
              <a:ext cx="3384376" cy="7200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4" name="Rounded Rectangle 13"/>
          <p:cNvSpPr/>
          <p:nvPr/>
        </p:nvSpPr>
        <p:spPr>
          <a:xfrm>
            <a:off x="3563888" y="2132856"/>
            <a:ext cx="504056" cy="432048"/>
          </a:xfrm>
          <a:prstGeom prst="roundRect">
            <a:avLst/>
          </a:prstGeom>
          <a:solidFill>
            <a:srgbClr val="00804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chemeClr val="tx1"/>
                </a:solidFill>
              </a:rPr>
              <a:t>A1</a:t>
            </a:r>
            <a:endParaRPr lang="en-US" dirty="0">
              <a:solidFill>
                <a:schemeClr val="tx1"/>
              </a:solidFill>
            </a:endParaRPr>
          </a:p>
        </p:txBody>
      </p:sp>
      <p:sp>
        <p:nvSpPr>
          <p:cNvPr id="15" name="Rounded Rectangle 14"/>
          <p:cNvSpPr/>
          <p:nvPr/>
        </p:nvSpPr>
        <p:spPr>
          <a:xfrm>
            <a:off x="4211960" y="2132856"/>
            <a:ext cx="504056"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tx1"/>
                </a:solidFill>
              </a:rPr>
              <a:t>A2</a:t>
            </a:r>
            <a:endParaRPr lang="en-US" dirty="0">
              <a:solidFill>
                <a:schemeClr val="tx1"/>
              </a:solidFill>
            </a:endParaRPr>
          </a:p>
        </p:txBody>
      </p:sp>
      <p:sp>
        <p:nvSpPr>
          <p:cNvPr id="16" name="Rounded Rectangle 15"/>
          <p:cNvSpPr/>
          <p:nvPr/>
        </p:nvSpPr>
        <p:spPr>
          <a:xfrm>
            <a:off x="6300192" y="2132856"/>
            <a:ext cx="504056" cy="432048"/>
          </a:xfrm>
          <a:prstGeom prst="roundRect">
            <a:avLst/>
          </a:prstGeom>
          <a:solidFill>
            <a:srgbClr val="00804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rgbClr val="000000"/>
                </a:solidFill>
              </a:rPr>
              <a:t>A5</a:t>
            </a:r>
            <a:endParaRPr lang="en-US" dirty="0">
              <a:solidFill>
                <a:srgbClr val="000000"/>
              </a:solidFill>
            </a:endParaRPr>
          </a:p>
        </p:txBody>
      </p:sp>
      <p:grpSp>
        <p:nvGrpSpPr>
          <p:cNvPr id="22" name="Group 21"/>
          <p:cNvGrpSpPr/>
          <p:nvPr/>
        </p:nvGrpSpPr>
        <p:grpSpPr>
          <a:xfrm>
            <a:off x="1580983" y="2060848"/>
            <a:ext cx="1478849" cy="360040"/>
            <a:chOff x="1580983" y="2060848"/>
            <a:chExt cx="1478849" cy="360040"/>
          </a:xfrm>
        </p:grpSpPr>
        <p:cxnSp>
          <p:nvCxnSpPr>
            <p:cNvPr id="20" name="Straight Arrow Connector 19"/>
            <p:cNvCxnSpPr>
              <a:stCxn id="6" idx="3"/>
            </p:cNvCxnSpPr>
            <p:nvPr/>
          </p:nvCxnSpPr>
          <p:spPr>
            <a:xfrm>
              <a:off x="1580983" y="2401544"/>
              <a:ext cx="1478849" cy="1934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583532" y="2060848"/>
              <a:ext cx="1415772" cy="307777"/>
            </a:xfrm>
            <a:prstGeom prst="rect">
              <a:avLst/>
            </a:prstGeom>
            <a:ln>
              <a:noFill/>
            </a:ln>
          </p:spPr>
          <p:style>
            <a:lnRef idx="2">
              <a:schemeClr val="accent6"/>
            </a:lnRef>
            <a:fillRef idx="1">
              <a:schemeClr val="lt1"/>
            </a:fillRef>
            <a:effectRef idx="0">
              <a:schemeClr val="accent6"/>
            </a:effectRef>
            <a:fontRef idx="minor">
              <a:schemeClr val="dk1"/>
            </a:fontRef>
          </p:style>
          <p:txBody>
            <a:bodyPr wrap="none" rtlCol="0">
              <a:spAutoFit/>
            </a:bodyPr>
            <a:lstStyle/>
            <a:p>
              <a:r>
                <a:rPr lang="en-US" sz="1400" dirty="0" smtClean="0">
                  <a:solidFill>
                    <a:srgbClr val="BF2600"/>
                  </a:solidFill>
                </a:rPr>
                <a:t>Choose activity</a:t>
              </a:r>
              <a:endParaRPr lang="en-US" sz="1400" dirty="0">
                <a:solidFill>
                  <a:srgbClr val="BF2600"/>
                </a:solidFill>
              </a:endParaRPr>
            </a:p>
          </p:txBody>
        </p:sp>
      </p:grpSp>
      <p:grpSp>
        <p:nvGrpSpPr>
          <p:cNvPr id="82" name="Group 81"/>
          <p:cNvGrpSpPr/>
          <p:nvPr/>
        </p:nvGrpSpPr>
        <p:grpSpPr>
          <a:xfrm>
            <a:off x="1907704" y="4941168"/>
            <a:ext cx="1408165" cy="314195"/>
            <a:chOff x="1835696" y="4842997"/>
            <a:chExt cx="1408165" cy="314195"/>
          </a:xfrm>
        </p:grpSpPr>
        <p:cxnSp>
          <p:nvCxnSpPr>
            <p:cNvPr id="27" name="Straight Arrow Connector 26"/>
            <p:cNvCxnSpPr/>
            <p:nvPr/>
          </p:nvCxnSpPr>
          <p:spPr>
            <a:xfrm flipH="1">
              <a:off x="1835696" y="5157192"/>
              <a:ext cx="136815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1911670" y="4842997"/>
              <a:ext cx="1332191" cy="307777"/>
            </a:xfrm>
            <a:prstGeom prst="rect">
              <a:avLst/>
            </a:prstGeom>
            <a:noFill/>
          </p:spPr>
          <p:txBody>
            <a:bodyPr wrap="none" rtlCol="0">
              <a:spAutoFit/>
            </a:bodyPr>
            <a:lstStyle/>
            <a:p>
              <a:r>
                <a:rPr lang="en-US" sz="1400" dirty="0" smtClean="0">
                  <a:solidFill>
                    <a:srgbClr val="BF2600"/>
                  </a:solidFill>
                </a:rPr>
                <a:t>Invoke service</a:t>
              </a:r>
              <a:endParaRPr lang="en-US" sz="1400" dirty="0">
                <a:solidFill>
                  <a:srgbClr val="BF2600"/>
                </a:solidFill>
              </a:endParaRPr>
            </a:p>
          </p:txBody>
        </p:sp>
      </p:grpSp>
      <p:grpSp>
        <p:nvGrpSpPr>
          <p:cNvPr id="83" name="Group 82"/>
          <p:cNvGrpSpPr/>
          <p:nvPr/>
        </p:nvGrpSpPr>
        <p:grpSpPr>
          <a:xfrm>
            <a:off x="2290044" y="5334436"/>
            <a:ext cx="985812" cy="326812"/>
            <a:chOff x="2290044" y="5334436"/>
            <a:chExt cx="985812" cy="326812"/>
          </a:xfrm>
        </p:grpSpPr>
        <p:cxnSp>
          <p:nvCxnSpPr>
            <p:cNvPr id="42" name="Straight Arrow Connector 41"/>
            <p:cNvCxnSpPr/>
            <p:nvPr/>
          </p:nvCxnSpPr>
          <p:spPr>
            <a:xfrm>
              <a:off x="2339752" y="5661248"/>
              <a:ext cx="93610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2290044" y="5334436"/>
              <a:ext cx="923237" cy="307777"/>
            </a:xfrm>
            <a:prstGeom prst="rect">
              <a:avLst/>
            </a:prstGeom>
            <a:noFill/>
          </p:spPr>
          <p:txBody>
            <a:bodyPr wrap="none" rtlCol="0">
              <a:spAutoFit/>
            </a:bodyPr>
            <a:lstStyle/>
            <a:p>
              <a:r>
                <a:rPr lang="en-US" sz="1400" dirty="0" smtClean="0">
                  <a:solidFill>
                    <a:srgbClr val="BF2600"/>
                  </a:solidFill>
                </a:rPr>
                <a:t>response</a:t>
              </a:r>
              <a:endParaRPr lang="en-US" sz="1400" dirty="0">
                <a:solidFill>
                  <a:srgbClr val="BF2600"/>
                </a:solidFill>
              </a:endParaRPr>
            </a:p>
          </p:txBody>
        </p:sp>
      </p:grpSp>
      <p:sp>
        <p:nvSpPr>
          <p:cNvPr id="8" name="Rectangle 7"/>
          <p:cNvSpPr/>
          <p:nvPr/>
        </p:nvSpPr>
        <p:spPr>
          <a:xfrm>
            <a:off x="3419872" y="4005064"/>
            <a:ext cx="2592288" cy="432048"/>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Flexible Orchestrator</a:t>
            </a:r>
            <a:endParaRPr lang="en-US" dirty="0"/>
          </a:p>
        </p:txBody>
      </p:sp>
      <p:sp>
        <p:nvSpPr>
          <p:cNvPr id="52" name="Rectangle 51"/>
          <p:cNvSpPr/>
          <p:nvPr/>
        </p:nvSpPr>
        <p:spPr>
          <a:xfrm>
            <a:off x="3419872" y="4437112"/>
            <a:ext cx="2592288" cy="14401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55" name="Rectangle 54"/>
          <p:cNvSpPr/>
          <p:nvPr/>
        </p:nvSpPr>
        <p:spPr>
          <a:xfrm>
            <a:off x="3707904" y="5202874"/>
            <a:ext cx="2088232" cy="53038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54" name="Rectangle 53"/>
          <p:cNvSpPr/>
          <p:nvPr/>
        </p:nvSpPr>
        <p:spPr>
          <a:xfrm>
            <a:off x="3707904" y="5013176"/>
            <a:ext cx="2088232" cy="21602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smtClean="0"/>
              <a:t>Global variables</a:t>
            </a:r>
            <a:endParaRPr lang="en-US" sz="1600" dirty="0"/>
          </a:p>
        </p:txBody>
      </p:sp>
      <p:sp>
        <p:nvSpPr>
          <p:cNvPr id="68" name="Rectangle 67"/>
          <p:cNvSpPr/>
          <p:nvPr/>
        </p:nvSpPr>
        <p:spPr>
          <a:xfrm>
            <a:off x="7452320" y="4221088"/>
            <a:ext cx="1224136" cy="129614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smtClean="0"/>
              <a:t>Rule </a:t>
            </a:r>
          </a:p>
          <a:p>
            <a:pPr algn="ctr"/>
            <a:r>
              <a:rPr lang="en-US" dirty="0" smtClean="0"/>
              <a:t>Engine</a:t>
            </a:r>
            <a:endParaRPr lang="en-US" dirty="0"/>
          </a:p>
        </p:txBody>
      </p:sp>
      <p:grpSp>
        <p:nvGrpSpPr>
          <p:cNvPr id="84" name="Group 83"/>
          <p:cNvGrpSpPr/>
          <p:nvPr/>
        </p:nvGrpSpPr>
        <p:grpSpPr>
          <a:xfrm>
            <a:off x="3131840" y="2708920"/>
            <a:ext cx="1441420" cy="1080120"/>
            <a:chOff x="3491880" y="2564904"/>
            <a:chExt cx="1441420" cy="1080120"/>
          </a:xfrm>
        </p:grpSpPr>
        <p:cxnSp>
          <p:nvCxnSpPr>
            <p:cNvPr id="24" name="Straight Arrow Connector 23"/>
            <p:cNvCxnSpPr/>
            <p:nvPr/>
          </p:nvCxnSpPr>
          <p:spPr>
            <a:xfrm>
              <a:off x="4932040" y="2564904"/>
              <a:ext cx="0" cy="10801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3491880" y="2996952"/>
              <a:ext cx="1441420" cy="307777"/>
            </a:xfrm>
            <a:prstGeom prst="rect">
              <a:avLst/>
            </a:prstGeom>
            <a:noFill/>
          </p:spPr>
          <p:txBody>
            <a:bodyPr wrap="none" rtlCol="0">
              <a:spAutoFit/>
            </a:bodyPr>
            <a:lstStyle/>
            <a:p>
              <a:r>
                <a:rPr lang="en-US" sz="1400" dirty="0" smtClean="0">
                  <a:solidFill>
                    <a:srgbClr val="BF2600"/>
                  </a:solidFill>
                </a:rPr>
                <a:t>Execute activity</a:t>
              </a:r>
              <a:endParaRPr lang="en-US" sz="1400" dirty="0">
                <a:solidFill>
                  <a:srgbClr val="BF2600"/>
                </a:solidFill>
              </a:endParaRPr>
            </a:p>
          </p:txBody>
        </p:sp>
      </p:grpSp>
      <p:grpSp>
        <p:nvGrpSpPr>
          <p:cNvPr id="85" name="Group 84"/>
          <p:cNvGrpSpPr/>
          <p:nvPr/>
        </p:nvGrpSpPr>
        <p:grpSpPr>
          <a:xfrm>
            <a:off x="4860032" y="2852936"/>
            <a:ext cx="2030787" cy="1152128"/>
            <a:chOff x="5205509" y="2780928"/>
            <a:chExt cx="2030787" cy="1152128"/>
          </a:xfrm>
        </p:grpSpPr>
        <p:cxnSp>
          <p:nvCxnSpPr>
            <p:cNvPr id="78" name="Straight Arrow Connector 77"/>
            <p:cNvCxnSpPr/>
            <p:nvPr/>
          </p:nvCxnSpPr>
          <p:spPr>
            <a:xfrm flipV="1">
              <a:off x="5205509" y="2780928"/>
              <a:ext cx="14563" cy="11521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5205509" y="3068960"/>
              <a:ext cx="2030787" cy="307777"/>
            </a:xfrm>
            <a:prstGeom prst="rect">
              <a:avLst/>
            </a:prstGeom>
            <a:noFill/>
          </p:spPr>
          <p:txBody>
            <a:bodyPr wrap="none" rtlCol="0">
              <a:spAutoFit/>
            </a:bodyPr>
            <a:lstStyle/>
            <a:p>
              <a:r>
                <a:rPr lang="en-US" sz="1400" dirty="0" smtClean="0">
                  <a:solidFill>
                    <a:srgbClr val="BF2600"/>
                  </a:solidFill>
                </a:rPr>
                <a:t>Update activities status</a:t>
              </a:r>
              <a:endParaRPr lang="en-US" sz="1400" dirty="0">
                <a:solidFill>
                  <a:srgbClr val="BF2600"/>
                </a:solidFill>
              </a:endParaRPr>
            </a:p>
          </p:txBody>
        </p:sp>
      </p:grpSp>
      <p:sp>
        <p:nvSpPr>
          <p:cNvPr id="81" name="TextBox 80"/>
          <p:cNvSpPr txBox="1"/>
          <p:nvPr/>
        </p:nvSpPr>
        <p:spPr>
          <a:xfrm>
            <a:off x="3923928" y="5301208"/>
            <a:ext cx="1691965" cy="307777"/>
          </a:xfrm>
          <a:prstGeom prst="rect">
            <a:avLst/>
          </a:prstGeom>
          <a:noFill/>
        </p:spPr>
        <p:txBody>
          <a:bodyPr wrap="none" rtlCol="0">
            <a:spAutoFit/>
          </a:bodyPr>
          <a:lstStyle/>
          <a:p>
            <a:r>
              <a:rPr lang="en-US" sz="1400" dirty="0" smtClean="0">
                <a:solidFill>
                  <a:srgbClr val="BF2600"/>
                </a:solidFill>
              </a:rPr>
              <a:t>Update global data</a:t>
            </a:r>
            <a:endParaRPr lang="en-US" sz="1400" dirty="0">
              <a:solidFill>
                <a:srgbClr val="BF2600"/>
              </a:solidFill>
            </a:endParaRPr>
          </a:p>
        </p:txBody>
      </p:sp>
      <p:sp>
        <p:nvSpPr>
          <p:cNvPr id="86" name="TextBox 85"/>
          <p:cNvSpPr txBox="1"/>
          <p:nvPr/>
        </p:nvSpPr>
        <p:spPr>
          <a:xfrm>
            <a:off x="3595750" y="4437112"/>
            <a:ext cx="2220405" cy="307777"/>
          </a:xfrm>
          <a:prstGeom prst="rect">
            <a:avLst/>
          </a:prstGeom>
          <a:noFill/>
        </p:spPr>
        <p:txBody>
          <a:bodyPr wrap="none" rtlCol="0">
            <a:spAutoFit/>
          </a:bodyPr>
          <a:lstStyle/>
          <a:p>
            <a:r>
              <a:rPr lang="en-US" sz="1400" dirty="0" smtClean="0">
                <a:solidFill>
                  <a:srgbClr val="BF2600"/>
                </a:solidFill>
              </a:rPr>
              <a:t>Perform variable bindings</a:t>
            </a:r>
            <a:endParaRPr lang="en-US" sz="1400" dirty="0">
              <a:solidFill>
                <a:srgbClr val="BF2600"/>
              </a:solidFill>
            </a:endParaRPr>
          </a:p>
        </p:txBody>
      </p:sp>
      <p:sp>
        <p:nvSpPr>
          <p:cNvPr id="87" name="TextBox 86"/>
          <p:cNvSpPr txBox="1"/>
          <p:nvPr/>
        </p:nvSpPr>
        <p:spPr>
          <a:xfrm>
            <a:off x="3419872" y="4653136"/>
            <a:ext cx="2696158" cy="307777"/>
          </a:xfrm>
          <a:prstGeom prst="rect">
            <a:avLst/>
          </a:prstGeom>
          <a:noFill/>
        </p:spPr>
        <p:txBody>
          <a:bodyPr wrap="none" rtlCol="0">
            <a:spAutoFit/>
          </a:bodyPr>
          <a:lstStyle/>
          <a:p>
            <a:r>
              <a:rPr lang="en-US" sz="1400" dirty="0" smtClean="0">
                <a:solidFill>
                  <a:srgbClr val="BF2600"/>
                </a:solidFill>
              </a:rPr>
              <a:t>Create SOAP request message</a:t>
            </a:r>
            <a:endParaRPr lang="en-US" sz="1400" dirty="0">
              <a:solidFill>
                <a:srgbClr val="BF2600"/>
              </a:solidFill>
            </a:endParaRPr>
          </a:p>
        </p:txBody>
      </p:sp>
      <p:grpSp>
        <p:nvGrpSpPr>
          <p:cNvPr id="91" name="Group 90"/>
          <p:cNvGrpSpPr/>
          <p:nvPr/>
        </p:nvGrpSpPr>
        <p:grpSpPr>
          <a:xfrm>
            <a:off x="6156176" y="4653136"/>
            <a:ext cx="1224136" cy="576064"/>
            <a:chOff x="5940152" y="4581128"/>
            <a:chExt cx="1224136" cy="576064"/>
          </a:xfrm>
        </p:grpSpPr>
        <p:cxnSp>
          <p:nvCxnSpPr>
            <p:cNvPr id="62" name="Straight Arrow Connector 61"/>
            <p:cNvCxnSpPr>
              <a:stCxn id="52" idx="3"/>
            </p:cNvCxnSpPr>
            <p:nvPr/>
          </p:nvCxnSpPr>
          <p:spPr>
            <a:xfrm>
              <a:off x="5940152" y="5157192"/>
              <a:ext cx="1224136"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6012160" y="4581128"/>
              <a:ext cx="1092955" cy="523220"/>
            </a:xfrm>
            <a:prstGeom prst="rect">
              <a:avLst/>
            </a:prstGeom>
            <a:noFill/>
          </p:spPr>
          <p:txBody>
            <a:bodyPr wrap="none" rtlCol="0">
              <a:spAutoFit/>
            </a:bodyPr>
            <a:lstStyle/>
            <a:p>
              <a:pPr algn="ctr"/>
              <a:r>
                <a:rPr lang="en-US" sz="1400" dirty="0" smtClean="0">
                  <a:solidFill>
                    <a:srgbClr val="BF2600"/>
                  </a:solidFill>
                </a:rPr>
                <a:t>Interacts </a:t>
              </a:r>
            </a:p>
            <a:p>
              <a:pPr algn="ctr"/>
              <a:r>
                <a:rPr lang="en-US" sz="1400" dirty="0" smtClean="0">
                  <a:solidFill>
                    <a:srgbClr val="BF2600"/>
                  </a:solidFill>
                </a:rPr>
                <a:t>with engine</a:t>
              </a:r>
              <a:endParaRPr lang="en-US" sz="1400" dirty="0">
                <a:solidFill>
                  <a:srgbClr val="BF2600"/>
                </a:solidFill>
              </a:endParaRPr>
            </a:p>
          </p:txBody>
        </p:sp>
      </p:grpSp>
      <p:pic>
        <p:nvPicPr>
          <p:cNvPr id="92" name="Picture 91"/>
          <p:cNvPicPr>
            <a:picLocks noChangeAspect="1"/>
          </p:cNvPicPr>
          <p:nvPr/>
        </p:nvPicPr>
        <p:blipFill>
          <a:blip r:embed="rId5"/>
          <a:stretch>
            <a:fillRect/>
          </a:stretch>
        </p:blipFill>
        <p:spPr>
          <a:xfrm>
            <a:off x="8172400" y="4077072"/>
            <a:ext cx="732777" cy="630188"/>
          </a:xfrm>
          <a:prstGeom prst="rect">
            <a:avLst/>
          </a:prstGeom>
        </p:spPr>
      </p:pic>
      <p:sp>
        <p:nvSpPr>
          <p:cNvPr id="53" name="Rounded Rectangle 52"/>
          <p:cNvSpPr/>
          <p:nvPr/>
        </p:nvSpPr>
        <p:spPr>
          <a:xfrm>
            <a:off x="6948264" y="2132856"/>
            <a:ext cx="504056" cy="432048"/>
          </a:xfrm>
          <a:prstGeom prst="roundRect">
            <a:avLst/>
          </a:prstGeom>
          <a:solidFill>
            <a:srgbClr val="6D6D6D"/>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rgbClr val="FFFFFF"/>
                </a:solidFill>
              </a:rPr>
              <a:t>An</a:t>
            </a:r>
            <a:endParaRPr lang="en-US" dirty="0">
              <a:solidFill>
                <a:srgbClr val="FFFFFF"/>
              </a:solidFill>
            </a:endParaRPr>
          </a:p>
        </p:txBody>
      </p:sp>
      <p:sp>
        <p:nvSpPr>
          <p:cNvPr id="56" name="Rounded Rectangle 55"/>
          <p:cNvSpPr/>
          <p:nvPr/>
        </p:nvSpPr>
        <p:spPr>
          <a:xfrm>
            <a:off x="5652120" y="2132856"/>
            <a:ext cx="504056" cy="432048"/>
          </a:xfrm>
          <a:prstGeom prst="roundRect">
            <a:avLst/>
          </a:prstGeom>
          <a:solidFill>
            <a:srgbClr val="00804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rgbClr val="000000"/>
                </a:solidFill>
              </a:rPr>
              <a:t>A4</a:t>
            </a:r>
            <a:endParaRPr lang="en-US" dirty="0">
              <a:solidFill>
                <a:srgbClr val="000000"/>
              </a:solidFill>
            </a:endParaRPr>
          </a:p>
        </p:txBody>
      </p:sp>
      <p:sp>
        <p:nvSpPr>
          <p:cNvPr id="57" name="Rounded Rectangle 56"/>
          <p:cNvSpPr/>
          <p:nvPr/>
        </p:nvSpPr>
        <p:spPr>
          <a:xfrm>
            <a:off x="4932040" y="2132856"/>
            <a:ext cx="504056" cy="432048"/>
          </a:xfrm>
          <a:prstGeom prst="roundRect">
            <a:avLst/>
          </a:prstGeom>
          <a:solidFill>
            <a:srgbClr val="00804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rgbClr val="000000"/>
                </a:solidFill>
              </a:rPr>
              <a:t>A3</a:t>
            </a:r>
            <a:endParaRPr lang="en-US" dirty="0">
              <a:solidFill>
                <a:srgbClr val="000000"/>
              </a:solidFill>
            </a:endParaRPr>
          </a:p>
        </p:txBody>
      </p:sp>
      <p:sp>
        <p:nvSpPr>
          <p:cNvPr id="59" name="Rounded Rectangle 58"/>
          <p:cNvSpPr/>
          <p:nvPr/>
        </p:nvSpPr>
        <p:spPr>
          <a:xfrm>
            <a:off x="7596336" y="2132856"/>
            <a:ext cx="648072" cy="432048"/>
          </a:xfrm>
          <a:prstGeom prst="roundRect">
            <a:avLst/>
          </a:prstGeom>
          <a:solidFill>
            <a:srgbClr val="6D6D6D"/>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rgbClr val="FFFFFF"/>
                </a:solidFill>
              </a:rPr>
              <a:t>End</a:t>
            </a:r>
            <a:endParaRPr lang="en-US" dirty="0">
              <a:solidFill>
                <a:srgbClr val="FFFFFF"/>
              </a:solidFill>
            </a:endParaRPr>
          </a:p>
        </p:txBody>
      </p:sp>
      <p:sp>
        <p:nvSpPr>
          <p:cNvPr id="60" name="Rounded Rectangle 59"/>
          <p:cNvSpPr/>
          <p:nvPr/>
        </p:nvSpPr>
        <p:spPr>
          <a:xfrm>
            <a:off x="3563888" y="2132856"/>
            <a:ext cx="504056"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chemeClr val="tx1"/>
                </a:solidFill>
              </a:rPr>
              <a:t>A1</a:t>
            </a:r>
            <a:endParaRPr lang="en-US" dirty="0">
              <a:solidFill>
                <a:schemeClr val="tx1"/>
              </a:solidFill>
            </a:endParaRPr>
          </a:p>
        </p:txBody>
      </p:sp>
      <p:sp>
        <p:nvSpPr>
          <p:cNvPr id="61" name="Rounded Rectangle 60"/>
          <p:cNvSpPr/>
          <p:nvPr/>
        </p:nvSpPr>
        <p:spPr>
          <a:xfrm>
            <a:off x="7596336" y="2132856"/>
            <a:ext cx="648072" cy="432048"/>
          </a:xfrm>
          <a:prstGeom prst="roundRect">
            <a:avLst/>
          </a:prstGeom>
          <a:solidFill>
            <a:srgbClr val="00804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solidFill>
                  <a:srgbClr val="FFFFFF"/>
                </a:solidFill>
              </a:rPr>
              <a:t>End</a:t>
            </a:r>
            <a:endParaRPr lang="en-US" dirty="0">
              <a:solidFill>
                <a:srgbClr val="FFFFFF"/>
              </a:solidFill>
            </a:endParaRPr>
          </a:p>
        </p:txBody>
      </p:sp>
      <p:sp>
        <p:nvSpPr>
          <p:cNvPr id="63" name="Rounded Rectangle 62"/>
          <p:cNvSpPr/>
          <p:nvPr/>
        </p:nvSpPr>
        <p:spPr>
          <a:xfrm>
            <a:off x="5652120" y="2132856"/>
            <a:ext cx="504056"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rgbClr val="000000"/>
                </a:solidFill>
              </a:rPr>
              <a:t>A4</a:t>
            </a:r>
            <a:endParaRPr lang="en-US" dirty="0">
              <a:solidFill>
                <a:srgbClr val="000000"/>
              </a:solidFill>
            </a:endParaRPr>
          </a:p>
        </p:txBody>
      </p:sp>
      <p:sp>
        <p:nvSpPr>
          <p:cNvPr id="64" name="Rounded Rectangle 63"/>
          <p:cNvSpPr/>
          <p:nvPr/>
        </p:nvSpPr>
        <p:spPr>
          <a:xfrm>
            <a:off x="4932040" y="2132856"/>
            <a:ext cx="504056"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solidFill>
                  <a:srgbClr val="000000"/>
                </a:solidFill>
              </a:rPr>
              <a:t>A3</a:t>
            </a:r>
            <a:endParaRPr lang="en-US" dirty="0">
              <a:solidFill>
                <a:srgbClr val="000000"/>
              </a:solidFill>
            </a:endParaRPr>
          </a:p>
        </p:txBody>
      </p:sp>
    </p:spTree>
    <p:extLst>
      <p:ext uri="{BB962C8B-B14F-4D97-AF65-F5344CB8AC3E}">
        <p14:creationId xmlns:p14="http://schemas.microsoft.com/office/powerpoint/2010/main" val="2631780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57"/>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56"/>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59"/>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6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1" grpId="0"/>
      <p:bldP spid="86" grpId="0"/>
      <p:bldP spid="87" grpId="0"/>
      <p:bldP spid="56" grpId="0" animBg="1"/>
      <p:bldP spid="57" grpId="0" animBg="1"/>
      <p:bldP spid="59" grpId="0" animBg="1"/>
      <p:bldP spid="60" grpId="0" animBg="1"/>
      <p:bldP spid="61" grpId="0" animBg="1"/>
      <p:bldP spid="63" grpId="0" animBg="1"/>
      <p:bldP spid="6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REFlex</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92235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74359" y="313597"/>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Receive product request</a:t>
            </a:r>
            <a:endParaRPr lang="en-US" sz="2000" dirty="0"/>
          </a:p>
        </p:txBody>
      </p:sp>
      <p:sp>
        <p:nvSpPr>
          <p:cNvPr id="6" name="Rounded Rectangle 5"/>
          <p:cNvSpPr/>
          <p:nvPr/>
        </p:nvSpPr>
        <p:spPr>
          <a:xfrm>
            <a:off x="274359" y="2033988"/>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Separate by region</a:t>
            </a:r>
            <a:endParaRPr lang="en-US" sz="2000" dirty="0"/>
          </a:p>
        </p:txBody>
      </p:sp>
      <p:sp>
        <p:nvSpPr>
          <p:cNvPr id="7" name="Rounded Rectangle 6"/>
          <p:cNvSpPr/>
          <p:nvPr/>
        </p:nvSpPr>
        <p:spPr>
          <a:xfrm>
            <a:off x="3483904" y="571356"/>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Send product using company shipment </a:t>
            </a:r>
            <a:endParaRPr lang="en-US" sz="2000" dirty="0"/>
          </a:p>
        </p:txBody>
      </p:sp>
      <p:sp>
        <p:nvSpPr>
          <p:cNvPr id="8" name="Rounded Rectangle 7"/>
          <p:cNvSpPr/>
          <p:nvPr/>
        </p:nvSpPr>
        <p:spPr>
          <a:xfrm>
            <a:off x="3483904" y="2150627"/>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Hire other shipment method</a:t>
            </a:r>
            <a:endParaRPr lang="en-US" sz="2000" dirty="0"/>
          </a:p>
        </p:txBody>
      </p:sp>
      <p:sp>
        <p:nvSpPr>
          <p:cNvPr id="9" name="Rounded Rectangle 8"/>
          <p:cNvSpPr/>
          <p:nvPr/>
        </p:nvSpPr>
        <p:spPr>
          <a:xfrm>
            <a:off x="6677771" y="2699427"/>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Penalty charge of shipment company</a:t>
            </a:r>
            <a:endParaRPr lang="en-US" sz="2000" dirty="0"/>
          </a:p>
        </p:txBody>
      </p:sp>
      <p:sp>
        <p:nvSpPr>
          <p:cNvPr id="10" name="Rounded Rectangle 9"/>
          <p:cNvSpPr/>
          <p:nvPr/>
        </p:nvSpPr>
        <p:spPr>
          <a:xfrm>
            <a:off x="6677771" y="947676"/>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Confirm product delivery</a:t>
            </a:r>
            <a:endParaRPr lang="en-US" sz="2000" dirty="0"/>
          </a:p>
        </p:txBody>
      </p:sp>
      <p:sp>
        <p:nvSpPr>
          <p:cNvPr id="20" name="TextBox 19"/>
          <p:cNvSpPr txBox="1"/>
          <p:nvPr/>
        </p:nvSpPr>
        <p:spPr>
          <a:xfrm>
            <a:off x="2155682" y="928606"/>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1</a:t>
            </a:r>
            <a:endParaRPr lang="en-US" sz="1400" dirty="0"/>
          </a:p>
        </p:txBody>
      </p:sp>
      <p:sp>
        <p:nvSpPr>
          <p:cNvPr id="21" name="TextBox 20"/>
          <p:cNvSpPr txBox="1"/>
          <p:nvPr/>
        </p:nvSpPr>
        <p:spPr>
          <a:xfrm>
            <a:off x="2171355" y="2687240"/>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2</a:t>
            </a:r>
            <a:endParaRPr lang="en-US" sz="1400" dirty="0"/>
          </a:p>
        </p:txBody>
      </p:sp>
      <p:sp>
        <p:nvSpPr>
          <p:cNvPr id="22" name="TextBox 21"/>
          <p:cNvSpPr txBox="1"/>
          <p:nvPr/>
        </p:nvSpPr>
        <p:spPr>
          <a:xfrm>
            <a:off x="5392330" y="1207351"/>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3</a:t>
            </a:r>
            <a:endParaRPr lang="en-US" sz="1400" dirty="0"/>
          </a:p>
        </p:txBody>
      </p:sp>
      <p:sp>
        <p:nvSpPr>
          <p:cNvPr id="23" name="TextBox 22"/>
          <p:cNvSpPr txBox="1"/>
          <p:nvPr/>
        </p:nvSpPr>
        <p:spPr>
          <a:xfrm>
            <a:off x="5376652" y="2794088"/>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4</a:t>
            </a:r>
            <a:endParaRPr lang="en-US" sz="1400" dirty="0"/>
          </a:p>
        </p:txBody>
      </p:sp>
      <p:sp>
        <p:nvSpPr>
          <p:cNvPr id="24" name="TextBox 23"/>
          <p:cNvSpPr txBox="1"/>
          <p:nvPr/>
        </p:nvSpPr>
        <p:spPr>
          <a:xfrm>
            <a:off x="8589663" y="1596374"/>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5</a:t>
            </a:r>
            <a:endParaRPr lang="en-US" sz="1400" dirty="0"/>
          </a:p>
        </p:txBody>
      </p:sp>
      <p:sp>
        <p:nvSpPr>
          <p:cNvPr id="25" name="TextBox 24"/>
          <p:cNvSpPr txBox="1"/>
          <p:nvPr/>
        </p:nvSpPr>
        <p:spPr>
          <a:xfrm>
            <a:off x="8589663" y="3342158"/>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6</a:t>
            </a:r>
            <a:endParaRPr lang="en-US" sz="1400" dirty="0"/>
          </a:p>
        </p:txBody>
      </p:sp>
      <p:sp>
        <p:nvSpPr>
          <p:cNvPr id="26" name="TextBox 25"/>
          <p:cNvSpPr txBox="1"/>
          <p:nvPr/>
        </p:nvSpPr>
        <p:spPr>
          <a:xfrm>
            <a:off x="3576529" y="3724202"/>
            <a:ext cx="1967546" cy="646331"/>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IF cost of 4 ≤</a:t>
            </a:r>
          </a:p>
          <a:p>
            <a:pPr algn="ctr"/>
            <a:r>
              <a:rPr lang="en-US" dirty="0" smtClean="0"/>
              <a:t>1,25 * cost of  3</a:t>
            </a:r>
            <a:endParaRPr lang="en-US" dirty="0"/>
          </a:p>
        </p:txBody>
      </p:sp>
      <p:sp>
        <p:nvSpPr>
          <p:cNvPr id="27" name="TextBox 26"/>
          <p:cNvSpPr txBox="1"/>
          <p:nvPr/>
        </p:nvSpPr>
        <p:spPr>
          <a:xfrm>
            <a:off x="3578642" y="4980098"/>
            <a:ext cx="1967546" cy="646331"/>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IF rate of  1 &lt;</a:t>
            </a:r>
          </a:p>
          <a:p>
            <a:pPr algn="ctr"/>
            <a:r>
              <a:rPr lang="en-US" dirty="0" smtClean="0"/>
              <a:t>10 * rate of 3</a:t>
            </a:r>
            <a:endParaRPr lang="en-US" dirty="0"/>
          </a:p>
        </p:txBody>
      </p:sp>
      <p:sp>
        <p:nvSpPr>
          <p:cNvPr id="32" name="TextBox 31"/>
          <p:cNvSpPr txBox="1"/>
          <p:nvPr/>
        </p:nvSpPr>
        <p:spPr>
          <a:xfrm>
            <a:off x="6774921" y="4218596"/>
            <a:ext cx="1967546" cy="646331"/>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IF response time of 5 &gt; x</a:t>
            </a:r>
            <a:endParaRPr lang="en-US" dirty="0"/>
          </a:p>
        </p:txBody>
      </p:sp>
      <p:cxnSp>
        <p:nvCxnSpPr>
          <p:cNvPr id="34" name="Straight Arrow Connector 33"/>
          <p:cNvCxnSpPr>
            <a:stCxn id="6" idx="3"/>
            <a:endCxn id="7" idx="1"/>
          </p:cNvCxnSpPr>
          <p:nvPr/>
        </p:nvCxnSpPr>
        <p:spPr>
          <a:xfrm flipV="1">
            <a:off x="2453555" y="1049594"/>
            <a:ext cx="1030349" cy="1462632"/>
          </a:xfrm>
          <a:prstGeom prst="straightConnector1">
            <a:avLst/>
          </a:prstGeom>
          <a:ln>
            <a:headEnd type="none"/>
            <a:tailEnd type="triangle" w="lg" len="lg"/>
          </a:ln>
        </p:spPr>
        <p:style>
          <a:lnRef idx="2">
            <a:schemeClr val="dk1"/>
          </a:lnRef>
          <a:fillRef idx="1">
            <a:schemeClr val="lt1"/>
          </a:fillRef>
          <a:effectRef idx="0">
            <a:schemeClr val="dk1"/>
          </a:effectRef>
          <a:fontRef idx="minor">
            <a:schemeClr val="dk1"/>
          </a:fontRef>
        </p:style>
      </p:cxnSp>
      <p:cxnSp>
        <p:nvCxnSpPr>
          <p:cNvPr id="40" name="Straight Arrow Connector 39"/>
          <p:cNvCxnSpPr>
            <a:stCxn id="6" idx="3"/>
            <a:endCxn id="8" idx="1"/>
          </p:cNvCxnSpPr>
          <p:nvPr/>
        </p:nvCxnSpPr>
        <p:spPr>
          <a:xfrm>
            <a:off x="2453555" y="2512226"/>
            <a:ext cx="1030349" cy="116639"/>
          </a:xfrm>
          <a:prstGeom prst="straightConnector1">
            <a:avLst/>
          </a:prstGeom>
          <a:ln>
            <a:headEnd type="none"/>
            <a:tailEnd type="triangle" w="lg" len="lg"/>
          </a:ln>
        </p:spPr>
        <p:style>
          <a:lnRef idx="2">
            <a:schemeClr val="dk1"/>
          </a:lnRef>
          <a:fillRef idx="1">
            <a:schemeClr val="lt1"/>
          </a:fillRef>
          <a:effectRef idx="0">
            <a:schemeClr val="dk1"/>
          </a:effectRef>
          <a:fontRef idx="minor">
            <a:schemeClr val="dk1"/>
          </a:fontRef>
        </p:style>
      </p:cxnSp>
      <p:sp>
        <p:nvSpPr>
          <p:cNvPr id="43" name="Isosceles Triangle 42"/>
          <p:cNvSpPr/>
          <p:nvPr/>
        </p:nvSpPr>
        <p:spPr>
          <a:xfrm>
            <a:off x="2453555" y="2322905"/>
            <a:ext cx="286721" cy="189321"/>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44" name="Straight Arrow Connector 43"/>
          <p:cNvCxnSpPr/>
          <p:nvPr/>
        </p:nvCxnSpPr>
        <p:spPr>
          <a:xfrm flipV="1">
            <a:off x="5663100" y="1270072"/>
            <a:ext cx="1014671" cy="1052834"/>
          </a:xfrm>
          <a:prstGeom prst="straightConnector1">
            <a:avLst/>
          </a:prstGeom>
          <a:ln>
            <a:headEnd type="none"/>
            <a:tailEnd type="triangle" w="lg" len="lg"/>
          </a:ln>
        </p:spPr>
        <p:style>
          <a:lnRef idx="2">
            <a:schemeClr val="dk1"/>
          </a:lnRef>
          <a:fillRef idx="1">
            <a:schemeClr val="lt1"/>
          </a:fillRef>
          <a:effectRef idx="0">
            <a:schemeClr val="dk1"/>
          </a:effectRef>
          <a:fontRef idx="minor">
            <a:schemeClr val="dk1"/>
          </a:fontRef>
        </p:style>
      </p:cxnSp>
      <p:cxnSp>
        <p:nvCxnSpPr>
          <p:cNvPr id="48" name="Straight Arrow Connector 47"/>
          <p:cNvCxnSpPr>
            <a:stCxn id="8" idx="3"/>
          </p:cNvCxnSpPr>
          <p:nvPr/>
        </p:nvCxnSpPr>
        <p:spPr>
          <a:xfrm flipV="1">
            <a:off x="5663100" y="1596374"/>
            <a:ext cx="1014671" cy="1032491"/>
          </a:xfrm>
          <a:prstGeom prst="straightConnector1">
            <a:avLst/>
          </a:prstGeom>
          <a:ln>
            <a:headEnd type="none"/>
            <a:tailEnd type="oval" w="lg" len="lg"/>
          </a:ln>
        </p:spPr>
        <p:style>
          <a:lnRef idx="2">
            <a:schemeClr val="dk1"/>
          </a:lnRef>
          <a:fillRef idx="1">
            <a:schemeClr val="lt1"/>
          </a:fillRef>
          <a:effectRef idx="0">
            <a:schemeClr val="dk1"/>
          </a:effectRef>
          <a:fontRef idx="minor">
            <a:schemeClr val="dk1"/>
          </a:fontRef>
        </p:style>
      </p:cxnSp>
      <p:cxnSp>
        <p:nvCxnSpPr>
          <p:cNvPr id="3" name="Straight Connector 2"/>
          <p:cNvCxnSpPr>
            <a:stCxn id="26" idx="0"/>
            <a:endCxn id="8" idx="2"/>
          </p:cNvCxnSpPr>
          <p:nvPr/>
        </p:nvCxnSpPr>
        <p:spPr>
          <a:xfrm flipV="1">
            <a:off x="4560302" y="3107102"/>
            <a:ext cx="13200" cy="617100"/>
          </a:xfrm>
          <a:prstGeom prst="line">
            <a:avLst/>
          </a:prstGeom>
          <a:ln>
            <a:prstDash val="dot"/>
          </a:ln>
        </p:spPr>
        <p:style>
          <a:lnRef idx="2">
            <a:schemeClr val="dk1"/>
          </a:lnRef>
          <a:fillRef idx="0">
            <a:schemeClr val="dk1"/>
          </a:fillRef>
          <a:effectRef idx="1">
            <a:schemeClr val="dk1"/>
          </a:effectRef>
          <a:fontRef idx="minor">
            <a:schemeClr val="tx1"/>
          </a:fontRef>
        </p:style>
      </p:cxnSp>
      <p:cxnSp>
        <p:nvCxnSpPr>
          <p:cNvPr id="28" name="Straight Connector 27"/>
          <p:cNvCxnSpPr>
            <a:stCxn id="27" idx="0"/>
            <a:endCxn id="26" idx="2"/>
          </p:cNvCxnSpPr>
          <p:nvPr/>
        </p:nvCxnSpPr>
        <p:spPr>
          <a:xfrm flipH="1" flipV="1">
            <a:off x="4560302" y="4370533"/>
            <a:ext cx="2113" cy="609565"/>
          </a:xfrm>
          <a:prstGeom prst="line">
            <a:avLst/>
          </a:prstGeom>
          <a:ln>
            <a:prstDash val="dot"/>
          </a:ln>
        </p:spPr>
        <p:style>
          <a:lnRef idx="2">
            <a:schemeClr val="dk1"/>
          </a:lnRef>
          <a:fillRef idx="0">
            <a:schemeClr val="dk1"/>
          </a:fillRef>
          <a:effectRef idx="1">
            <a:schemeClr val="dk1"/>
          </a:effectRef>
          <a:fontRef idx="minor">
            <a:schemeClr val="tx1"/>
          </a:fontRef>
        </p:style>
      </p:cxnSp>
      <p:cxnSp>
        <p:nvCxnSpPr>
          <p:cNvPr id="35" name="Straight Connector 34"/>
          <p:cNvCxnSpPr>
            <a:stCxn id="32" idx="0"/>
            <a:endCxn id="9" idx="2"/>
          </p:cNvCxnSpPr>
          <p:nvPr/>
        </p:nvCxnSpPr>
        <p:spPr>
          <a:xfrm flipV="1">
            <a:off x="7758694" y="3655902"/>
            <a:ext cx="8675" cy="562694"/>
          </a:xfrm>
          <a:prstGeom prst="line">
            <a:avLst/>
          </a:prstGeom>
          <a:ln>
            <a:prstDash val="dot"/>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6757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74359" y="1813229"/>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Separate products for other countries</a:t>
            </a:r>
            <a:endParaRPr lang="en-US" sz="2000" dirty="0"/>
          </a:p>
        </p:txBody>
      </p:sp>
      <p:sp>
        <p:nvSpPr>
          <p:cNvPr id="5" name="Rounded Rectangle 4"/>
          <p:cNvSpPr/>
          <p:nvPr/>
        </p:nvSpPr>
        <p:spPr>
          <a:xfrm>
            <a:off x="4503755" y="856754"/>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Send products by ship</a:t>
            </a:r>
            <a:endParaRPr lang="en-US" sz="2000" dirty="0"/>
          </a:p>
        </p:txBody>
      </p:sp>
      <p:sp>
        <p:nvSpPr>
          <p:cNvPr id="6" name="Rounded Rectangle 5"/>
          <p:cNvSpPr/>
          <p:nvPr/>
        </p:nvSpPr>
        <p:spPr>
          <a:xfrm>
            <a:off x="4503755" y="2596751"/>
            <a:ext cx="2179196" cy="9564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smtClean="0"/>
              <a:t>Send products by airplane</a:t>
            </a:r>
            <a:endParaRPr lang="en-US" sz="2000" dirty="0"/>
          </a:p>
        </p:txBody>
      </p:sp>
      <p:cxnSp>
        <p:nvCxnSpPr>
          <p:cNvPr id="9" name="Straight Arrow Connector 8"/>
          <p:cNvCxnSpPr>
            <a:endCxn id="5" idx="1"/>
          </p:cNvCxnSpPr>
          <p:nvPr/>
        </p:nvCxnSpPr>
        <p:spPr>
          <a:xfrm flipV="1">
            <a:off x="2453555" y="1334992"/>
            <a:ext cx="2050200" cy="737239"/>
          </a:xfrm>
          <a:prstGeom prst="straightConnector1">
            <a:avLst/>
          </a:prstGeom>
          <a:ln>
            <a:headEnd type="none"/>
            <a:tailEnd type="oval" w="lg" len="lg"/>
          </a:ln>
        </p:spPr>
        <p:style>
          <a:lnRef idx="2">
            <a:schemeClr val="dk1"/>
          </a:lnRef>
          <a:fillRef idx="1">
            <a:schemeClr val="lt1"/>
          </a:fillRef>
          <a:effectRef idx="0">
            <a:schemeClr val="dk1"/>
          </a:effectRef>
          <a:fontRef idx="minor">
            <a:schemeClr val="dk1"/>
          </a:fontRef>
        </p:style>
      </p:cxnSp>
      <p:cxnSp>
        <p:nvCxnSpPr>
          <p:cNvPr id="12" name="Straight Arrow Connector 11"/>
          <p:cNvCxnSpPr/>
          <p:nvPr/>
        </p:nvCxnSpPr>
        <p:spPr>
          <a:xfrm>
            <a:off x="2453555" y="2439885"/>
            <a:ext cx="2050200" cy="501347"/>
          </a:xfrm>
          <a:prstGeom prst="straightConnector1">
            <a:avLst/>
          </a:prstGeom>
          <a:ln>
            <a:headEnd type="none"/>
            <a:tailEnd type="oval" w="lg" len="lg"/>
          </a:ln>
        </p:spPr>
        <p:style>
          <a:lnRef idx="2">
            <a:schemeClr val="dk1"/>
          </a:lnRef>
          <a:fillRef idx="1">
            <a:schemeClr val="lt1"/>
          </a:fillRef>
          <a:effectRef idx="0">
            <a:schemeClr val="dk1"/>
          </a:effectRef>
          <a:fontRef idx="minor">
            <a:schemeClr val="dk1"/>
          </a:fontRef>
        </p:style>
      </p:cxnSp>
      <p:cxnSp>
        <p:nvCxnSpPr>
          <p:cNvPr id="15" name="Straight Arrow Connector 14"/>
          <p:cNvCxnSpPr/>
          <p:nvPr/>
        </p:nvCxnSpPr>
        <p:spPr>
          <a:xfrm>
            <a:off x="2453555" y="2682557"/>
            <a:ext cx="2050200" cy="542771"/>
          </a:xfrm>
          <a:prstGeom prst="straightConnector1">
            <a:avLst/>
          </a:prstGeom>
          <a:ln>
            <a:headEnd type="none"/>
            <a:tailEnd type="oval" w="lg" len="lg"/>
          </a:ln>
        </p:spPr>
        <p:style>
          <a:lnRef idx="2">
            <a:schemeClr val="dk1"/>
          </a:lnRef>
          <a:fillRef idx="1">
            <a:schemeClr val="lt1"/>
          </a:fillRef>
          <a:effectRef idx="0">
            <a:schemeClr val="dk1"/>
          </a:effectRef>
          <a:fontRef idx="minor">
            <a:schemeClr val="dk1"/>
          </a:fontRef>
        </p:style>
      </p:cxnSp>
      <p:sp>
        <p:nvSpPr>
          <p:cNvPr id="25" name="TextBox 24"/>
          <p:cNvSpPr txBox="1"/>
          <p:nvPr/>
        </p:nvSpPr>
        <p:spPr>
          <a:xfrm>
            <a:off x="2171355" y="2457907"/>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7</a:t>
            </a:r>
            <a:endParaRPr lang="en-US" sz="1400" dirty="0"/>
          </a:p>
        </p:txBody>
      </p:sp>
      <p:sp>
        <p:nvSpPr>
          <p:cNvPr id="26" name="TextBox 25"/>
          <p:cNvSpPr txBox="1"/>
          <p:nvPr/>
        </p:nvSpPr>
        <p:spPr>
          <a:xfrm>
            <a:off x="6402736" y="1505452"/>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8</a:t>
            </a:r>
            <a:endParaRPr lang="en-US" sz="1400" dirty="0"/>
          </a:p>
        </p:txBody>
      </p:sp>
      <p:sp>
        <p:nvSpPr>
          <p:cNvPr id="27" name="TextBox 26"/>
          <p:cNvSpPr txBox="1"/>
          <p:nvPr/>
        </p:nvSpPr>
        <p:spPr>
          <a:xfrm>
            <a:off x="6420025" y="3240608"/>
            <a:ext cx="43897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smtClean="0"/>
              <a:t>9</a:t>
            </a:r>
            <a:endParaRPr lang="en-US" sz="1400" dirty="0"/>
          </a:p>
        </p:txBody>
      </p:sp>
      <p:sp>
        <p:nvSpPr>
          <p:cNvPr id="16" name="TextBox 15"/>
          <p:cNvSpPr txBox="1"/>
          <p:nvPr/>
        </p:nvSpPr>
        <p:spPr>
          <a:xfrm>
            <a:off x="1626557" y="3830537"/>
            <a:ext cx="1967546" cy="64633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dirty="0" smtClean="0"/>
              <a:t>IF cost of </a:t>
            </a:r>
            <a:r>
              <a:rPr lang="en-US" dirty="0"/>
              <a:t>9 ≤ </a:t>
            </a:r>
            <a:r>
              <a:rPr lang="en-US" dirty="0" smtClean="0"/>
              <a:t>1,5 * cost of 8</a:t>
            </a:r>
            <a:endParaRPr lang="en-US" dirty="0"/>
          </a:p>
        </p:txBody>
      </p:sp>
      <p:cxnSp>
        <p:nvCxnSpPr>
          <p:cNvPr id="3" name="Straight Connector 2"/>
          <p:cNvCxnSpPr>
            <a:stCxn id="16" idx="0"/>
          </p:cNvCxnSpPr>
          <p:nvPr/>
        </p:nvCxnSpPr>
        <p:spPr>
          <a:xfrm flipV="1">
            <a:off x="2610330" y="2941232"/>
            <a:ext cx="983773" cy="889305"/>
          </a:xfrm>
          <a:prstGeom prst="line">
            <a:avLst/>
          </a:prstGeom>
          <a:ln>
            <a:prstDash val="dot"/>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96321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ReFlex</a:t>
            </a:r>
            <a:endParaRPr lang="en-US" dirty="0"/>
          </a:p>
        </p:txBody>
      </p:sp>
      <p:sp>
        <p:nvSpPr>
          <p:cNvPr id="22" name="Rectangle 21"/>
          <p:cNvSpPr/>
          <p:nvPr/>
        </p:nvSpPr>
        <p:spPr>
          <a:xfrm>
            <a:off x="2195736" y="1484784"/>
            <a:ext cx="4968552" cy="4176464"/>
          </a:xfrm>
          <a:prstGeom prst="rect">
            <a:avLst/>
          </a:prstGeom>
          <a:ln>
            <a:solidFill>
              <a:srgbClr val="390000"/>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9" name="Group 8"/>
          <p:cNvGrpSpPr/>
          <p:nvPr/>
        </p:nvGrpSpPr>
        <p:grpSpPr>
          <a:xfrm>
            <a:off x="2915816" y="1484784"/>
            <a:ext cx="4248472" cy="2160240"/>
            <a:chOff x="2915816" y="1484784"/>
            <a:chExt cx="4248472" cy="2160240"/>
          </a:xfrm>
        </p:grpSpPr>
        <p:sp>
          <p:nvSpPr>
            <p:cNvPr id="3" name="Rectangle 2"/>
            <p:cNvSpPr/>
            <p:nvPr/>
          </p:nvSpPr>
          <p:spPr>
            <a:xfrm>
              <a:off x="2915816" y="1484784"/>
              <a:ext cx="4248472" cy="108012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4716016" y="2564904"/>
              <a:ext cx="2448272" cy="1080120"/>
            </a:xfrm>
            <a:prstGeom prst="rect">
              <a:avLst/>
            </a:prstGeom>
            <a:ln>
              <a:solidFill>
                <a:srgbClr val="39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ectangle 4"/>
            <p:cNvSpPr/>
            <p:nvPr/>
          </p:nvSpPr>
          <p:spPr>
            <a:xfrm>
              <a:off x="4743975" y="2276872"/>
              <a:ext cx="2392693" cy="432048"/>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0" name="TextBox 9"/>
          <p:cNvSpPr txBox="1"/>
          <p:nvPr/>
        </p:nvSpPr>
        <p:spPr>
          <a:xfrm>
            <a:off x="5580112" y="1844824"/>
            <a:ext cx="1108221" cy="646331"/>
          </a:xfrm>
          <a:prstGeom prst="rect">
            <a:avLst/>
          </a:prstGeom>
          <a:noFill/>
          <a:ln>
            <a:solidFill>
              <a:schemeClr val="bg1">
                <a:lumMod val="50000"/>
              </a:schemeClr>
            </a:solidFill>
          </a:ln>
        </p:spPr>
        <p:txBody>
          <a:bodyPr wrap="none" rtlCol="0">
            <a:spAutoFit/>
          </a:bodyPr>
          <a:lstStyle/>
          <a:p>
            <a:pPr algn="ctr"/>
            <a:r>
              <a:rPr lang="en-US" dirty="0" smtClean="0">
                <a:solidFill>
                  <a:srgbClr val="390000"/>
                </a:solidFill>
              </a:rPr>
              <a:t>Rules</a:t>
            </a:r>
          </a:p>
          <a:p>
            <a:pPr algn="ctr"/>
            <a:r>
              <a:rPr lang="en-US" dirty="0" smtClean="0">
                <a:solidFill>
                  <a:srgbClr val="390000"/>
                </a:solidFill>
              </a:rPr>
              <a:t>Compiler</a:t>
            </a:r>
            <a:endParaRPr lang="en-US" dirty="0">
              <a:solidFill>
                <a:srgbClr val="390000"/>
              </a:solidFill>
            </a:endParaRPr>
          </a:p>
        </p:txBody>
      </p:sp>
      <p:pic>
        <p:nvPicPr>
          <p:cNvPr id="12" name="Picture 11"/>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3491880" y="1703251"/>
            <a:ext cx="442388" cy="357597"/>
          </a:xfrm>
          <a:prstGeom prst="rect">
            <a:avLst/>
          </a:prstGeom>
        </p:spPr>
      </p:pic>
      <p:sp>
        <p:nvSpPr>
          <p:cNvPr id="13" name="TextBox 12"/>
          <p:cNvSpPr txBox="1"/>
          <p:nvPr/>
        </p:nvSpPr>
        <p:spPr>
          <a:xfrm>
            <a:off x="3824520" y="1825079"/>
            <a:ext cx="1611576" cy="307777"/>
          </a:xfrm>
          <a:prstGeom prst="rect">
            <a:avLst/>
          </a:prstGeom>
          <a:noFill/>
        </p:spPr>
        <p:txBody>
          <a:bodyPr wrap="none" rtlCol="0">
            <a:spAutoFit/>
          </a:bodyPr>
          <a:lstStyle/>
          <a:p>
            <a:r>
              <a:rPr lang="en-US" sz="1400" dirty="0" smtClean="0">
                <a:solidFill>
                  <a:schemeClr val="bg1">
                    <a:lumMod val="50000"/>
                  </a:schemeClr>
                </a:solidFill>
              </a:rPr>
              <a:t>Business Process</a:t>
            </a:r>
            <a:endParaRPr lang="en-US" sz="1400" dirty="0">
              <a:solidFill>
                <a:schemeClr val="bg1">
                  <a:lumMod val="50000"/>
                </a:schemeClr>
              </a:solidFill>
            </a:endParaRPr>
          </a:p>
        </p:txBody>
      </p:sp>
      <p:cxnSp>
        <p:nvCxnSpPr>
          <p:cNvPr id="17" name="Straight Arrow Connector 16"/>
          <p:cNvCxnSpPr/>
          <p:nvPr/>
        </p:nvCxnSpPr>
        <p:spPr>
          <a:xfrm flipH="1" flipV="1">
            <a:off x="3419872" y="2132856"/>
            <a:ext cx="2088232" cy="35134"/>
          </a:xfrm>
          <a:prstGeom prst="straightConnector1">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pic>
        <p:nvPicPr>
          <p:cNvPr id="19" name="Picture 18" descr="Captura de Tela 2013-10-11 às 12.58.02.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36096" y="3140968"/>
            <a:ext cx="1434356" cy="1247556"/>
          </a:xfrm>
          <a:prstGeom prst="rect">
            <a:avLst/>
          </a:prstGeom>
        </p:spPr>
      </p:pic>
      <p:cxnSp>
        <p:nvCxnSpPr>
          <p:cNvPr id="21" name="Straight Arrow Connector 20"/>
          <p:cNvCxnSpPr/>
          <p:nvPr/>
        </p:nvCxnSpPr>
        <p:spPr>
          <a:xfrm>
            <a:off x="6134223" y="2563163"/>
            <a:ext cx="21953" cy="505797"/>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pic>
        <p:nvPicPr>
          <p:cNvPr id="23" name="Picture 22" descr="Captura de Tela 2013-10-11 às 13.20.04.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1760" y="3645024"/>
            <a:ext cx="1165630" cy="1008112"/>
          </a:xfrm>
          <a:prstGeom prst="rect">
            <a:avLst/>
          </a:prstGeom>
        </p:spPr>
      </p:pic>
      <p:cxnSp>
        <p:nvCxnSpPr>
          <p:cNvPr id="25" name="Straight Arrow Connector 24"/>
          <p:cNvCxnSpPr/>
          <p:nvPr/>
        </p:nvCxnSpPr>
        <p:spPr>
          <a:xfrm>
            <a:off x="2915816" y="2708920"/>
            <a:ext cx="0" cy="792088"/>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540783" y="4941168"/>
            <a:ext cx="1191457" cy="369332"/>
          </a:xfrm>
          <a:prstGeom prst="rect">
            <a:avLst/>
          </a:prstGeom>
          <a:noFill/>
          <a:ln>
            <a:solidFill>
              <a:srgbClr val="390000"/>
            </a:solidFill>
          </a:ln>
        </p:spPr>
        <p:txBody>
          <a:bodyPr wrap="square" rtlCol="0">
            <a:spAutoFit/>
          </a:bodyPr>
          <a:lstStyle/>
          <a:p>
            <a:pPr algn="ctr"/>
            <a:r>
              <a:rPr lang="en-US" dirty="0" smtClean="0">
                <a:solidFill>
                  <a:srgbClr val="390000"/>
                </a:solidFill>
              </a:rPr>
              <a:t>Engine</a:t>
            </a:r>
            <a:endParaRPr lang="en-US" dirty="0">
              <a:solidFill>
                <a:srgbClr val="390000"/>
              </a:solidFill>
            </a:endParaRPr>
          </a:p>
        </p:txBody>
      </p:sp>
      <p:cxnSp>
        <p:nvCxnSpPr>
          <p:cNvPr id="37" name="Elbow Connector 36"/>
          <p:cNvCxnSpPr/>
          <p:nvPr/>
        </p:nvCxnSpPr>
        <p:spPr>
          <a:xfrm rot="16200000" flipH="1">
            <a:off x="3880563" y="3719747"/>
            <a:ext cx="472698" cy="2546208"/>
          </a:xfrm>
          <a:prstGeom prst="bentConnector2">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cxnSp>
        <p:nvCxnSpPr>
          <p:cNvPr id="38" name="Elbow Connector 37"/>
          <p:cNvCxnSpPr/>
          <p:nvPr/>
        </p:nvCxnSpPr>
        <p:spPr>
          <a:xfrm>
            <a:off x="2987824" y="4797152"/>
            <a:ext cx="2376264" cy="288032"/>
          </a:xfrm>
          <a:prstGeom prst="bentConnector3">
            <a:avLst>
              <a:gd name="adj1" fmla="val 540"/>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a:off x="6300192" y="4509120"/>
            <a:ext cx="0" cy="360040"/>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6084168" y="4509120"/>
            <a:ext cx="0" cy="360040"/>
          </a:xfrm>
          <a:prstGeom prst="straightConnector1">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pic>
        <p:nvPicPr>
          <p:cNvPr id="8" name="Picture 7" descr="Captura de Tela 2013-10-11 às 12.59.36.png"/>
          <p:cNvPicPr>
            <a:picLocks noChangeAspect="1"/>
          </p:cNvPicPr>
          <p:nvPr/>
        </p:nvPicPr>
        <p:blipFill rotWithShape="1">
          <a:blip r:embed="rId7">
            <a:extLst>
              <a:ext uri="{28A0092B-C50C-407E-A947-70E740481C1C}">
                <a14:useLocalDpi xmlns:a14="http://schemas.microsoft.com/office/drawing/2010/main" val="0"/>
              </a:ext>
            </a:extLst>
          </a:blip>
          <a:srcRect t="3095" b="-1"/>
          <a:stretch/>
        </p:blipFill>
        <p:spPr>
          <a:xfrm>
            <a:off x="2483768" y="1583530"/>
            <a:ext cx="864096" cy="837357"/>
          </a:xfrm>
          <a:prstGeom prst="rect">
            <a:avLst/>
          </a:prstGeom>
        </p:spPr>
      </p:pic>
      <p:sp>
        <p:nvSpPr>
          <p:cNvPr id="6" name="Rectangle 5"/>
          <p:cNvSpPr/>
          <p:nvPr/>
        </p:nvSpPr>
        <p:spPr>
          <a:xfrm>
            <a:off x="1979712" y="1268760"/>
            <a:ext cx="5472608" cy="4680520"/>
          </a:xfrm>
          <a:prstGeom prst="rect">
            <a:avLst/>
          </a:prstGeom>
          <a:solidFill>
            <a:schemeClr val="lt1">
              <a:alpha val="7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670498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ReFlex</a:t>
            </a:r>
            <a:endParaRPr lang="en-US" dirty="0"/>
          </a:p>
        </p:txBody>
      </p:sp>
      <p:sp>
        <p:nvSpPr>
          <p:cNvPr id="22" name="Rectangle 21"/>
          <p:cNvSpPr/>
          <p:nvPr/>
        </p:nvSpPr>
        <p:spPr>
          <a:xfrm>
            <a:off x="2195736" y="1484784"/>
            <a:ext cx="4968552" cy="4176464"/>
          </a:xfrm>
          <a:prstGeom prst="rect">
            <a:avLst/>
          </a:prstGeom>
          <a:ln>
            <a:solidFill>
              <a:srgbClr val="390000"/>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23" name="Picture 22" descr="Captura de Tela 2013-10-11 às 13.20.0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3645024"/>
            <a:ext cx="1165630" cy="1008112"/>
          </a:xfrm>
          <a:prstGeom prst="rect">
            <a:avLst/>
          </a:prstGeom>
        </p:spPr>
      </p:pic>
      <p:cxnSp>
        <p:nvCxnSpPr>
          <p:cNvPr id="25" name="Straight Arrow Connector 24"/>
          <p:cNvCxnSpPr/>
          <p:nvPr/>
        </p:nvCxnSpPr>
        <p:spPr>
          <a:xfrm>
            <a:off x="2915816" y="2708920"/>
            <a:ext cx="0" cy="792088"/>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540783" y="4941168"/>
            <a:ext cx="1191457" cy="369332"/>
          </a:xfrm>
          <a:prstGeom prst="rect">
            <a:avLst/>
          </a:prstGeom>
          <a:noFill/>
          <a:ln>
            <a:solidFill>
              <a:srgbClr val="390000"/>
            </a:solidFill>
          </a:ln>
        </p:spPr>
        <p:txBody>
          <a:bodyPr wrap="square" rtlCol="0">
            <a:spAutoFit/>
          </a:bodyPr>
          <a:lstStyle/>
          <a:p>
            <a:pPr algn="ctr"/>
            <a:r>
              <a:rPr lang="en-US" dirty="0" smtClean="0">
                <a:solidFill>
                  <a:srgbClr val="390000"/>
                </a:solidFill>
              </a:rPr>
              <a:t>Engine</a:t>
            </a:r>
            <a:endParaRPr lang="en-US" dirty="0">
              <a:solidFill>
                <a:srgbClr val="390000"/>
              </a:solidFill>
            </a:endParaRPr>
          </a:p>
        </p:txBody>
      </p:sp>
      <p:cxnSp>
        <p:nvCxnSpPr>
          <p:cNvPr id="37" name="Elbow Connector 36"/>
          <p:cNvCxnSpPr/>
          <p:nvPr/>
        </p:nvCxnSpPr>
        <p:spPr>
          <a:xfrm rot="16200000" flipH="1">
            <a:off x="3880563" y="3719747"/>
            <a:ext cx="472698" cy="2546208"/>
          </a:xfrm>
          <a:prstGeom prst="bentConnector2">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cxnSp>
        <p:nvCxnSpPr>
          <p:cNvPr id="38" name="Elbow Connector 37"/>
          <p:cNvCxnSpPr/>
          <p:nvPr/>
        </p:nvCxnSpPr>
        <p:spPr>
          <a:xfrm>
            <a:off x="2987824" y="4797152"/>
            <a:ext cx="2376264" cy="288032"/>
          </a:xfrm>
          <a:prstGeom prst="bentConnector3">
            <a:avLst>
              <a:gd name="adj1" fmla="val 540"/>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a:off x="6300192" y="4509120"/>
            <a:ext cx="0" cy="360040"/>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6084168" y="4509120"/>
            <a:ext cx="0" cy="360040"/>
          </a:xfrm>
          <a:prstGeom prst="straightConnector1">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979712" y="1268760"/>
            <a:ext cx="5472608" cy="4680520"/>
          </a:xfrm>
          <a:prstGeom prst="rect">
            <a:avLst/>
          </a:prstGeom>
          <a:solidFill>
            <a:schemeClr val="lt1">
              <a:alpha val="7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9" name="Group 8"/>
          <p:cNvGrpSpPr/>
          <p:nvPr/>
        </p:nvGrpSpPr>
        <p:grpSpPr>
          <a:xfrm>
            <a:off x="2915816" y="1484784"/>
            <a:ext cx="4248472" cy="2160240"/>
            <a:chOff x="2915816" y="1484784"/>
            <a:chExt cx="4248472" cy="2160240"/>
          </a:xfrm>
        </p:grpSpPr>
        <p:sp>
          <p:nvSpPr>
            <p:cNvPr id="3" name="Rectangle 2"/>
            <p:cNvSpPr/>
            <p:nvPr/>
          </p:nvSpPr>
          <p:spPr>
            <a:xfrm>
              <a:off x="2915816" y="1484784"/>
              <a:ext cx="4248472" cy="108012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4716016" y="2564904"/>
              <a:ext cx="2448272" cy="1080120"/>
            </a:xfrm>
            <a:prstGeom prst="rect">
              <a:avLst/>
            </a:prstGeom>
            <a:ln>
              <a:solidFill>
                <a:srgbClr val="39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ectangle 4"/>
            <p:cNvSpPr/>
            <p:nvPr/>
          </p:nvSpPr>
          <p:spPr>
            <a:xfrm>
              <a:off x="4743975" y="2276872"/>
              <a:ext cx="2392693" cy="432048"/>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pic>
        <p:nvPicPr>
          <p:cNvPr id="19" name="Picture 18" descr="Captura de Tela 2013-10-11 às 12.58.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36096" y="3140968"/>
            <a:ext cx="1434356" cy="1247556"/>
          </a:xfrm>
          <a:prstGeom prst="rect">
            <a:avLst/>
          </a:prstGeom>
        </p:spPr>
      </p:pic>
      <p:cxnSp>
        <p:nvCxnSpPr>
          <p:cNvPr id="21" name="Straight Arrow Connector 20"/>
          <p:cNvCxnSpPr/>
          <p:nvPr/>
        </p:nvCxnSpPr>
        <p:spPr>
          <a:xfrm>
            <a:off x="6134223" y="2563163"/>
            <a:ext cx="21953" cy="505797"/>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580112" y="1844824"/>
            <a:ext cx="1108221" cy="646331"/>
          </a:xfrm>
          <a:prstGeom prst="rect">
            <a:avLst/>
          </a:prstGeom>
          <a:noFill/>
          <a:ln>
            <a:solidFill>
              <a:schemeClr val="bg1">
                <a:lumMod val="50000"/>
              </a:schemeClr>
            </a:solidFill>
          </a:ln>
        </p:spPr>
        <p:txBody>
          <a:bodyPr wrap="none" rtlCol="0">
            <a:spAutoFit/>
          </a:bodyPr>
          <a:lstStyle/>
          <a:p>
            <a:pPr algn="ctr"/>
            <a:r>
              <a:rPr lang="en-US" dirty="0" smtClean="0">
                <a:solidFill>
                  <a:srgbClr val="390000"/>
                </a:solidFill>
              </a:rPr>
              <a:t>Rules</a:t>
            </a:r>
          </a:p>
          <a:p>
            <a:pPr algn="ctr"/>
            <a:r>
              <a:rPr lang="en-US" dirty="0" smtClean="0">
                <a:solidFill>
                  <a:srgbClr val="390000"/>
                </a:solidFill>
              </a:rPr>
              <a:t>Compiler</a:t>
            </a:r>
            <a:endParaRPr lang="en-US" dirty="0">
              <a:solidFill>
                <a:srgbClr val="390000"/>
              </a:solidFill>
            </a:endParaRPr>
          </a:p>
        </p:txBody>
      </p:sp>
      <p:pic>
        <p:nvPicPr>
          <p:cNvPr id="12" name="Picture 11"/>
          <p:cNvPicPr>
            <a:picLocks noChangeAspect="1"/>
          </p:cNvPicPr>
          <p:nvPr/>
        </p:nvPicPr>
        <p:blipFill>
          <a:blip r:embed="rId5">
            <a:extLst>
              <a:ext uri="{BEBA8EAE-BF5A-486C-A8C5-ECC9F3942E4B}">
                <a14:imgProps xmlns:a14="http://schemas.microsoft.com/office/drawing/2010/main">
                  <a14:imgLayer r:embed="rId6">
                    <a14:imgEffect>
                      <a14:saturation sat="0"/>
                    </a14:imgEffect>
                  </a14:imgLayer>
                </a14:imgProps>
              </a:ext>
            </a:extLst>
          </a:blip>
          <a:stretch>
            <a:fillRect/>
          </a:stretch>
        </p:blipFill>
        <p:spPr>
          <a:xfrm>
            <a:off x="3491880" y="1703251"/>
            <a:ext cx="442388" cy="357597"/>
          </a:xfrm>
          <a:prstGeom prst="rect">
            <a:avLst/>
          </a:prstGeom>
        </p:spPr>
      </p:pic>
      <p:cxnSp>
        <p:nvCxnSpPr>
          <p:cNvPr id="17" name="Straight Arrow Connector 16"/>
          <p:cNvCxnSpPr/>
          <p:nvPr/>
        </p:nvCxnSpPr>
        <p:spPr>
          <a:xfrm flipH="1" flipV="1">
            <a:off x="3419872" y="2132856"/>
            <a:ext cx="2088232" cy="35134"/>
          </a:xfrm>
          <a:prstGeom prst="straightConnector1">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824520" y="1825079"/>
            <a:ext cx="1611576" cy="307777"/>
          </a:xfrm>
          <a:prstGeom prst="rect">
            <a:avLst/>
          </a:prstGeom>
          <a:noFill/>
        </p:spPr>
        <p:txBody>
          <a:bodyPr wrap="none" rtlCol="0">
            <a:spAutoFit/>
          </a:bodyPr>
          <a:lstStyle/>
          <a:p>
            <a:r>
              <a:rPr lang="en-US" sz="1400" dirty="0" smtClean="0">
                <a:solidFill>
                  <a:schemeClr val="bg1">
                    <a:lumMod val="50000"/>
                  </a:schemeClr>
                </a:solidFill>
              </a:rPr>
              <a:t>Business Process</a:t>
            </a:r>
            <a:endParaRPr lang="en-US" sz="1400" dirty="0">
              <a:solidFill>
                <a:schemeClr val="bg1">
                  <a:lumMod val="50000"/>
                </a:schemeClr>
              </a:solidFill>
            </a:endParaRPr>
          </a:p>
        </p:txBody>
      </p:sp>
      <p:pic>
        <p:nvPicPr>
          <p:cNvPr id="8" name="Picture 7" descr="Captura de Tela 2013-10-11 às 12.59.36.png"/>
          <p:cNvPicPr>
            <a:picLocks noChangeAspect="1"/>
          </p:cNvPicPr>
          <p:nvPr/>
        </p:nvPicPr>
        <p:blipFill rotWithShape="1">
          <a:blip r:embed="rId7">
            <a:extLst>
              <a:ext uri="{28A0092B-C50C-407E-A947-70E740481C1C}">
                <a14:useLocalDpi xmlns:a14="http://schemas.microsoft.com/office/drawing/2010/main" val="0"/>
              </a:ext>
            </a:extLst>
          </a:blip>
          <a:srcRect t="3095" b="-1"/>
          <a:stretch/>
        </p:blipFill>
        <p:spPr>
          <a:xfrm>
            <a:off x="2483768" y="1583530"/>
            <a:ext cx="864096" cy="837357"/>
          </a:xfrm>
          <a:prstGeom prst="rect">
            <a:avLst/>
          </a:prstGeom>
        </p:spPr>
      </p:pic>
    </p:spTree>
    <p:extLst>
      <p:ext uri="{BB962C8B-B14F-4D97-AF65-F5344CB8AC3E}">
        <p14:creationId xmlns:p14="http://schemas.microsoft.com/office/powerpoint/2010/main" val="1534818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ReFlex</a:t>
            </a:r>
            <a:endParaRPr lang="en-US" dirty="0"/>
          </a:p>
        </p:txBody>
      </p:sp>
      <p:grpSp>
        <p:nvGrpSpPr>
          <p:cNvPr id="9" name="Group 8"/>
          <p:cNvGrpSpPr/>
          <p:nvPr/>
        </p:nvGrpSpPr>
        <p:grpSpPr>
          <a:xfrm>
            <a:off x="2915816" y="1484784"/>
            <a:ext cx="4248472" cy="2160240"/>
            <a:chOff x="2915816" y="1484784"/>
            <a:chExt cx="4248472" cy="2160240"/>
          </a:xfrm>
        </p:grpSpPr>
        <p:sp>
          <p:nvSpPr>
            <p:cNvPr id="3" name="Rectangle 2"/>
            <p:cNvSpPr/>
            <p:nvPr/>
          </p:nvSpPr>
          <p:spPr>
            <a:xfrm>
              <a:off x="2915816" y="1484784"/>
              <a:ext cx="4248472" cy="108012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4716016" y="2564904"/>
              <a:ext cx="2448272" cy="1080120"/>
            </a:xfrm>
            <a:prstGeom prst="rect">
              <a:avLst/>
            </a:prstGeom>
            <a:ln>
              <a:solidFill>
                <a:srgbClr val="39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Rectangle 4"/>
            <p:cNvSpPr/>
            <p:nvPr/>
          </p:nvSpPr>
          <p:spPr>
            <a:xfrm>
              <a:off x="4743975" y="2276872"/>
              <a:ext cx="2392693" cy="432048"/>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0" name="TextBox 9"/>
          <p:cNvSpPr txBox="1"/>
          <p:nvPr/>
        </p:nvSpPr>
        <p:spPr>
          <a:xfrm>
            <a:off x="5580112" y="1844824"/>
            <a:ext cx="1108221" cy="646331"/>
          </a:xfrm>
          <a:prstGeom prst="rect">
            <a:avLst/>
          </a:prstGeom>
          <a:noFill/>
          <a:ln>
            <a:solidFill>
              <a:schemeClr val="bg1">
                <a:lumMod val="50000"/>
              </a:schemeClr>
            </a:solidFill>
          </a:ln>
        </p:spPr>
        <p:txBody>
          <a:bodyPr wrap="none" rtlCol="0">
            <a:spAutoFit/>
          </a:bodyPr>
          <a:lstStyle/>
          <a:p>
            <a:pPr algn="ctr"/>
            <a:r>
              <a:rPr lang="en-US" dirty="0" smtClean="0">
                <a:solidFill>
                  <a:srgbClr val="390000"/>
                </a:solidFill>
              </a:rPr>
              <a:t>Rules</a:t>
            </a:r>
          </a:p>
          <a:p>
            <a:pPr algn="ctr"/>
            <a:r>
              <a:rPr lang="en-US" dirty="0" smtClean="0">
                <a:solidFill>
                  <a:srgbClr val="390000"/>
                </a:solidFill>
              </a:rPr>
              <a:t>Compiler</a:t>
            </a:r>
            <a:endParaRPr lang="en-US" dirty="0">
              <a:solidFill>
                <a:srgbClr val="390000"/>
              </a:solidFill>
            </a:endParaRPr>
          </a:p>
        </p:txBody>
      </p:sp>
      <p:pic>
        <p:nvPicPr>
          <p:cNvPr id="12" name="Picture 11"/>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3491880" y="1703251"/>
            <a:ext cx="442388" cy="357597"/>
          </a:xfrm>
          <a:prstGeom prst="rect">
            <a:avLst/>
          </a:prstGeom>
        </p:spPr>
      </p:pic>
      <p:sp>
        <p:nvSpPr>
          <p:cNvPr id="13" name="TextBox 12"/>
          <p:cNvSpPr txBox="1"/>
          <p:nvPr/>
        </p:nvSpPr>
        <p:spPr>
          <a:xfrm>
            <a:off x="3824520" y="1825079"/>
            <a:ext cx="1611576" cy="307777"/>
          </a:xfrm>
          <a:prstGeom prst="rect">
            <a:avLst/>
          </a:prstGeom>
          <a:noFill/>
        </p:spPr>
        <p:txBody>
          <a:bodyPr wrap="none" rtlCol="0">
            <a:spAutoFit/>
          </a:bodyPr>
          <a:lstStyle/>
          <a:p>
            <a:r>
              <a:rPr lang="en-US" sz="1400" dirty="0" smtClean="0">
                <a:solidFill>
                  <a:schemeClr val="bg1">
                    <a:lumMod val="50000"/>
                  </a:schemeClr>
                </a:solidFill>
              </a:rPr>
              <a:t>Business Process</a:t>
            </a:r>
            <a:endParaRPr lang="en-US" sz="1400" dirty="0">
              <a:solidFill>
                <a:schemeClr val="bg1">
                  <a:lumMod val="50000"/>
                </a:schemeClr>
              </a:solidFill>
            </a:endParaRPr>
          </a:p>
        </p:txBody>
      </p:sp>
      <p:cxnSp>
        <p:nvCxnSpPr>
          <p:cNvPr id="17" name="Straight Arrow Connector 16"/>
          <p:cNvCxnSpPr/>
          <p:nvPr/>
        </p:nvCxnSpPr>
        <p:spPr>
          <a:xfrm flipH="1" flipV="1">
            <a:off x="3419872" y="2132856"/>
            <a:ext cx="2088232" cy="35134"/>
          </a:xfrm>
          <a:prstGeom prst="straightConnector1">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6134223" y="2563163"/>
            <a:ext cx="21953" cy="505797"/>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1979712" y="1268760"/>
            <a:ext cx="5472608" cy="4680520"/>
          </a:xfrm>
          <a:prstGeom prst="rect">
            <a:avLst/>
          </a:prstGeom>
          <a:solidFill>
            <a:schemeClr val="lt1">
              <a:alpha val="7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2195736" y="1484784"/>
            <a:ext cx="4968552" cy="4176464"/>
          </a:xfrm>
          <a:prstGeom prst="rect">
            <a:avLst/>
          </a:prstGeom>
          <a:noFill/>
          <a:ln>
            <a:solidFill>
              <a:srgbClr val="390000"/>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8" name="Picture 7" descr="Captura de Tela 2013-10-11 às 12.59.36.png"/>
          <p:cNvPicPr>
            <a:picLocks noChangeAspect="1"/>
          </p:cNvPicPr>
          <p:nvPr/>
        </p:nvPicPr>
        <p:blipFill rotWithShape="1">
          <a:blip r:embed="rId5">
            <a:extLst>
              <a:ext uri="{28A0092B-C50C-407E-A947-70E740481C1C}">
                <a14:useLocalDpi xmlns:a14="http://schemas.microsoft.com/office/drawing/2010/main" val="0"/>
              </a:ext>
            </a:extLst>
          </a:blip>
          <a:srcRect t="3095" b="-1"/>
          <a:stretch/>
        </p:blipFill>
        <p:spPr>
          <a:xfrm>
            <a:off x="2483768" y="1583530"/>
            <a:ext cx="864096" cy="837357"/>
          </a:xfrm>
          <a:prstGeom prst="rect">
            <a:avLst/>
          </a:prstGeom>
        </p:spPr>
      </p:pic>
      <p:cxnSp>
        <p:nvCxnSpPr>
          <p:cNvPr id="44" name="Straight Arrow Connector 43"/>
          <p:cNvCxnSpPr/>
          <p:nvPr/>
        </p:nvCxnSpPr>
        <p:spPr>
          <a:xfrm>
            <a:off x="6084168" y="4509120"/>
            <a:ext cx="0" cy="360040"/>
          </a:xfrm>
          <a:prstGeom prst="straightConnector1">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a:off x="6300192" y="4509120"/>
            <a:ext cx="0" cy="360040"/>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cxnSp>
        <p:nvCxnSpPr>
          <p:cNvPr id="38" name="Elbow Connector 37"/>
          <p:cNvCxnSpPr/>
          <p:nvPr/>
        </p:nvCxnSpPr>
        <p:spPr>
          <a:xfrm>
            <a:off x="2987824" y="4797152"/>
            <a:ext cx="2376264" cy="288032"/>
          </a:xfrm>
          <a:prstGeom prst="bentConnector3">
            <a:avLst>
              <a:gd name="adj1" fmla="val 540"/>
            </a:avLst>
          </a:prstGeom>
          <a:ln>
            <a:solidFill>
              <a:srgbClr val="39000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37" name="Elbow Connector 36"/>
          <p:cNvCxnSpPr/>
          <p:nvPr/>
        </p:nvCxnSpPr>
        <p:spPr>
          <a:xfrm rot="16200000" flipH="1">
            <a:off x="3880563" y="3719747"/>
            <a:ext cx="472698" cy="2546208"/>
          </a:xfrm>
          <a:prstGeom prst="bentConnector2">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540783" y="4941168"/>
            <a:ext cx="1191457" cy="369332"/>
          </a:xfrm>
          <a:prstGeom prst="rect">
            <a:avLst/>
          </a:prstGeom>
          <a:noFill/>
          <a:ln>
            <a:solidFill>
              <a:srgbClr val="390000"/>
            </a:solidFill>
          </a:ln>
        </p:spPr>
        <p:txBody>
          <a:bodyPr wrap="square" rtlCol="0">
            <a:spAutoFit/>
          </a:bodyPr>
          <a:lstStyle/>
          <a:p>
            <a:pPr algn="ctr"/>
            <a:r>
              <a:rPr lang="en-US" dirty="0" smtClean="0">
                <a:solidFill>
                  <a:srgbClr val="390000"/>
                </a:solidFill>
              </a:rPr>
              <a:t>Engine</a:t>
            </a:r>
            <a:endParaRPr lang="en-US" dirty="0">
              <a:solidFill>
                <a:srgbClr val="390000"/>
              </a:solidFill>
            </a:endParaRPr>
          </a:p>
        </p:txBody>
      </p:sp>
      <p:cxnSp>
        <p:nvCxnSpPr>
          <p:cNvPr id="25" name="Straight Arrow Connector 24"/>
          <p:cNvCxnSpPr/>
          <p:nvPr/>
        </p:nvCxnSpPr>
        <p:spPr>
          <a:xfrm>
            <a:off x="2915816" y="2708920"/>
            <a:ext cx="0" cy="792088"/>
          </a:xfrm>
          <a:prstGeom prst="straightConnector1">
            <a:avLst/>
          </a:prstGeom>
          <a:ln>
            <a:solidFill>
              <a:srgbClr val="390000"/>
            </a:solidFill>
            <a:tailEnd type="arrow"/>
          </a:ln>
        </p:spPr>
        <p:style>
          <a:lnRef idx="2">
            <a:schemeClr val="accent1"/>
          </a:lnRef>
          <a:fillRef idx="0">
            <a:schemeClr val="accent1"/>
          </a:fillRef>
          <a:effectRef idx="1">
            <a:schemeClr val="accent1"/>
          </a:effectRef>
          <a:fontRef idx="minor">
            <a:schemeClr val="tx1"/>
          </a:fontRef>
        </p:style>
      </p:cxnSp>
      <p:pic>
        <p:nvPicPr>
          <p:cNvPr id="23" name="Picture 22" descr="Captura de Tela 2013-10-11 às 13.20.04.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1760" y="3645024"/>
            <a:ext cx="1165630" cy="1008112"/>
          </a:xfrm>
          <a:prstGeom prst="rect">
            <a:avLst/>
          </a:prstGeom>
        </p:spPr>
      </p:pic>
      <p:pic>
        <p:nvPicPr>
          <p:cNvPr id="19" name="Picture 18" descr="Captura de Tela 2013-10-11 às 12.58.02.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36096" y="3140968"/>
            <a:ext cx="1434356" cy="1247556"/>
          </a:xfrm>
          <a:prstGeom prst="rect">
            <a:avLst/>
          </a:prstGeom>
        </p:spPr>
      </p:pic>
    </p:spTree>
    <p:extLst>
      <p:ext uri="{BB962C8B-B14F-4D97-AF65-F5344CB8AC3E}">
        <p14:creationId xmlns:p14="http://schemas.microsoft.com/office/powerpoint/2010/main" val="3306806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a:t>
            </a:r>
            <a:endParaRPr lang="en-US" dirty="0"/>
          </a:p>
        </p:txBody>
      </p:sp>
      <p:sp>
        <p:nvSpPr>
          <p:cNvPr id="3" name="Content Placeholder 2"/>
          <p:cNvSpPr>
            <a:spLocks noGrp="1"/>
          </p:cNvSpPr>
          <p:nvPr>
            <p:ph idx="1"/>
          </p:nvPr>
        </p:nvSpPr>
        <p:spPr/>
        <p:txBody>
          <a:bodyPr/>
          <a:lstStyle/>
          <a:p>
            <a:r>
              <a:rPr lang="en-US" dirty="0" smtClean="0"/>
              <a:t>State</a:t>
            </a:r>
          </a:p>
          <a:p>
            <a:endParaRPr lang="en-US" dirty="0"/>
          </a:p>
          <a:p>
            <a:pPr marL="3657600" lvl="8" indent="0">
              <a:buNone/>
            </a:pPr>
            <a:endParaRPr lang="en-US" dirty="0" smtClean="0"/>
          </a:p>
          <a:p>
            <a:pPr marL="3657600" lvl="8" indent="0">
              <a:buNone/>
            </a:pPr>
            <a:endParaRPr lang="en-US" dirty="0"/>
          </a:p>
          <a:p>
            <a:pPr marL="3657600" lvl="8" indent="0">
              <a:buNone/>
            </a:pPr>
            <a:endParaRPr lang="en-US" dirty="0" smtClean="0"/>
          </a:p>
          <a:p>
            <a:endParaRPr lang="en-US" sz="1200" dirty="0" smtClean="0"/>
          </a:p>
          <a:p>
            <a:endParaRPr lang="en-US" dirty="0" smtClean="0"/>
          </a:p>
          <a:p>
            <a:endParaRPr lang="en-US" dirty="0"/>
          </a:p>
          <a:p>
            <a:r>
              <a:rPr lang="en-US" dirty="0" smtClean="0"/>
              <a:t>Additional property</a:t>
            </a:r>
            <a:endParaRPr lang="en-US" dirty="0"/>
          </a:p>
        </p:txBody>
      </p:sp>
      <p:sp>
        <p:nvSpPr>
          <p:cNvPr id="4" name="Oval 3"/>
          <p:cNvSpPr/>
          <p:nvPr/>
        </p:nvSpPr>
        <p:spPr>
          <a:xfrm>
            <a:off x="3857135" y="2227951"/>
            <a:ext cx="1286189" cy="1286189"/>
          </a:xfrm>
          <a:prstGeom prst="ellipse">
            <a:avLst/>
          </a:prstGeom>
          <a:ln>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t>Activity</a:t>
            </a:r>
          </a:p>
          <a:p>
            <a:pPr algn="ctr"/>
            <a:r>
              <a:rPr lang="en-US" sz="2500" dirty="0"/>
              <a:t>A</a:t>
            </a:r>
          </a:p>
        </p:txBody>
      </p:sp>
      <p:sp>
        <p:nvSpPr>
          <p:cNvPr id="5" name="Oval 4"/>
          <p:cNvSpPr/>
          <p:nvPr/>
        </p:nvSpPr>
        <p:spPr>
          <a:xfrm>
            <a:off x="1252550" y="2227951"/>
            <a:ext cx="1286189" cy="128618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t>Activity</a:t>
            </a:r>
          </a:p>
          <a:p>
            <a:pPr algn="ctr"/>
            <a:r>
              <a:rPr lang="en-US" sz="2500" dirty="0"/>
              <a:t>A</a:t>
            </a:r>
          </a:p>
        </p:txBody>
      </p:sp>
      <p:sp>
        <p:nvSpPr>
          <p:cNvPr id="6" name="Oval 5"/>
          <p:cNvSpPr/>
          <p:nvPr/>
        </p:nvSpPr>
        <p:spPr>
          <a:xfrm>
            <a:off x="6434359" y="2227951"/>
            <a:ext cx="1286189" cy="1286189"/>
          </a:xfrm>
          <a:prstGeom prst="ellipse">
            <a:avLst/>
          </a:prstGeom>
          <a:ln>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solidFill>
                  <a:schemeClr val="bg1">
                    <a:lumMod val="65000"/>
                  </a:schemeClr>
                </a:solidFill>
              </a:rPr>
              <a:t>Activity</a:t>
            </a:r>
          </a:p>
          <a:p>
            <a:pPr algn="ctr"/>
            <a:r>
              <a:rPr lang="en-US" sz="2500" dirty="0">
                <a:solidFill>
                  <a:schemeClr val="bg1">
                    <a:lumMod val="65000"/>
                  </a:schemeClr>
                </a:solidFill>
              </a:rPr>
              <a:t>A</a:t>
            </a:r>
          </a:p>
        </p:txBody>
      </p:sp>
      <p:grpSp>
        <p:nvGrpSpPr>
          <p:cNvPr id="7" name="Group 6"/>
          <p:cNvGrpSpPr/>
          <p:nvPr/>
        </p:nvGrpSpPr>
        <p:grpSpPr>
          <a:xfrm>
            <a:off x="1107321" y="4739316"/>
            <a:ext cx="1439258" cy="1439258"/>
            <a:chOff x="1107321" y="4096221"/>
            <a:chExt cx="1439258" cy="1439258"/>
          </a:xfrm>
        </p:grpSpPr>
        <p:sp>
          <p:nvSpPr>
            <p:cNvPr id="8" name="Oval 7"/>
            <p:cNvSpPr/>
            <p:nvPr/>
          </p:nvSpPr>
          <p:spPr>
            <a:xfrm>
              <a:off x="1107321" y="4096221"/>
              <a:ext cx="1439258" cy="143925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8"/>
            <p:cNvSpPr/>
            <p:nvPr/>
          </p:nvSpPr>
          <p:spPr>
            <a:xfrm>
              <a:off x="1183856" y="4172756"/>
              <a:ext cx="1286189" cy="128618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t>Activity</a:t>
              </a:r>
            </a:p>
            <a:p>
              <a:pPr algn="ctr"/>
              <a:r>
                <a:rPr lang="en-US" sz="2500" dirty="0"/>
                <a:t>A</a:t>
              </a:r>
            </a:p>
          </p:txBody>
        </p:sp>
      </p:grpSp>
      <p:grpSp>
        <p:nvGrpSpPr>
          <p:cNvPr id="10" name="Group 9"/>
          <p:cNvGrpSpPr/>
          <p:nvPr/>
        </p:nvGrpSpPr>
        <p:grpSpPr>
          <a:xfrm>
            <a:off x="3856801" y="4645300"/>
            <a:ext cx="1439258" cy="1439258"/>
            <a:chOff x="3780266" y="4234273"/>
            <a:chExt cx="1439258" cy="1439258"/>
          </a:xfrm>
        </p:grpSpPr>
        <p:sp>
          <p:nvSpPr>
            <p:cNvPr id="11" name="Oval 10"/>
            <p:cNvSpPr/>
            <p:nvPr/>
          </p:nvSpPr>
          <p:spPr>
            <a:xfrm>
              <a:off x="3780266" y="4234273"/>
              <a:ext cx="1439258" cy="143925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Oval 11"/>
            <p:cNvSpPr/>
            <p:nvPr/>
          </p:nvSpPr>
          <p:spPr>
            <a:xfrm>
              <a:off x="3856801" y="4310808"/>
              <a:ext cx="1286189" cy="1286189"/>
            </a:xfrm>
            <a:prstGeom prst="ellipse">
              <a:avLst/>
            </a:prstGeom>
            <a:ln>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t>Activity</a:t>
              </a:r>
            </a:p>
            <a:p>
              <a:pPr algn="ctr"/>
              <a:r>
                <a:rPr lang="en-US" sz="2500" dirty="0"/>
                <a:t>A</a:t>
              </a:r>
            </a:p>
          </p:txBody>
        </p:sp>
      </p:grpSp>
      <p:sp>
        <p:nvSpPr>
          <p:cNvPr id="13" name="TextBox 12"/>
          <p:cNvSpPr txBox="1"/>
          <p:nvPr/>
        </p:nvSpPr>
        <p:spPr>
          <a:xfrm>
            <a:off x="1458843" y="3545580"/>
            <a:ext cx="6485467" cy="369332"/>
          </a:xfrm>
          <a:prstGeom prst="rect">
            <a:avLst/>
          </a:prstGeom>
          <a:noFill/>
        </p:spPr>
        <p:txBody>
          <a:bodyPr wrap="square" rtlCol="0">
            <a:spAutoFit/>
          </a:bodyPr>
          <a:lstStyle/>
          <a:p>
            <a:r>
              <a:rPr lang="en-US" dirty="0"/>
              <a:t>e</a:t>
            </a:r>
            <a:r>
              <a:rPr lang="en-US" dirty="0" smtClean="0"/>
              <a:t>nabled				      disabled				     blocked</a:t>
            </a:r>
            <a:endParaRPr lang="en-US" dirty="0"/>
          </a:p>
        </p:txBody>
      </p:sp>
      <p:sp>
        <p:nvSpPr>
          <p:cNvPr id="14" name="TextBox 13"/>
          <p:cNvSpPr txBox="1"/>
          <p:nvPr/>
        </p:nvSpPr>
        <p:spPr>
          <a:xfrm>
            <a:off x="971857" y="6178574"/>
            <a:ext cx="6485467" cy="369332"/>
          </a:xfrm>
          <a:prstGeom prst="rect">
            <a:avLst/>
          </a:prstGeom>
          <a:noFill/>
        </p:spPr>
        <p:txBody>
          <a:bodyPr wrap="square" rtlCol="0">
            <a:spAutoFit/>
          </a:bodyPr>
          <a:lstStyle/>
          <a:p>
            <a:r>
              <a:rPr lang="en-US" dirty="0"/>
              <a:t>e</a:t>
            </a:r>
            <a:r>
              <a:rPr lang="en-US" dirty="0" smtClean="0"/>
              <a:t>nabled/obliged		</a:t>
            </a:r>
            <a:r>
              <a:rPr lang="en-US" dirty="0"/>
              <a:t>	</a:t>
            </a:r>
            <a:r>
              <a:rPr lang="en-US" dirty="0" smtClean="0"/>
              <a:t> disabled/obliged</a:t>
            </a:r>
            <a:endParaRPr lang="en-US" dirty="0"/>
          </a:p>
        </p:txBody>
      </p:sp>
    </p:spTree>
    <p:extLst>
      <p:ext uri="{BB962C8B-B14F-4D97-AF65-F5344CB8AC3E}">
        <p14:creationId xmlns:p14="http://schemas.microsoft.com/office/powerpoint/2010/main" val="632633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REFlex</a:t>
            </a:r>
            <a:r>
              <a:rPr lang="en-US" dirty="0" smtClean="0"/>
              <a:t> Rules</a:t>
            </a:r>
            <a:endParaRPr lang="en-US" dirty="0"/>
          </a:p>
        </p:txBody>
      </p:sp>
      <p:sp>
        <p:nvSpPr>
          <p:cNvPr id="3" name="Content Placeholder 2"/>
          <p:cNvSpPr>
            <a:spLocks noGrp="1"/>
          </p:cNvSpPr>
          <p:nvPr>
            <p:ph idx="1"/>
          </p:nvPr>
        </p:nvSpPr>
        <p:spPr/>
        <p:txBody>
          <a:bodyPr/>
          <a:lstStyle/>
          <a:p>
            <a:r>
              <a:rPr lang="en-US" dirty="0" smtClean="0"/>
              <a:t>General properties</a:t>
            </a:r>
          </a:p>
          <a:p>
            <a:pPr lvl="1"/>
            <a:r>
              <a:rPr lang="en-US" dirty="0" smtClean="0"/>
              <a:t>Source and target</a:t>
            </a:r>
          </a:p>
          <a:p>
            <a:r>
              <a:rPr lang="en-US" dirty="0" smtClean="0"/>
              <a:t>Temporary existence</a:t>
            </a:r>
          </a:p>
          <a:p>
            <a:r>
              <a:rPr lang="en-US" dirty="0" smtClean="0"/>
              <a:t>Weight</a:t>
            </a:r>
            <a:endParaRPr lang="en-US" dirty="0"/>
          </a:p>
        </p:txBody>
      </p:sp>
    </p:spTree>
    <p:extLst>
      <p:ext uri="{BB962C8B-B14F-4D97-AF65-F5344CB8AC3E}">
        <p14:creationId xmlns:p14="http://schemas.microsoft.com/office/powerpoint/2010/main" val="1468304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01017" y="1582177"/>
            <a:ext cx="7872022" cy="4488604"/>
            <a:chOff x="401016" y="1582177"/>
            <a:chExt cx="8392095" cy="4785148"/>
          </a:xfrm>
        </p:grpSpPr>
        <p:sp>
          <p:nvSpPr>
            <p:cNvPr id="4" name="Oval 3"/>
            <p:cNvSpPr/>
            <p:nvPr/>
          </p:nvSpPr>
          <p:spPr>
            <a:xfrm>
              <a:off x="1768510" y="2780976"/>
              <a:ext cx="1286189" cy="128618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t>Activity</a:t>
              </a:r>
            </a:p>
            <a:p>
              <a:pPr algn="ctr"/>
              <a:r>
                <a:rPr lang="en-US" sz="2500" dirty="0"/>
                <a:t>A</a:t>
              </a:r>
            </a:p>
          </p:txBody>
        </p:sp>
        <p:grpSp>
          <p:nvGrpSpPr>
            <p:cNvPr id="14" name="Group 13"/>
            <p:cNvGrpSpPr/>
            <p:nvPr/>
          </p:nvGrpSpPr>
          <p:grpSpPr>
            <a:xfrm>
              <a:off x="5779480" y="2692208"/>
              <a:ext cx="1439258" cy="1439258"/>
              <a:chOff x="5779480" y="2692208"/>
              <a:chExt cx="1439258" cy="1439258"/>
            </a:xfrm>
          </p:grpSpPr>
          <p:sp>
            <p:nvSpPr>
              <p:cNvPr id="6" name="Oval 5"/>
              <p:cNvSpPr/>
              <p:nvPr/>
            </p:nvSpPr>
            <p:spPr>
              <a:xfrm>
                <a:off x="5779480" y="2692208"/>
                <a:ext cx="1439258" cy="143925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Oval 4"/>
              <p:cNvSpPr/>
              <p:nvPr/>
            </p:nvSpPr>
            <p:spPr>
              <a:xfrm>
                <a:off x="5856015" y="2768743"/>
                <a:ext cx="1286189" cy="1286189"/>
              </a:xfrm>
              <a:prstGeom prst="ellipse">
                <a:avLst/>
              </a:prstGeom>
              <a:ln>
                <a:prstDash val="lgDash"/>
              </a:ln>
            </p:spPr>
            <p:style>
              <a:lnRef idx="2">
                <a:schemeClr val="dk1"/>
              </a:lnRef>
              <a:fillRef idx="1">
                <a:schemeClr val="lt1"/>
              </a:fillRef>
              <a:effectRef idx="0">
                <a:schemeClr val="dk1"/>
              </a:effectRef>
              <a:fontRef idx="minor">
                <a:schemeClr val="dk1"/>
              </a:fontRef>
            </p:style>
            <p:txBody>
              <a:bodyPr rtlCol="0" anchor="ctr"/>
              <a:lstStyle/>
              <a:p>
                <a:pPr algn="ctr"/>
                <a:r>
                  <a:rPr lang="en-US" sz="1900" dirty="0" smtClean="0">
                    <a:ln>
                      <a:noFill/>
                      <a:prstDash val="solid"/>
                    </a:ln>
                  </a:rPr>
                  <a:t>Activity</a:t>
                </a:r>
                <a:r>
                  <a:rPr lang="en-US" dirty="0" smtClean="0">
                    <a:ln>
                      <a:noFill/>
                      <a:prstDash val="solid"/>
                    </a:ln>
                  </a:rPr>
                  <a:t> </a:t>
                </a:r>
                <a:r>
                  <a:rPr lang="en-US" sz="2500" dirty="0" smtClean="0">
                    <a:ln>
                      <a:noFill/>
                      <a:prstDash val="solid"/>
                    </a:ln>
                  </a:rPr>
                  <a:t>B</a:t>
                </a:r>
                <a:endParaRPr lang="en-US" sz="2500" dirty="0">
                  <a:ln>
                    <a:noFill/>
                    <a:prstDash val="solid"/>
                  </a:ln>
                </a:endParaRPr>
              </a:p>
            </p:txBody>
          </p:sp>
        </p:grpSp>
        <p:cxnSp>
          <p:nvCxnSpPr>
            <p:cNvPr id="9" name="Straight Arrow Connector 8"/>
            <p:cNvCxnSpPr>
              <a:stCxn id="4" idx="6"/>
              <a:endCxn id="6" idx="2"/>
            </p:cNvCxnSpPr>
            <p:nvPr/>
          </p:nvCxnSpPr>
          <p:spPr>
            <a:xfrm flipV="1">
              <a:off x="3054699" y="3411837"/>
              <a:ext cx="2724781" cy="12234"/>
            </a:xfrm>
            <a:prstGeom prst="straightConnector1">
              <a:avLst/>
            </a:prstGeom>
            <a:ln>
              <a:tailEnd type="triangle" w="lg" len="lg"/>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3617407" y="2626321"/>
              <a:ext cx="1410325" cy="769441"/>
            </a:xfrm>
            <a:prstGeom prst="rect">
              <a:avLst/>
            </a:prstGeom>
            <a:noFill/>
          </p:spPr>
          <p:txBody>
            <a:bodyPr wrap="none" rtlCol="0">
              <a:spAutoFit/>
            </a:bodyPr>
            <a:lstStyle/>
            <a:p>
              <a:pPr algn="ctr"/>
              <a:r>
                <a:rPr lang="en-US" sz="1900" dirty="0" smtClean="0"/>
                <a:t>Relationship</a:t>
              </a:r>
              <a:r>
                <a:rPr lang="en-US" dirty="0" smtClean="0"/>
                <a:t> </a:t>
              </a:r>
            </a:p>
            <a:p>
              <a:pPr algn="ctr"/>
              <a:r>
                <a:rPr lang="en-US" sz="2500" dirty="0" smtClean="0"/>
                <a:t>X</a:t>
              </a:r>
              <a:endParaRPr lang="en-US" sz="2500" dirty="0"/>
            </a:p>
          </p:txBody>
        </p:sp>
        <p:sp>
          <p:nvSpPr>
            <p:cNvPr id="12" name="Freeform 11"/>
            <p:cNvSpPr/>
            <p:nvPr/>
          </p:nvSpPr>
          <p:spPr>
            <a:xfrm>
              <a:off x="6474606" y="3680995"/>
              <a:ext cx="1293920" cy="1401328"/>
            </a:xfrm>
            <a:custGeom>
              <a:avLst/>
              <a:gdLst>
                <a:gd name="connsiteX0" fmla="*/ 0 w 1060918"/>
                <a:gd name="connsiteY0" fmla="*/ 450100 h 1262266"/>
                <a:gd name="connsiteX1" fmla="*/ 1045029 w 1060918"/>
                <a:gd name="connsiteY1" fmla="*/ 1253850 h 1262266"/>
                <a:gd name="connsiteX2" fmla="*/ 691327 w 1060918"/>
                <a:gd name="connsiteY2" fmla="*/ 0 h 1262266"/>
                <a:gd name="connsiteX0" fmla="*/ 0 w 1303115"/>
                <a:gd name="connsiteY0" fmla="*/ 450100 h 1401282"/>
                <a:gd name="connsiteX1" fmla="*/ 1045029 w 1303115"/>
                <a:gd name="connsiteY1" fmla="*/ 1253850 h 1401282"/>
                <a:gd name="connsiteX2" fmla="*/ 691327 w 1303115"/>
                <a:gd name="connsiteY2" fmla="*/ 0 h 1401282"/>
                <a:gd name="connsiteX0" fmla="*/ 6633 w 1309748"/>
                <a:gd name="connsiteY0" fmla="*/ 450100 h 1432354"/>
                <a:gd name="connsiteX1" fmla="*/ 1051662 w 1309748"/>
                <a:gd name="connsiteY1" fmla="*/ 1253850 h 1432354"/>
                <a:gd name="connsiteX2" fmla="*/ 697960 w 1309748"/>
                <a:gd name="connsiteY2" fmla="*/ 0 h 1432354"/>
                <a:gd name="connsiteX0" fmla="*/ 6633 w 1379074"/>
                <a:gd name="connsiteY0" fmla="*/ 450298 h 1432552"/>
                <a:gd name="connsiteX1" fmla="*/ 1051662 w 1379074"/>
                <a:gd name="connsiteY1" fmla="*/ 1254048 h 1432552"/>
                <a:gd name="connsiteX2" fmla="*/ 697960 w 1379074"/>
                <a:gd name="connsiteY2" fmla="*/ 198 h 1432552"/>
                <a:gd name="connsiteX0" fmla="*/ 4571 w 1293920"/>
                <a:gd name="connsiteY0" fmla="*/ 450282 h 1401328"/>
                <a:gd name="connsiteX1" fmla="*/ 1049600 w 1293920"/>
                <a:gd name="connsiteY1" fmla="*/ 1254032 h 1401328"/>
                <a:gd name="connsiteX2" fmla="*/ 695898 w 1293920"/>
                <a:gd name="connsiteY2" fmla="*/ 182 h 1401328"/>
              </a:gdLst>
              <a:ahLst/>
              <a:cxnLst>
                <a:cxn ang="0">
                  <a:pos x="connsiteX0" y="connsiteY0"/>
                </a:cxn>
                <a:cxn ang="0">
                  <a:pos x="connsiteX1" y="connsiteY1"/>
                </a:cxn>
                <a:cxn ang="0">
                  <a:pos x="connsiteX2" y="connsiteY2"/>
                </a:cxn>
              </a:cxnLst>
              <a:rect l="l" t="t" r="r" b="b"/>
              <a:pathLst>
                <a:path w="1293920" h="1401328">
                  <a:moveTo>
                    <a:pt x="4571" y="450282"/>
                  </a:moveTo>
                  <a:cubicBezTo>
                    <a:pt x="-54463" y="1140238"/>
                    <a:pt x="467391" y="1670740"/>
                    <a:pt x="1049600" y="1254032"/>
                  </a:cubicBezTo>
                  <a:cubicBezTo>
                    <a:pt x="1631809" y="837324"/>
                    <a:pt x="1034261" y="-14261"/>
                    <a:pt x="695898" y="182"/>
                  </a:cubicBezTo>
                </a:path>
              </a:pathLst>
            </a:custGeom>
            <a:ln>
              <a:headEnd type="none"/>
              <a:tailEnd type="triangle" w="lg" len="lg"/>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13" name="TextBox 12"/>
            <p:cNvSpPr txBox="1"/>
            <p:nvPr/>
          </p:nvSpPr>
          <p:spPr>
            <a:xfrm>
              <a:off x="7382786" y="3473701"/>
              <a:ext cx="1410325" cy="769441"/>
            </a:xfrm>
            <a:prstGeom prst="rect">
              <a:avLst/>
            </a:prstGeom>
            <a:noFill/>
          </p:spPr>
          <p:txBody>
            <a:bodyPr wrap="none" rtlCol="0">
              <a:spAutoFit/>
            </a:bodyPr>
            <a:lstStyle/>
            <a:p>
              <a:pPr algn="ctr"/>
              <a:r>
                <a:rPr lang="en-US" sz="1900" dirty="0" smtClean="0"/>
                <a:t>Relationship</a:t>
              </a:r>
              <a:r>
                <a:rPr lang="en-US" dirty="0" smtClean="0"/>
                <a:t> </a:t>
              </a:r>
            </a:p>
            <a:p>
              <a:pPr algn="ctr"/>
              <a:r>
                <a:rPr lang="en-US" sz="2500" dirty="0" smtClean="0"/>
                <a:t>Y</a:t>
              </a:r>
              <a:endParaRPr lang="en-US" sz="2500" dirty="0"/>
            </a:p>
          </p:txBody>
        </p:sp>
        <p:sp>
          <p:nvSpPr>
            <p:cNvPr id="15" name="TextBox 14"/>
            <p:cNvSpPr txBox="1"/>
            <p:nvPr/>
          </p:nvSpPr>
          <p:spPr>
            <a:xfrm>
              <a:off x="401016" y="1582177"/>
              <a:ext cx="1578903" cy="646331"/>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dirty="0" smtClean="0"/>
                <a:t>State: enabled</a:t>
              </a:r>
            </a:p>
            <a:p>
              <a:r>
                <a:rPr lang="en-US" dirty="0" smtClean="0"/>
                <a:t>Obliged: FALSE</a:t>
              </a:r>
              <a:endParaRPr lang="en-US" dirty="0"/>
            </a:p>
          </p:txBody>
        </p:sp>
        <p:cxnSp>
          <p:nvCxnSpPr>
            <p:cNvPr id="17" name="Straight Connector 16"/>
            <p:cNvCxnSpPr>
              <a:stCxn id="15" idx="2"/>
              <a:endCxn id="4" idx="1"/>
            </p:cNvCxnSpPr>
            <p:nvPr/>
          </p:nvCxnSpPr>
          <p:spPr>
            <a:xfrm>
              <a:off x="1190468" y="2228508"/>
              <a:ext cx="766400" cy="740826"/>
            </a:xfrm>
            <a:prstGeom prst="line">
              <a:avLst/>
            </a:prstGeom>
            <a:ln>
              <a:prstDash val="dot"/>
            </a:ln>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7142204" y="1582177"/>
              <a:ext cx="1570224" cy="646331"/>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dirty="0" smtClean="0"/>
                <a:t>State: disabled</a:t>
              </a:r>
            </a:p>
            <a:p>
              <a:r>
                <a:rPr lang="en-US" dirty="0" smtClean="0"/>
                <a:t>Obliged: TRUE</a:t>
              </a:r>
              <a:endParaRPr lang="en-US" dirty="0"/>
            </a:p>
          </p:txBody>
        </p:sp>
        <p:cxnSp>
          <p:nvCxnSpPr>
            <p:cNvPr id="20" name="Straight Connector 19"/>
            <p:cNvCxnSpPr>
              <a:stCxn id="18" idx="2"/>
              <a:endCxn id="6" idx="7"/>
            </p:cNvCxnSpPr>
            <p:nvPr/>
          </p:nvCxnSpPr>
          <p:spPr>
            <a:xfrm flipH="1">
              <a:off x="7007964" y="2228508"/>
              <a:ext cx="919352" cy="674474"/>
            </a:xfrm>
            <a:prstGeom prst="line">
              <a:avLst/>
            </a:prstGeom>
            <a:ln>
              <a:prstDash val="dot"/>
            </a:ln>
          </p:spPr>
          <p:style>
            <a:lnRef idx="2">
              <a:schemeClr val="dk1"/>
            </a:lnRef>
            <a:fillRef idx="0">
              <a:schemeClr val="dk1"/>
            </a:fillRef>
            <a:effectRef idx="1">
              <a:schemeClr val="dk1"/>
            </a:effectRef>
            <a:fontRef idx="minor">
              <a:schemeClr val="tx1"/>
            </a:fontRef>
          </p:style>
        </p:cxnSp>
        <p:sp>
          <p:nvSpPr>
            <p:cNvPr id="21" name="TextBox 20"/>
            <p:cNvSpPr txBox="1"/>
            <p:nvPr/>
          </p:nvSpPr>
          <p:spPr>
            <a:xfrm>
              <a:off x="3142931" y="4590028"/>
              <a:ext cx="1884801" cy="646331"/>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dirty="0" smtClean="0"/>
                <a:t>Weight: 0</a:t>
              </a:r>
            </a:p>
            <a:p>
              <a:r>
                <a:rPr lang="en-US" dirty="0" smtClean="0"/>
                <a:t>Temporary: FALSE</a:t>
              </a:r>
              <a:endParaRPr lang="en-US" dirty="0"/>
            </a:p>
          </p:txBody>
        </p:sp>
        <p:cxnSp>
          <p:nvCxnSpPr>
            <p:cNvPr id="23" name="Straight Connector 22"/>
            <p:cNvCxnSpPr>
              <a:stCxn id="21" idx="0"/>
              <a:endCxn id="10" idx="2"/>
            </p:cNvCxnSpPr>
            <p:nvPr/>
          </p:nvCxnSpPr>
          <p:spPr>
            <a:xfrm flipV="1">
              <a:off x="4085332" y="3395762"/>
              <a:ext cx="237238" cy="1194266"/>
            </a:xfrm>
            <a:prstGeom prst="line">
              <a:avLst/>
            </a:prstGeom>
            <a:ln>
              <a:prstDash val="dot"/>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6854529" y="5720994"/>
              <a:ext cx="1827994" cy="646331"/>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dirty="0" smtClean="0"/>
                <a:t>Weight: 2</a:t>
              </a:r>
            </a:p>
            <a:p>
              <a:r>
                <a:rPr lang="en-US" dirty="0" smtClean="0"/>
                <a:t>Temporary: TRUE</a:t>
              </a:r>
              <a:endParaRPr lang="en-US" dirty="0"/>
            </a:p>
          </p:txBody>
        </p:sp>
        <p:cxnSp>
          <p:nvCxnSpPr>
            <p:cNvPr id="26" name="Straight Connector 25"/>
            <p:cNvCxnSpPr>
              <a:stCxn id="24" idx="0"/>
              <a:endCxn id="12" idx="1"/>
            </p:cNvCxnSpPr>
            <p:nvPr/>
          </p:nvCxnSpPr>
          <p:spPr>
            <a:xfrm flipH="1" flipV="1">
              <a:off x="7524206" y="4935027"/>
              <a:ext cx="244320" cy="785967"/>
            </a:xfrm>
            <a:prstGeom prst="line">
              <a:avLst/>
            </a:prstGeom>
            <a:ln>
              <a:prstDash val="dot"/>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2790128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REFlex</a:t>
            </a:r>
            <a:r>
              <a:rPr lang="en-US" dirty="0" smtClean="0"/>
              <a:t> Rules</a:t>
            </a:r>
            <a:endParaRPr lang="en-US" dirty="0"/>
          </a:p>
        </p:txBody>
      </p:sp>
      <p:pic>
        <p:nvPicPr>
          <p:cNvPr id="5" name="Picture 4" descr="atLeastArc.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4817" y="2015067"/>
            <a:ext cx="1066800" cy="152400"/>
          </a:xfrm>
          <a:prstGeom prst="rect">
            <a:avLst/>
          </a:prstGeom>
        </p:spPr>
      </p:pic>
      <p:pic>
        <p:nvPicPr>
          <p:cNvPr id="6" name="Picture 5" descr="atMostArc.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4817" y="2528006"/>
            <a:ext cx="1066800" cy="152400"/>
          </a:xfrm>
          <a:prstGeom prst="rect">
            <a:avLst/>
          </a:prstGeom>
        </p:spPr>
      </p:pic>
      <p:pic>
        <p:nvPicPr>
          <p:cNvPr id="7" name="Picture 6" descr="blockingAr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5767" y="4219223"/>
            <a:ext cx="1104900" cy="228600"/>
          </a:xfrm>
          <a:prstGeom prst="rect">
            <a:avLst/>
          </a:prstGeom>
        </p:spPr>
      </p:pic>
      <p:pic>
        <p:nvPicPr>
          <p:cNvPr id="8" name="Picture 7" descr="obligationArc.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917" y="3040945"/>
            <a:ext cx="990600" cy="228600"/>
          </a:xfrm>
          <a:prstGeom prst="rect">
            <a:avLst/>
          </a:prstGeom>
        </p:spPr>
      </p:pic>
      <p:pic>
        <p:nvPicPr>
          <p:cNvPr id="9" name="Picture 8" descr="precedentObligedArc.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53067" y="5397500"/>
            <a:ext cx="1130300" cy="177800"/>
          </a:xfrm>
          <a:prstGeom prst="rect">
            <a:avLst/>
          </a:prstGeom>
        </p:spPr>
      </p:pic>
      <p:pic>
        <p:nvPicPr>
          <p:cNvPr id="10" name="Picture 9" descr="temporaryBlockingArc.eps"/>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65767" y="4808362"/>
            <a:ext cx="1104900" cy="228600"/>
          </a:xfrm>
          <a:prstGeom prst="rect">
            <a:avLst/>
          </a:prstGeom>
        </p:spPr>
      </p:pic>
      <p:pic>
        <p:nvPicPr>
          <p:cNvPr id="11" name="Picture 10" descr="temporaryObligationArc.eps"/>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22917" y="3630084"/>
            <a:ext cx="990600" cy="228600"/>
          </a:xfrm>
          <a:prstGeom prst="rect">
            <a:avLst/>
          </a:prstGeom>
        </p:spPr>
      </p:pic>
      <p:sp>
        <p:nvSpPr>
          <p:cNvPr id="12" name="TextBox 11"/>
          <p:cNvSpPr txBox="1"/>
          <p:nvPr/>
        </p:nvSpPr>
        <p:spPr>
          <a:xfrm>
            <a:off x="2827874" y="1693340"/>
            <a:ext cx="2923096" cy="3939539"/>
          </a:xfrm>
          <a:prstGeom prst="rect">
            <a:avLst/>
          </a:prstGeom>
          <a:noFill/>
        </p:spPr>
        <p:txBody>
          <a:bodyPr wrap="none" rtlCol="0">
            <a:spAutoFit/>
          </a:bodyPr>
          <a:lstStyle/>
          <a:p>
            <a:pPr>
              <a:lnSpc>
                <a:spcPct val="150000"/>
              </a:lnSpc>
            </a:pPr>
            <a:r>
              <a:rPr lang="en-US" sz="2400" dirty="0" smtClean="0"/>
              <a:t>At Least</a:t>
            </a:r>
          </a:p>
          <a:p>
            <a:pPr>
              <a:lnSpc>
                <a:spcPct val="150000"/>
              </a:lnSpc>
            </a:pPr>
            <a:r>
              <a:rPr lang="en-US" sz="2400" dirty="0" smtClean="0"/>
              <a:t>At Most</a:t>
            </a:r>
          </a:p>
          <a:p>
            <a:pPr>
              <a:lnSpc>
                <a:spcPct val="150000"/>
              </a:lnSpc>
            </a:pPr>
            <a:r>
              <a:rPr lang="en-US" sz="2400" dirty="0" smtClean="0"/>
              <a:t>Obligation</a:t>
            </a:r>
          </a:p>
          <a:p>
            <a:pPr>
              <a:lnSpc>
                <a:spcPct val="150000"/>
              </a:lnSpc>
            </a:pPr>
            <a:r>
              <a:rPr lang="en-US" sz="2400" dirty="0" smtClean="0"/>
              <a:t>Temporary Obligation</a:t>
            </a:r>
          </a:p>
          <a:p>
            <a:pPr>
              <a:lnSpc>
                <a:spcPct val="150000"/>
              </a:lnSpc>
            </a:pPr>
            <a:r>
              <a:rPr lang="en-US" sz="2400" dirty="0" smtClean="0"/>
              <a:t>Blocking</a:t>
            </a:r>
          </a:p>
          <a:p>
            <a:pPr>
              <a:lnSpc>
                <a:spcPct val="150000"/>
              </a:lnSpc>
            </a:pPr>
            <a:r>
              <a:rPr lang="en-US" sz="2400" dirty="0" smtClean="0"/>
              <a:t>Temporary Blocking</a:t>
            </a:r>
          </a:p>
          <a:p>
            <a:pPr>
              <a:lnSpc>
                <a:spcPct val="150000"/>
              </a:lnSpc>
            </a:pPr>
            <a:r>
              <a:rPr lang="en-US" sz="2400" dirty="0" smtClean="0"/>
              <a:t>Precedent Obliged</a:t>
            </a:r>
            <a:endParaRPr lang="en-US" sz="2400" dirty="0"/>
          </a:p>
        </p:txBody>
      </p:sp>
    </p:spTree>
    <p:extLst>
      <p:ext uri="{BB962C8B-B14F-4D97-AF65-F5344CB8AC3E}">
        <p14:creationId xmlns:p14="http://schemas.microsoft.com/office/powerpoint/2010/main" val="1203063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Liveness</a:t>
            </a:r>
            <a:r>
              <a:rPr lang="en-US" dirty="0" smtClean="0"/>
              <a:t> Enforcing</a:t>
            </a:r>
            <a:endParaRPr lang="en-US" dirty="0"/>
          </a:p>
        </p:txBody>
      </p:sp>
      <p:pic>
        <p:nvPicPr>
          <p:cNvPr id="4" name="Picture 3" descr="Captura de Tela 2014-03-10 às 09.31.4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01" y="1934626"/>
            <a:ext cx="8312596" cy="3808827"/>
          </a:xfrm>
          <a:prstGeom prst="rect">
            <a:avLst/>
          </a:prstGeom>
        </p:spPr>
      </p:pic>
      <p:sp>
        <p:nvSpPr>
          <p:cNvPr id="6" name="Rectangle 5"/>
          <p:cNvSpPr/>
          <p:nvPr/>
        </p:nvSpPr>
        <p:spPr>
          <a:xfrm>
            <a:off x="2607734" y="4614333"/>
            <a:ext cx="1202270" cy="3556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p:cNvSpPr txBox="1"/>
          <p:nvPr/>
        </p:nvSpPr>
        <p:spPr>
          <a:xfrm>
            <a:off x="3062069" y="4763179"/>
            <a:ext cx="428855" cy="230832"/>
          </a:xfrm>
          <a:prstGeom prst="rect">
            <a:avLst/>
          </a:prstGeom>
          <a:noFill/>
        </p:spPr>
        <p:txBody>
          <a:bodyPr wrap="none" rtlCol="0">
            <a:spAutoFit/>
          </a:bodyPr>
          <a:lstStyle/>
          <a:p>
            <a:r>
              <a:rPr lang="en-US" sz="900" b="1" dirty="0" smtClean="0"/>
              <a:t>N = 1</a:t>
            </a:r>
            <a:endParaRPr lang="en-US" sz="900" b="1" dirty="0"/>
          </a:p>
        </p:txBody>
      </p:sp>
      <p:sp>
        <p:nvSpPr>
          <p:cNvPr id="8" name="TextBox 7"/>
          <p:cNvSpPr txBox="1"/>
          <p:nvPr/>
        </p:nvSpPr>
        <p:spPr>
          <a:xfrm>
            <a:off x="6753535" y="4732431"/>
            <a:ext cx="428855" cy="230832"/>
          </a:xfrm>
          <a:prstGeom prst="rect">
            <a:avLst/>
          </a:prstGeom>
          <a:solidFill>
            <a:schemeClr val="bg1"/>
          </a:solidFill>
        </p:spPr>
        <p:txBody>
          <a:bodyPr wrap="none" rtlCol="0">
            <a:spAutoFit/>
          </a:bodyPr>
          <a:lstStyle/>
          <a:p>
            <a:r>
              <a:rPr lang="en-US" sz="900" b="1" dirty="0" smtClean="0"/>
              <a:t>N = 1</a:t>
            </a:r>
            <a:endParaRPr lang="en-US" sz="900" b="1" dirty="0"/>
          </a:p>
        </p:txBody>
      </p:sp>
      <p:sp>
        <p:nvSpPr>
          <p:cNvPr id="10" name="TextBox 9"/>
          <p:cNvSpPr txBox="1"/>
          <p:nvPr/>
        </p:nvSpPr>
        <p:spPr>
          <a:xfrm>
            <a:off x="5524175" y="4728775"/>
            <a:ext cx="428855" cy="230832"/>
          </a:xfrm>
          <a:prstGeom prst="rect">
            <a:avLst/>
          </a:prstGeom>
          <a:solidFill>
            <a:schemeClr val="bg1"/>
          </a:solidFill>
        </p:spPr>
        <p:txBody>
          <a:bodyPr wrap="none" rtlCol="0">
            <a:spAutoFit/>
          </a:bodyPr>
          <a:lstStyle/>
          <a:p>
            <a:r>
              <a:rPr lang="en-US" sz="900" b="1" dirty="0" smtClean="0"/>
              <a:t>N = ?</a:t>
            </a:r>
            <a:endParaRPr lang="en-US" sz="900" b="1" dirty="0"/>
          </a:p>
        </p:txBody>
      </p:sp>
      <p:sp>
        <p:nvSpPr>
          <p:cNvPr id="11" name="TextBox 10"/>
          <p:cNvSpPr txBox="1"/>
          <p:nvPr/>
        </p:nvSpPr>
        <p:spPr>
          <a:xfrm>
            <a:off x="7069562" y="3306375"/>
            <a:ext cx="428855" cy="230832"/>
          </a:xfrm>
          <a:prstGeom prst="rect">
            <a:avLst/>
          </a:prstGeom>
          <a:solidFill>
            <a:schemeClr val="bg1"/>
          </a:solidFill>
        </p:spPr>
        <p:txBody>
          <a:bodyPr wrap="none" rtlCol="0">
            <a:spAutoFit/>
          </a:bodyPr>
          <a:lstStyle/>
          <a:p>
            <a:r>
              <a:rPr lang="en-US" sz="900" b="1" dirty="0" smtClean="0"/>
              <a:t>N = ?</a:t>
            </a:r>
            <a:endParaRPr lang="en-US" sz="900" b="1" dirty="0"/>
          </a:p>
        </p:txBody>
      </p:sp>
      <p:sp>
        <p:nvSpPr>
          <p:cNvPr id="12" name="TextBox 11"/>
          <p:cNvSpPr txBox="1"/>
          <p:nvPr/>
        </p:nvSpPr>
        <p:spPr>
          <a:xfrm>
            <a:off x="7070967" y="1883826"/>
            <a:ext cx="428855" cy="230832"/>
          </a:xfrm>
          <a:prstGeom prst="rect">
            <a:avLst/>
          </a:prstGeom>
          <a:solidFill>
            <a:schemeClr val="bg1"/>
          </a:solidFill>
        </p:spPr>
        <p:txBody>
          <a:bodyPr wrap="none" rtlCol="0">
            <a:spAutoFit/>
          </a:bodyPr>
          <a:lstStyle/>
          <a:p>
            <a:r>
              <a:rPr lang="en-US" sz="900" b="1" dirty="0" smtClean="0"/>
              <a:t>N = ?</a:t>
            </a:r>
            <a:endParaRPr lang="en-US" sz="900" b="1" dirty="0"/>
          </a:p>
        </p:txBody>
      </p:sp>
    </p:spTree>
    <p:extLst>
      <p:ext uri="{BB962C8B-B14F-4D97-AF65-F5344CB8AC3E}">
        <p14:creationId xmlns:p14="http://schemas.microsoft.com/office/powerpoint/2010/main" val="4279644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142</TotalTime>
  <Words>845</Words>
  <Application>Microsoft Office PowerPoint</Application>
  <PresentationFormat>Apresentação na tela (4:3)</PresentationFormat>
  <Paragraphs>159</Paragraphs>
  <Slides>16</Slides>
  <Notes>4</Notes>
  <HiddenSlides>1</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16</vt:i4>
      </vt:variant>
    </vt:vector>
  </HeadingPairs>
  <TitlesOfParts>
    <vt:vector size="20" baseType="lpstr">
      <vt:lpstr>Arial</vt:lpstr>
      <vt:lpstr>Calibri</vt:lpstr>
      <vt:lpstr>Cambria</vt:lpstr>
      <vt:lpstr>Adjacency</vt:lpstr>
      <vt:lpstr>REFlex</vt:lpstr>
      <vt:lpstr>ReFlex</vt:lpstr>
      <vt:lpstr>ReFlex</vt:lpstr>
      <vt:lpstr>ReFlex</vt:lpstr>
      <vt:lpstr>Activities</vt:lpstr>
      <vt:lpstr>REFlex Rules</vt:lpstr>
      <vt:lpstr>Apresentação do PowerPoint</vt:lpstr>
      <vt:lpstr>REFlex Rules</vt:lpstr>
      <vt:lpstr>Liveness Enforcing</vt:lpstr>
      <vt:lpstr>Liveness Enforcing</vt:lpstr>
      <vt:lpstr>Data-aware Graph</vt:lpstr>
      <vt:lpstr>Alloy</vt:lpstr>
      <vt:lpstr>A Declarative Web-Service Orchestrator</vt:lpstr>
      <vt:lpstr>REFlex</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Renata Carvalho</dc:creator>
  <cp:lastModifiedBy>Bezerra</cp:lastModifiedBy>
  <cp:revision>13</cp:revision>
  <dcterms:created xsi:type="dcterms:W3CDTF">2014-03-10T12:12:02Z</dcterms:created>
  <dcterms:modified xsi:type="dcterms:W3CDTF">2014-05-05T13:58:33Z</dcterms:modified>
</cp:coreProperties>
</file>