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73" r:id="rId4"/>
    <p:sldId id="261" r:id="rId5"/>
    <p:sldId id="262" r:id="rId6"/>
    <p:sldId id="274" r:id="rId7"/>
    <p:sldId id="263" r:id="rId8"/>
    <p:sldId id="267" r:id="rId9"/>
    <p:sldId id="275" r:id="rId10"/>
    <p:sldId id="269" r:id="rId11"/>
    <p:sldId id="276" r:id="rId12"/>
    <p:sldId id="277" r:id="rId13"/>
    <p:sldId id="278" r:id="rId14"/>
    <p:sldId id="271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39" autoAdjust="0"/>
  </p:normalViewPr>
  <p:slideViewPr>
    <p:cSldViewPr>
      <p:cViewPr>
        <p:scale>
          <a:sx n="76" d="100"/>
          <a:sy n="76" d="100"/>
        </p:scale>
        <p:origin x="-222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35584-6567-384C-9361-8D4063EF7AFA}" type="datetime1">
              <a:rPr lang="pt-BR" smtClean="0"/>
              <a:t>04/05/14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9C5C5-655D-7042-A252-741FCDCE8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63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E52F-7A19-E04E-9638-369F2D274E7F}" type="datetime1">
              <a:rPr lang="pt-BR" smtClean="0"/>
              <a:t>04/05/14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32F7E-F377-E248-B141-B0B4B140C6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2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dirty="0" smtClean="0"/>
              <a:t>Alunos:	Júlio Mendonça</a:t>
            </a:r>
          </a:p>
          <a:p>
            <a:pPr lvl="0"/>
            <a:r>
              <a:rPr lang="pt-BR" noProof="0" dirty="0" smtClean="0"/>
              <a:t>		Verônica Conceição</a:t>
            </a:r>
          </a:p>
          <a:p>
            <a:pPr lvl="0"/>
            <a:endParaRPr lang="pt-BR" noProof="0" dirty="0" smtClean="0"/>
          </a:p>
          <a:p>
            <a:pPr lvl="0"/>
            <a:r>
              <a:rPr lang="pt-BR" noProof="0" dirty="0" smtClean="0"/>
              <a:t>Agosto de 2013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dirty="0" smtClean="0"/>
              <a:t>Tópicos avançados em avaliação de desempenho</a:t>
            </a:r>
            <a:br>
              <a:rPr lang="pt-BR" noProof="0" dirty="0" smtClean="0"/>
            </a:br>
            <a:r>
              <a:rPr lang="pt-BR" noProof="0" dirty="0" smtClean="0"/>
              <a:t>"Análise de Sensibilidade”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Título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717032"/>
            <a:ext cx="8424936" cy="1008112"/>
          </a:xfrm>
        </p:spPr>
        <p:txBody>
          <a:bodyPr/>
          <a:lstStyle/>
          <a:p>
            <a:r>
              <a:rPr lang="pt-BR" dirty="0" smtClean="0"/>
              <a:t>Aluno: Verônica Conceição </a:t>
            </a:r>
          </a:p>
          <a:p>
            <a:r>
              <a:rPr lang="pt-BR" dirty="0" smtClean="0"/>
              <a:t>Apoio: Danilo </a:t>
            </a:r>
            <a:r>
              <a:rPr lang="pt-BR" dirty="0" smtClean="0"/>
              <a:t>Oliveira e Jean Ara</a:t>
            </a:r>
            <a:r>
              <a:rPr lang="pt-BR" dirty="0" smtClean="0"/>
              <a:t>ú</a:t>
            </a:r>
            <a:r>
              <a:rPr lang="pt-BR" dirty="0" smtClean="0"/>
              <a:t>jo</a:t>
            </a:r>
            <a:endParaRPr lang="pt-BR" dirty="0" smtClean="0"/>
          </a:p>
          <a:p>
            <a:r>
              <a:rPr lang="pt-BR" dirty="0" smtClean="0"/>
              <a:t>Prof: Paulo Maciel</a:t>
            </a:r>
          </a:p>
          <a:p>
            <a:r>
              <a:rPr lang="pt-BR" dirty="0" smtClean="0"/>
              <a:t>Maio </a:t>
            </a:r>
            <a:r>
              <a:rPr lang="pt-BR" dirty="0" smtClean="0"/>
              <a:t>de </a:t>
            </a:r>
            <a:r>
              <a:rPr lang="pt-BR" dirty="0" smtClean="0"/>
              <a:t>2014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196752"/>
            <a:ext cx="842493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pt-BR" sz="2800" dirty="0" smtClean="0">
                <a:solidFill>
                  <a:schemeClr val="bg1"/>
                </a:solidFill>
                <a:latin typeface="+mj-lt"/>
              </a:rPr>
              <a:t>MODCS – Workshop</a:t>
            </a:r>
          </a:p>
          <a:p>
            <a:r>
              <a:rPr lang="pt-BR" sz="3600" dirty="0" smtClean="0">
                <a:solidFill>
                  <a:schemeClr val="bg1"/>
                </a:solidFill>
                <a:latin typeface="+mj-lt"/>
              </a:rPr>
              <a:t>Avalia</a:t>
            </a:r>
            <a:r>
              <a:rPr lang="pt-BR" sz="3600" dirty="0" smtClean="0">
                <a:solidFill>
                  <a:schemeClr val="bg1"/>
                </a:solidFill>
                <a:latin typeface="+mj-lt"/>
              </a:rPr>
              <a:t>ção </a:t>
            </a:r>
            <a:r>
              <a:rPr lang="pt-BR" sz="3600" dirty="0">
                <a:solidFill>
                  <a:schemeClr val="bg1"/>
                </a:solidFill>
                <a:latin typeface="+mj-lt"/>
              </a:rPr>
              <a:t>de </a:t>
            </a:r>
            <a:r>
              <a:rPr lang="pt-BR" sz="3600" dirty="0" smtClean="0">
                <a:solidFill>
                  <a:schemeClr val="bg1"/>
                </a:solidFill>
                <a:latin typeface="+mj-lt"/>
              </a:rPr>
              <a:t>desempenho no consumo </a:t>
            </a:r>
            <a:r>
              <a:rPr lang="pt-BR" sz="3600" dirty="0">
                <a:solidFill>
                  <a:schemeClr val="bg1"/>
                </a:solidFill>
                <a:latin typeface="+mj-lt"/>
              </a:rPr>
              <a:t>de energia </a:t>
            </a:r>
            <a:r>
              <a:rPr lang="pt-BR" sz="3600" dirty="0" smtClean="0">
                <a:solidFill>
                  <a:schemeClr val="bg1"/>
                </a:solidFill>
                <a:latin typeface="+mj-lt"/>
              </a:rPr>
              <a:t>de dispositivos </a:t>
            </a:r>
            <a:r>
              <a:rPr lang="pt-BR" sz="3600" dirty="0">
                <a:solidFill>
                  <a:schemeClr val="bg1"/>
                </a:solidFill>
                <a:latin typeface="+mj-lt"/>
              </a:rPr>
              <a:t>móveis </a:t>
            </a:r>
            <a:r>
              <a:rPr lang="pt-BR" sz="3600" dirty="0" smtClean="0">
                <a:solidFill>
                  <a:schemeClr val="bg1"/>
                </a:solidFill>
                <a:latin typeface="+mj-lt"/>
              </a:rPr>
              <a:t>com aplicações de atenção à saúde</a:t>
            </a:r>
            <a:endParaRPr lang="pt-BR" sz="36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</a:t>
            </a:r>
            <a:r>
              <a:rPr lang="en-US" dirty="0" smtClean="0"/>
              <a:t>ções e Resultados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Estudo do comportamento energ</a:t>
            </a:r>
            <a:r>
              <a:rPr lang="en-US" b="0" dirty="0" smtClean="0"/>
              <a:t>ético de cada cenário</a:t>
            </a:r>
            <a:r>
              <a:rPr lang="en-US" b="0" dirty="0" smtClean="0"/>
              <a:t>, todos os protocolos sobre os meios de conexão.</a:t>
            </a:r>
          </a:p>
          <a:p>
            <a:r>
              <a:rPr lang="en-US" b="0" dirty="0" smtClean="0"/>
              <a:t>Consumo ao longo do tempo e médias de experimentos.</a:t>
            </a:r>
          </a:p>
          <a:p>
            <a:pPr marL="0" indent="0">
              <a:buNone/>
            </a:pPr>
            <a:endParaRPr lang="en-US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3717032"/>
            <a:ext cx="4065479" cy="2448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717032"/>
            <a:ext cx="4104456" cy="24717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060848"/>
            <a:ext cx="4032448" cy="242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6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</a:t>
            </a:r>
            <a:r>
              <a:rPr lang="en-US" dirty="0" smtClean="0"/>
              <a:t>ções e Resultados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</a:t>
            </a:r>
            <a:r>
              <a:rPr lang="en-US" b="0" dirty="0" smtClean="0"/>
              <a:t>édias</a:t>
            </a:r>
            <a:endParaRPr lang="en-US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348880"/>
            <a:ext cx="4597400" cy="2768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2564904"/>
            <a:ext cx="4584700" cy="2768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3861048"/>
            <a:ext cx="4597400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1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tmc_mobile (1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492896"/>
            <a:ext cx="5163626" cy="29343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4436476"/>
            <a:ext cx="4536505" cy="18585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Modelagem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1a. modelagem CTMC, considerando apenas wi-fi e 3G.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21894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Modelagem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Modelagem de descarga de bateria utilizada em outros trabalhos do grupo.</a:t>
            </a:r>
            <a:endParaRPr lang="en-US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08920"/>
            <a:ext cx="5803900" cy="256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861048"/>
            <a:ext cx="6184900" cy="2425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609329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rgbClr val="000000"/>
                </a:solidFill>
                <a:latin typeface="Arial"/>
                <a:cs typeface="Arial"/>
              </a:rPr>
              <a:t>Fonte: Danilo Oliveira e Rubens Matos</a:t>
            </a:r>
            <a:endParaRPr lang="en-US" sz="12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005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Próximos Passos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Otimizar aplica</a:t>
            </a:r>
            <a:r>
              <a:rPr lang="en-US" b="0" dirty="0" smtClean="0"/>
              <a:t>ção para envio de dados ao servidor, o indivíduo utiliza o recurso móvel para envio de seus sinais a serem monitorados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Experimentos com tr</a:t>
            </a:r>
            <a:r>
              <a:rPr lang="en-US" b="0" dirty="0" smtClean="0"/>
              <a:t>ânsito entre redes.</a:t>
            </a:r>
          </a:p>
          <a:p>
            <a:r>
              <a:rPr lang="en-US" b="0" dirty="0" smtClean="0"/>
              <a:t>Melhoria na modelagem de cadeias de Markov (CTMC), cenário das redes e descarga de bateria.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5208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Continuidade </a:t>
            </a:r>
            <a:r>
              <a:rPr lang="en-US" b="0" dirty="0" smtClean="0"/>
              <a:t>dos trabalhos iniciados </a:t>
            </a:r>
            <a:r>
              <a:rPr lang="en-US" b="0" dirty="0" smtClean="0"/>
              <a:t>por Danilo Oliveira quanto avaliação e análise de consumo de energia em ambientes de </a:t>
            </a:r>
            <a:r>
              <a:rPr lang="en-US" b="0" i="1" dirty="0" smtClean="0"/>
              <a:t>mobile cloud</a:t>
            </a:r>
            <a:r>
              <a:rPr lang="en-US" b="0" dirty="0" smtClean="0"/>
              <a:t>.</a:t>
            </a:r>
          </a:p>
          <a:p>
            <a:pPr marL="0" indent="0" algn="just">
              <a:buNone/>
            </a:pPr>
            <a:endParaRPr lang="en-US" b="0" dirty="0" smtClean="0"/>
          </a:p>
          <a:p>
            <a:pPr algn="just"/>
            <a:r>
              <a:rPr lang="en-US" b="0" dirty="0" smtClean="0"/>
              <a:t>Determinar com mais enfoque, a real diferen</a:t>
            </a:r>
            <a:r>
              <a:rPr lang="en-US" b="0" dirty="0" smtClean="0"/>
              <a:t>ça de consumo energético frente aos diferentes cenários em aplicações de atenção à saúde.</a:t>
            </a:r>
          </a:p>
          <a:p>
            <a:pPr marL="0" indent="0" algn="just">
              <a:buNone/>
            </a:pPr>
            <a:endParaRPr lang="en-US" b="0" dirty="0" smtClean="0"/>
          </a:p>
          <a:p>
            <a:pPr algn="just"/>
            <a:r>
              <a:rPr lang="en-US" b="0" dirty="0" smtClean="0"/>
              <a:t>Avaliar o desempenho de consumo com diferentes protocolos combinado-os à distintos meios de comunicação de dados (wi-fi, 3g, 2g).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12582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Objetivo da pesquisa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Avaliar o desempenho de consumo energético no dispositivo </a:t>
            </a:r>
            <a:r>
              <a:rPr lang="en-US" b="0" dirty="0" smtClean="0"/>
              <a:t>móvel, quando h</a:t>
            </a:r>
            <a:r>
              <a:rPr lang="en-US" b="0" dirty="0" smtClean="0"/>
              <a:t>á envio de mensagens diferentes conexões de rede, estático e trânsito.</a:t>
            </a:r>
          </a:p>
          <a:p>
            <a:pPr marL="0" indent="0">
              <a:buNone/>
            </a:pPr>
            <a:endParaRPr lang="en-US" b="0" dirty="0" smtClean="0"/>
          </a:p>
          <a:p>
            <a:r>
              <a:rPr lang="en-US" b="0" dirty="0" smtClean="0"/>
              <a:t>Mensurar o impacto</a:t>
            </a:r>
            <a:r>
              <a:rPr lang="en-US" b="0" dirty="0" smtClean="0"/>
              <a:t> </a:t>
            </a:r>
            <a:r>
              <a:rPr lang="en-US" b="0" dirty="0"/>
              <a:t>energético dos protocolos usualmente utilizados </a:t>
            </a:r>
            <a:r>
              <a:rPr lang="en-US" b="0" dirty="0" smtClean="0"/>
              <a:t>em </a:t>
            </a:r>
            <a:r>
              <a:rPr lang="en-US" b="0" dirty="0"/>
              <a:t>aplicações de mensagem instantânea (IM</a:t>
            </a:r>
            <a:r>
              <a:rPr lang="en-US" b="0" dirty="0" smtClean="0"/>
              <a:t>).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b="0" dirty="0" smtClean="0"/>
              <a:t>Estudo de  cen</a:t>
            </a:r>
            <a:r>
              <a:rPr lang="en-US" b="0" dirty="0" smtClean="0"/>
              <a:t>ários a fim de ampliar </a:t>
            </a:r>
            <a:r>
              <a:rPr lang="en-US" b="0" dirty="0" smtClean="0"/>
              <a:t>disponibilidade </a:t>
            </a:r>
            <a:r>
              <a:rPr lang="en-US" b="0" dirty="0"/>
              <a:t>do uso do recurso do dispositivo móvel para transmitir ou receber dados e informações em tempo </a:t>
            </a:r>
            <a:r>
              <a:rPr lang="en-US" b="0" dirty="0" smtClean="0"/>
              <a:t>real.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922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Cenário</a:t>
            </a:r>
            <a:endParaRPr lang="en-US" dirty="0"/>
          </a:p>
        </p:txBody>
      </p:sp>
      <p:pic>
        <p:nvPicPr>
          <p:cNvPr id="3" name="Picture 2" descr="architec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98" y="2204864"/>
            <a:ext cx="8012725" cy="25406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373216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Indiv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íduo alimentando base, e equipe de atenção à saúde recebendo tais informações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comunicação em tempo real através de redes sem fio com uso de dispositivos móveis.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395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Consumo de Energia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Inicialmente o consumo de energia foi mensurado através do percentual de consumo da bateria, </a:t>
            </a:r>
            <a:r>
              <a:rPr lang="en-US" b="0" dirty="0" smtClean="0"/>
              <a:t>a continuidade do trabalho </a:t>
            </a:r>
            <a:r>
              <a:rPr lang="en-US" b="0" dirty="0" smtClean="0"/>
              <a:t>é aprimorar a medição para obtenção de valores mais precisos de consumo nos diferentes cenários a fim de maxilizar a autonomia </a:t>
            </a:r>
            <a:r>
              <a:rPr lang="en-US" b="0" dirty="0" smtClean="0"/>
              <a:t>do dispositivo móvel.</a:t>
            </a:r>
            <a:endParaRPr lang="en-US" b="0" dirty="0" smtClean="0"/>
          </a:p>
          <a:p>
            <a:endParaRPr lang="en-US" b="0" dirty="0" smtClean="0"/>
          </a:p>
          <a:p>
            <a:r>
              <a:rPr lang="en-US" b="0" dirty="0" smtClean="0"/>
              <a:t>Cenário atual de experimentos:</a:t>
            </a:r>
          </a:p>
          <a:p>
            <a:pPr lvl="1"/>
            <a:r>
              <a:rPr lang="en-US" b="0" dirty="0" smtClean="0"/>
              <a:t>Protocolos: </a:t>
            </a:r>
            <a:r>
              <a:rPr lang="en-US" b="0" dirty="0" smtClean="0"/>
              <a:t>Pooling, </a:t>
            </a:r>
            <a:r>
              <a:rPr lang="en-US" dirty="0" smtClean="0"/>
              <a:t>Comet</a:t>
            </a:r>
            <a:r>
              <a:rPr lang="en-US" dirty="0" smtClean="0"/>
              <a:t>, </a:t>
            </a:r>
            <a:r>
              <a:rPr lang="en-US" dirty="0" smtClean="0"/>
              <a:t>Websockets e XMPP</a:t>
            </a:r>
            <a:endParaRPr lang="en-US" b="0" dirty="0" smtClean="0"/>
          </a:p>
          <a:p>
            <a:pPr lvl="1"/>
            <a:r>
              <a:rPr lang="en-US" b="0" dirty="0" smtClean="0"/>
              <a:t>Acessos</a:t>
            </a:r>
            <a:r>
              <a:rPr lang="en-US" dirty="0" smtClean="0"/>
              <a:t>: Wi-</a:t>
            </a:r>
            <a:r>
              <a:rPr lang="en-US" dirty="0" smtClean="0"/>
              <a:t>Fi, 3G, 2G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067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 fim de obter uma melhor precis</a:t>
            </a:r>
            <a:r>
              <a:rPr lang="en-US" b="0" dirty="0" smtClean="0"/>
              <a:t>ão na coleta do consumo de energia de cada cenário</a:t>
            </a:r>
            <a:r>
              <a:rPr lang="en-US" b="0" dirty="0" smtClean="0"/>
              <a:t>, foram utilizados três métodos distintos, uso do dispositivo watts up, ferramenta amalghma com osciloscópio e arduino.</a:t>
            </a:r>
          </a:p>
          <a:p>
            <a:pPr lvl="1"/>
            <a:r>
              <a:rPr lang="en-US" dirty="0" smtClean="0"/>
              <a:t>Watts up, falta de precisão com valores baixos, duas casas decimais após a vírgula, e registro de tensões de carga e não descarga da bateria.</a:t>
            </a:r>
          </a:p>
          <a:p>
            <a:pPr lvl="1"/>
            <a:r>
              <a:rPr lang="en-US" b="0" dirty="0" smtClean="0"/>
              <a:t>Amalghma, longo tempo de </a:t>
            </a:r>
            <a:r>
              <a:rPr lang="en-US" dirty="0" smtClean="0"/>
              <a:t>coleta, houve interferência de reconhecimento do sinalizador, </a:t>
            </a:r>
            <a:r>
              <a:rPr lang="en-US" dirty="0"/>
              <a:t>z</a:t>
            </a:r>
            <a:r>
              <a:rPr lang="en-US" dirty="0" smtClean="0"/>
              <a:t>erando os dados.</a:t>
            </a:r>
          </a:p>
          <a:p>
            <a:pPr lvl="1"/>
            <a:r>
              <a:rPr lang="en-US" b="0" dirty="0" smtClean="0"/>
              <a:t>Arduino, método permitiu uma simplicidade e maior precisão em longos tempos de execução da aplicação.</a:t>
            </a:r>
          </a:p>
          <a:p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21548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Metodologia – 1a. Experimentação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Utilizar recurso de um dispositivo auxiliar, watts up, para medir a variação de energia.</a:t>
            </a:r>
          </a:p>
          <a:p>
            <a:r>
              <a:rPr lang="en-US" b="0" dirty="0" smtClean="0"/>
              <a:t>Bateria 100% carregada, servidor com acesso local e remoto, apenas a aplicação em execução no dispositivo móvel e medição de variação em watts, com tempo de 5h.</a:t>
            </a:r>
          </a:p>
          <a:p>
            <a:r>
              <a:rPr lang="en-US" b="0" dirty="0" smtClean="0"/>
              <a:t>Conectividade Física:</a:t>
            </a:r>
            <a:endParaRPr lang="en-US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763688" y="4725144"/>
            <a:ext cx="5184576" cy="1656184"/>
            <a:chOff x="634675" y="2034400"/>
            <a:chExt cx="8052125" cy="3001311"/>
          </a:xfrm>
        </p:grpSpPr>
        <p:sp>
          <p:nvSpPr>
            <p:cNvPr id="4" name="Shape 129"/>
            <p:cNvSpPr/>
            <p:nvPr/>
          </p:nvSpPr>
          <p:spPr>
            <a:xfrm>
              <a:off x="660124" y="2093938"/>
              <a:ext cx="1204735" cy="592921"/>
            </a:xfrm>
            <a:prstGeom prst="roundRect">
              <a:avLst>
                <a:gd name="adj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Tomada elétrica</a:t>
              </a:r>
            </a:p>
          </p:txBody>
        </p:sp>
        <p:sp>
          <p:nvSpPr>
            <p:cNvPr id="5" name="Shape 130"/>
            <p:cNvSpPr/>
            <p:nvPr/>
          </p:nvSpPr>
          <p:spPr>
            <a:xfrm>
              <a:off x="2592650" y="2063500"/>
              <a:ext cx="1522199" cy="669000"/>
            </a:xfrm>
            <a:prstGeom prst="snipRoundRect">
              <a:avLst>
                <a:gd name="adj1" fmla="val 16667"/>
                <a:gd name="adj2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Watt up</a:t>
              </a:r>
            </a:p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sniffer</a:t>
              </a:r>
            </a:p>
          </p:txBody>
        </p:sp>
        <p:sp>
          <p:nvSpPr>
            <p:cNvPr id="6" name="Shape 131"/>
            <p:cNvSpPr/>
            <p:nvPr/>
          </p:nvSpPr>
          <p:spPr>
            <a:xfrm>
              <a:off x="5004950" y="2034400"/>
              <a:ext cx="1522199" cy="735899"/>
            </a:xfrm>
            <a:prstGeom prst="round1Rect">
              <a:avLst>
                <a:gd name="adj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Carregador celular</a:t>
              </a:r>
            </a:p>
          </p:txBody>
        </p:sp>
        <p:sp>
          <p:nvSpPr>
            <p:cNvPr id="7" name="Shape 132"/>
            <p:cNvSpPr/>
            <p:nvPr/>
          </p:nvSpPr>
          <p:spPr>
            <a:xfrm>
              <a:off x="7322375" y="2034400"/>
              <a:ext cx="1137299" cy="735899"/>
            </a:xfrm>
            <a:prstGeom prst="round2DiagRect">
              <a:avLst>
                <a:gd name="adj1" fmla="val 16667"/>
                <a:gd name="adj2" fmla="val 0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Celular</a:t>
              </a:r>
            </a:p>
          </p:txBody>
        </p:sp>
        <p:cxnSp>
          <p:nvCxnSpPr>
            <p:cNvPr id="8" name="Shape 133"/>
            <p:cNvCxnSpPr>
              <a:stCxn id="5" idx="2"/>
              <a:endCxn id="4" idx="3"/>
            </p:cNvCxnSpPr>
            <p:nvPr/>
          </p:nvCxnSpPr>
          <p:spPr>
            <a:xfrm flipH="1" flipV="1">
              <a:off x="1864859" y="2390398"/>
              <a:ext cx="727791" cy="7602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" name="Shape 134"/>
            <p:cNvCxnSpPr>
              <a:stCxn id="6" idx="1"/>
              <a:endCxn id="5" idx="0"/>
            </p:cNvCxnSpPr>
            <p:nvPr/>
          </p:nvCxnSpPr>
          <p:spPr>
            <a:xfrm rot="10800000">
              <a:off x="4114849" y="2398000"/>
              <a:ext cx="890100" cy="434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" name="Shape 135"/>
            <p:cNvCxnSpPr>
              <a:stCxn id="6" idx="3"/>
              <a:endCxn id="7" idx="2"/>
            </p:cNvCxnSpPr>
            <p:nvPr/>
          </p:nvCxnSpPr>
          <p:spPr>
            <a:xfrm>
              <a:off x="6527149" y="2402349"/>
              <a:ext cx="795225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1" name="Shape 136"/>
            <p:cNvSpPr/>
            <p:nvPr/>
          </p:nvSpPr>
          <p:spPr>
            <a:xfrm>
              <a:off x="2245200" y="3283112"/>
              <a:ext cx="2349499" cy="1752599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sp>
          <p:nvSpPr>
            <p:cNvPr id="12" name="Shape 137"/>
            <p:cNvSpPr/>
            <p:nvPr/>
          </p:nvSpPr>
          <p:spPr>
            <a:xfrm>
              <a:off x="634675" y="3333525"/>
              <a:ext cx="1021174" cy="1651774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</p:spPr>
        </p:sp>
        <p:sp>
          <p:nvSpPr>
            <p:cNvPr id="13" name="Shape 138"/>
            <p:cNvSpPr/>
            <p:nvPr/>
          </p:nvSpPr>
          <p:spPr>
            <a:xfrm>
              <a:off x="6908800" y="2986050"/>
              <a:ext cx="1778000" cy="1778000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</p:sp>
        <p:sp>
          <p:nvSpPr>
            <p:cNvPr id="14" name="Shape 139"/>
            <p:cNvSpPr/>
            <p:nvPr/>
          </p:nvSpPr>
          <p:spPr>
            <a:xfrm>
              <a:off x="4841625" y="3204600"/>
              <a:ext cx="1981200" cy="1714500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</p:sp>
      </p:grpSp>
    </p:spTree>
    <p:extLst>
      <p:ext uri="{BB962C8B-B14F-4D97-AF65-F5344CB8AC3E}">
        <p14:creationId xmlns:p14="http://schemas.microsoft.com/office/powerpoint/2010/main" val="303975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Experimentação - 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Eliminar o carregador do celular e medir o consumo entre a bateria e o dispositivo, utilizado recurso do osciloscópio e com registro pelo </a:t>
            </a:r>
            <a:r>
              <a:rPr lang="en-US" b="0" dirty="0" smtClean="0"/>
              <a:t>amalghma (software)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Rounded Rectangle 3"/>
          <p:cNvSpPr/>
          <p:nvPr/>
        </p:nvSpPr>
        <p:spPr>
          <a:xfrm>
            <a:off x="2051720" y="4437112"/>
            <a:ext cx="1224136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Celular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52120" y="4797152"/>
            <a:ext cx="1215752" cy="1287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Bateria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75856" y="5949280"/>
            <a:ext cx="23762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085184"/>
            <a:ext cx="237626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275856" y="5589240"/>
            <a:ext cx="2376264" cy="419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139952" y="5013176"/>
            <a:ext cx="432048" cy="144016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23928" y="515719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Resistência</a:t>
            </a:r>
            <a:endParaRPr lang="en-US" sz="1000" b="1" dirty="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2852936"/>
            <a:ext cx="2438648" cy="12386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2051720" y="4077072"/>
            <a:ext cx="0" cy="504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2051720" y="3861048"/>
            <a:ext cx="2880320" cy="432048"/>
          </a:xfrm>
          <a:prstGeom prst="bentConnector3">
            <a:avLst>
              <a:gd name="adj1" fmla="val 691"/>
            </a:avLst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5400000">
            <a:off x="3887924" y="3897052"/>
            <a:ext cx="1296144" cy="12241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3923928" y="4725144"/>
            <a:ext cx="864096" cy="360040"/>
          </a:xfrm>
          <a:prstGeom prst="bentConnector3">
            <a:avLst>
              <a:gd name="adj1" fmla="val 100276"/>
            </a:avLst>
          </a:prstGeom>
          <a:ln w="12700">
            <a:solidFill>
              <a:srgbClr val="000000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/>
          <p:nvPr/>
        </p:nvCxnSpPr>
        <p:spPr>
          <a:xfrm>
            <a:off x="2483768" y="4293096"/>
            <a:ext cx="2448272" cy="792088"/>
          </a:xfrm>
          <a:prstGeom prst="bentConnector3">
            <a:avLst>
              <a:gd name="adj1" fmla="val 99821"/>
            </a:avLst>
          </a:prstGeom>
          <a:ln w="12700">
            <a:solidFill>
              <a:srgbClr val="000000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644008" y="479715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Referência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23728" y="393305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CH1 - Sinalização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004048" y="403700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CH2 Objetivo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444208" y="3212976"/>
            <a:ext cx="1512168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Amalghma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1" name="Straight Connector 60"/>
          <p:cNvCxnSpPr>
            <a:stCxn id="14" idx="3"/>
            <a:endCxn id="60" idx="1"/>
          </p:cNvCxnSpPr>
          <p:nvPr/>
        </p:nvCxnSpPr>
        <p:spPr>
          <a:xfrm flipV="1">
            <a:off x="5786512" y="3465004"/>
            <a:ext cx="657696" cy="727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2120" y="5661248"/>
            <a:ext cx="373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15816" y="5733256"/>
            <a:ext cx="373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15816" y="4869160"/>
            <a:ext cx="28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27970" y="4859868"/>
            <a:ext cx="28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6779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a</a:t>
            </a:r>
            <a:r>
              <a:rPr lang="en-US" dirty="0" smtClean="0"/>
              <a:t>. Experimentação - 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Eliminar o </a:t>
            </a:r>
            <a:r>
              <a:rPr lang="en-US" b="0" dirty="0" smtClean="0"/>
              <a:t>sinalizador </a:t>
            </a:r>
            <a:r>
              <a:rPr lang="en-US" b="0" dirty="0" smtClean="0"/>
              <a:t>e medir o consumo entre a </a:t>
            </a:r>
            <a:r>
              <a:rPr lang="en-US" b="0" dirty="0" smtClean="0"/>
              <a:t>fonte de energia </a:t>
            </a:r>
            <a:r>
              <a:rPr lang="en-US" b="0" dirty="0" smtClean="0"/>
              <a:t>e o dispositivo, utilizado </a:t>
            </a:r>
            <a:r>
              <a:rPr lang="en-US" b="0" dirty="0" smtClean="0"/>
              <a:t>arduino e aplica</a:t>
            </a:r>
            <a:r>
              <a:rPr lang="en-US" b="0" dirty="0" smtClean="0"/>
              <a:t>ção de leitura de tensão analógica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26" name="Shape 138"/>
          <p:cNvSpPr/>
          <p:nvPr/>
        </p:nvSpPr>
        <p:spPr>
          <a:xfrm>
            <a:off x="2483768" y="5013176"/>
            <a:ext cx="1144813" cy="9811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27" name="TextBox 26"/>
          <p:cNvSpPr txBox="1"/>
          <p:nvPr/>
        </p:nvSpPr>
        <p:spPr>
          <a:xfrm>
            <a:off x="3347864" y="5085184"/>
            <a:ext cx="360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-</a:t>
            </a:r>
          </a:p>
          <a:p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4725144"/>
            <a:ext cx="1008112" cy="1298326"/>
          </a:xfrm>
          <a:prstGeom prst="rect">
            <a:avLst/>
          </a:prstGeom>
        </p:spPr>
      </p:pic>
      <p:cxnSp>
        <p:nvCxnSpPr>
          <p:cNvPr id="30" name="Elbow Connector 29"/>
          <p:cNvCxnSpPr>
            <a:endCxn id="27" idx="2"/>
          </p:cNvCxnSpPr>
          <p:nvPr/>
        </p:nvCxnSpPr>
        <p:spPr>
          <a:xfrm rot="10800000" flipV="1">
            <a:off x="3527884" y="5877272"/>
            <a:ext cx="2196244" cy="131242"/>
          </a:xfrm>
          <a:prstGeom prst="bentConnector4">
            <a:avLst>
              <a:gd name="adj1" fmla="val -507"/>
              <a:gd name="adj2" fmla="val 27418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3995936" y="4478923"/>
            <a:ext cx="432048" cy="144016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07904" y="4622939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Resistência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971600" y="3284984"/>
            <a:ext cx="1512168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Computador coletando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4" name="Straight Connector 33"/>
          <p:cNvCxnSpPr>
            <a:endCxn id="33" idx="3"/>
          </p:cNvCxnSpPr>
          <p:nvPr/>
        </p:nvCxnSpPr>
        <p:spPr>
          <a:xfrm flipH="1" flipV="1">
            <a:off x="2483768" y="3537012"/>
            <a:ext cx="1008112" cy="1760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arduin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320198"/>
            <a:ext cx="1291084" cy="900890"/>
          </a:xfrm>
          <a:prstGeom prst="rect">
            <a:avLst/>
          </a:prstGeom>
        </p:spPr>
      </p:pic>
      <p:cxnSp>
        <p:nvCxnSpPr>
          <p:cNvPr id="77" name="Elbow Connector 76"/>
          <p:cNvCxnSpPr>
            <a:stCxn id="27" idx="0"/>
            <a:endCxn id="31" idx="1"/>
          </p:cNvCxnSpPr>
          <p:nvPr/>
        </p:nvCxnSpPr>
        <p:spPr>
          <a:xfrm rot="5400000" flipH="1" flipV="1">
            <a:off x="3494784" y="4584032"/>
            <a:ext cx="534253" cy="468052"/>
          </a:xfrm>
          <a:prstGeom prst="bentConnector2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endCxn id="31" idx="1"/>
          </p:cNvCxnSpPr>
          <p:nvPr/>
        </p:nvCxnSpPr>
        <p:spPr>
          <a:xfrm rot="5400000">
            <a:off x="3905056" y="4318565"/>
            <a:ext cx="323246" cy="141486"/>
          </a:xfrm>
          <a:prstGeom prst="bentConnector4">
            <a:avLst>
              <a:gd name="adj1" fmla="val 38862"/>
              <a:gd name="adj2" fmla="val 261571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>
          <a:xfrm rot="16200000" flipH="1">
            <a:off x="4283968" y="4262899"/>
            <a:ext cx="360040" cy="216024"/>
          </a:xfrm>
          <a:prstGeom prst="bentConnector3">
            <a:avLst>
              <a:gd name="adj1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31" idx="3"/>
          </p:cNvCxnSpPr>
          <p:nvPr/>
        </p:nvCxnSpPr>
        <p:spPr>
          <a:xfrm>
            <a:off x="4427984" y="4550931"/>
            <a:ext cx="1008112" cy="1182325"/>
          </a:xfrm>
          <a:prstGeom prst="bentConnector2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07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5495</TotalTime>
  <Words>648</Words>
  <Application>Microsoft Macintosh PowerPoint</Application>
  <PresentationFormat>On-screen Show (4:3)</PresentationFormat>
  <Paragraphs>74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20100304123305_cin_ppt_claro_producao</vt:lpstr>
      <vt:lpstr>PowerPoint Presentation</vt:lpstr>
      <vt:lpstr>Origem</vt:lpstr>
      <vt:lpstr>Objetivo da pesquisa</vt:lpstr>
      <vt:lpstr>Cenário</vt:lpstr>
      <vt:lpstr>Consumo de Energia</vt:lpstr>
      <vt:lpstr>Metodologia</vt:lpstr>
      <vt:lpstr>Metodologia – 1a. Experimentação</vt:lpstr>
      <vt:lpstr>2a. Experimentação - Metodologia</vt:lpstr>
      <vt:lpstr>3a. Experimentação - Metodologia</vt:lpstr>
      <vt:lpstr>Experimentações e Resultados</vt:lpstr>
      <vt:lpstr>Experimentações e Resultados</vt:lpstr>
      <vt:lpstr>Modelagem</vt:lpstr>
      <vt:lpstr>Modelagem</vt:lpstr>
      <vt:lpstr>Próximos Passos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Veronica Conceicao</cp:lastModifiedBy>
  <cp:revision>114</cp:revision>
  <dcterms:created xsi:type="dcterms:W3CDTF">2011-05-19T13:32:59Z</dcterms:created>
  <dcterms:modified xsi:type="dcterms:W3CDTF">2014-05-05T02:47:09Z</dcterms:modified>
</cp:coreProperties>
</file>