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09" r:id="rId2"/>
    <p:sldId id="310" r:id="rId3"/>
    <p:sldId id="317" r:id="rId4"/>
    <p:sldId id="311" r:id="rId5"/>
    <p:sldId id="318" r:id="rId6"/>
    <p:sldId id="316" r:id="rId7"/>
    <p:sldId id="331" r:id="rId8"/>
    <p:sldId id="333" r:id="rId9"/>
    <p:sldId id="332" r:id="rId10"/>
    <p:sldId id="320" r:id="rId11"/>
    <p:sldId id="335" r:id="rId12"/>
    <p:sldId id="336" r:id="rId13"/>
    <p:sldId id="330" r:id="rId14"/>
    <p:sldId id="322" r:id="rId15"/>
  </p:sldIdLst>
  <p:sldSz cx="9906000" cy="6858000" type="A4"/>
  <p:notesSz cx="7099300" cy="10234613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ustavo" initials="G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03399"/>
    <a:srgbClr val="0066FF"/>
    <a:srgbClr val="CCCCFF"/>
    <a:srgbClr val="CCFFFF"/>
    <a:srgbClr val="CCECFF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6" autoAdjust="0"/>
    <p:restoredTop sz="94434" autoAdjust="0"/>
  </p:normalViewPr>
  <p:slideViewPr>
    <p:cSldViewPr>
      <p:cViewPr varScale="1">
        <p:scale>
          <a:sx n="70" d="100"/>
          <a:sy n="70" d="100"/>
        </p:scale>
        <p:origin x="750" y="5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940" y="-11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97E327D1-A5B3-4602-8EF2-7BF62CF566B0}" type="datetime1">
              <a:rPr lang="en-US"/>
              <a:pPr>
                <a:defRPr/>
              </a:pPr>
              <a:t>11/12/2014</a:t>
            </a:fld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D2E1450E-3281-4121-A913-E216038BFD8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627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EEB4AE24-6A04-467F-BA11-98128E2B4686}" type="datetime1">
              <a:rPr lang="en-US"/>
              <a:pPr>
                <a:defRPr/>
              </a:pPr>
              <a:t>11/12/2014</a:t>
            </a:fld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75" y="768350"/>
            <a:ext cx="554355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007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Clique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editar</a:t>
            </a:r>
            <a:r>
              <a:rPr lang="en-US" noProof="0" dirty="0" smtClean="0"/>
              <a:t> </a:t>
            </a:r>
            <a:r>
              <a:rPr lang="en-US" noProof="0" dirty="0" err="1" smtClean="0"/>
              <a:t>os</a:t>
            </a:r>
            <a:r>
              <a:rPr lang="en-US" noProof="0" dirty="0" smtClean="0"/>
              <a:t> </a:t>
            </a:r>
            <a:r>
              <a:rPr lang="en-US" noProof="0" dirty="0" err="1" smtClean="0"/>
              <a:t>estilos</a:t>
            </a:r>
            <a:r>
              <a:rPr lang="en-US" noProof="0" dirty="0" smtClean="0"/>
              <a:t> do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</a:t>
            </a:r>
            <a:r>
              <a:rPr lang="en-US" noProof="0" dirty="0" err="1" smtClean="0"/>
              <a:t>mestre</a:t>
            </a:r>
            <a:endParaRPr lang="en-US" noProof="0" dirty="0" smtClean="0"/>
          </a:p>
          <a:p>
            <a:pPr lvl="1"/>
            <a:r>
              <a:rPr lang="en-US" noProof="0" dirty="0" smtClean="0"/>
              <a:t>Segundo </a:t>
            </a:r>
            <a:r>
              <a:rPr lang="en-US" noProof="0" dirty="0" err="1" smtClean="0"/>
              <a:t>nível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Terceiro</a:t>
            </a:r>
            <a:r>
              <a:rPr lang="en-US" noProof="0" dirty="0" smtClean="0"/>
              <a:t> </a:t>
            </a:r>
            <a:r>
              <a:rPr lang="en-US" noProof="0" dirty="0" err="1" smtClean="0"/>
              <a:t>nível</a:t>
            </a:r>
            <a:endParaRPr lang="en-US" noProof="0" dirty="0" smtClean="0"/>
          </a:p>
          <a:p>
            <a:pPr lvl="3"/>
            <a:r>
              <a:rPr lang="en-US" noProof="0" dirty="0" smtClean="0"/>
              <a:t>Quarto </a:t>
            </a:r>
            <a:r>
              <a:rPr lang="en-US" noProof="0" dirty="0" err="1" smtClean="0"/>
              <a:t>nível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Quinto</a:t>
            </a:r>
            <a:r>
              <a:rPr lang="en-US" noProof="0" dirty="0" smtClean="0"/>
              <a:t> </a:t>
            </a:r>
            <a:r>
              <a:rPr lang="en-US" noProof="0" dirty="0" err="1" smtClean="0"/>
              <a:t>nível</a:t>
            </a:r>
            <a:endParaRPr lang="en-US" noProof="0" dirty="0" smtClean="0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5A418703-508F-4013-925F-5023BD78E02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475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eeexplore.ieee.org/xpl/login.jsp?tp=&amp;arnumber=6264697&amp;url=http://ieeexplore.ieee.org/xpls/abs_all.jsp?arnumber=6264697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Link do artigo:</a:t>
            </a:r>
            <a:r>
              <a:rPr lang="pt-BR" baseline="0" dirty="0" smtClean="0"/>
              <a:t> </a:t>
            </a:r>
            <a:r>
              <a:rPr lang="pt-BR" dirty="0" smtClean="0">
                <a:hlinkClick r:id="rId3"/>
              </a:rPr>
              <a:t>http://ieeexplore.ieee.org/xpl/login.jsp?tp=&amp;arnumber=6264697&amp;url=http%3A%2F%2Fieeexplore.ieee.org%2Fxpls%2Fabs_all.jsp%3Farnumber%3D6264697</a:t>
            </a:r>
            <a:endParaRPr lang="pt-BR" dirty="0" smtClean="0"/>
          </a:p>
          <a:p>
            <a:endParaRPr lang="pt-BR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In fact data centers now account for around 1.5% of the total power consumed in the 19 U.S and represents a cost of $4.5 billion,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6727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projetista informa os pesos, mas quanto deve-se</a:t>
            </a:r>
            <a:r>
              <a:rPr lang="pt-BR" baseline="0" dirty="0" smtClean="0"/>
              <a:t> alterar?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5706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Geral: Otimizar a distribuição de fluxo de energia nos modelos EFM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Como: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4692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http://www.geeksforgeeks.org/shortest-path-for-directed-acyclic-graphs/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9039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Avalability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,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downtime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, custo inicial, custo operacional, consumo de energia antes e depois de rodar o algoritmo.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6506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MOSTRAR O CONSUMO ANTES DE DEPOIS</a:t>
            </a:r>
            <a:r>
              <a:rPr lang="pt-BR" baseline="0" dirty="0" smtClean="0"/>
              <a:t> DO FF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7726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6498000"/>
            <a:ext cx="9906000" cy="36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sz="1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MoDCS</a:t>
            </a:r>
            <a:r>
              <a:rPr lang="pt-BR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</a:t>
            </a:r>
            <a:r>
              <a:rPr lang="en-US" sz="1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Modelling</a:t>
            </a:r>
            <a:r>
              <a:rPr lang="en-US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Distributed and Concurrent Systems &lt;www.modcs.org&gt;</a:t>
            </a:r>
            <a:r>
              <a:rPr lang="pt-BR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Retângulo 4"/>
          <p:cNvSpPr/>
          <p:nvPr userDrawn="1"/>
        </p:nvSpPr>
        <p:spPr>
          <a:xfrm>
            <a:off x="0" y="785813"/>
            <a:ext cx="9906000" cy="714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sz="1800"/>
          </a:p>
        </p:txBody>
      </p:sp>
      <p:sp>
        <p:nvSpPr>
          <p:cNvPr id="6" name="Retângulo de cantos arredondados 5"/>
          <p:cNvSpPr/>
          <p:nvPr userDrawn="1"/>
        </p:nvSpPr>
        <p:spPr>
          <a:xfrm>
            <a:off x="381000" y="1285875"/>
            <a:ext cx="9144000" cy="2143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sz="180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09992" y="3857628"/>
            <a:ext cx="6096008" cy="142876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15" name="Título 1"/>
          <p:cNvSpPr>
            <a:spLocks noGrp="1"/>
          </p:cNvSpPr>
          <p:nvPr>
            <p:ph type="ctrTitle"/>
          </p:nvPr>
        </p:nvSpPr>
        <p:spPr>
          <a:xfrm>
            <a:off x="595282" y="1500174"/>
            <a:ext cx="8501122" cy="1470025"/>
          </a:xfrm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8D796-73B3-429E-8161-AF51CEF1AFAD}" type="datetime8">
              <a:rPr lang="pt-BR" smtClean="0"/>
              <a:pPr>
                <a:defRPr/>
              </a:pPr>
              <a:t>12/11/2014 10:05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48073-2231-4412-A2B2-0DA73F85389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58113" y="-26988"/>
            <a:ext cx="2420937" cy="6153151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-26988"/>
            <a:ext cx="7110413" cy="6153151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E9EB0-EEE9-4639-B29D-85788EA43CDD}" type="datetime8">
              <a:rPr lang="pt-BR" smtClean="0"/>
              <a:pPr>
                <a:defRPr/>
              </a:pPr>
              <a:t>12/11/2014 10:05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E6E62-037A-4A6E-9E45-18799E40B17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24175" y="-26988"/>
            <a:ext cx="7254875" cy="1143001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02892-E354-41B7-986B-B32E4D6EF2D1}" type="datetime8">
              <a:rPr lang="pt-BR" smtClean="0"/>
              <a:pPr>
                <a:defRPr/>
              </a:pPr>
              <a:t>12/11/2014 10:05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599FD-DC1E-40E3-A2E0-2AF2EC252BB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24175" y="-26988"/>
            <a:ext cx="7254875" cy="1143001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5029200" y="3938588"/>
            <a:ext cx="43815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06AE4-6968-49DD-B3C9-F8FDF80BB66B}" type="datetime8">
              <a:rPr lang="pt-BR" smtClean="0"/>
              <a:pPr>
                <a:defRPr/>
              </a:pPr>
              <a:t>12/11/2014 10:05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AF16D-C082-48CE-AA38-EE3DB698F30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1250" y="0"/>
            <a:ext cx="7254875" cy="785794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3875" y="1143000"/>
            <a:ext cx="8915400" cy="516632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831E4-EB29-464C-8F7C-6BBBD619561C}" type="datetime8">
              <a:rPr lang="pt-BR" smtClean="0"/>
              <a:pPr>
                <a:defRPr/>
              </a:pPr>
              <a:t>12/11/2014 10:05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838AF-DC17-4896-90CD-B2AC92CF8BF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BB988-8810-4776-A82A-E7122CEF6331}" type="datetime8">
              <a:rPr lang="pt-BR" smtClean="0"/>
              <a:pPr>
                <a:defRPr/>
              </a:pPr>
              <a:t>12/11/2014 10:05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0BF95-63ED-4456-B0E7-FE263F998E3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6EAE9-6BAA-401F-9852-ECA39E00BD0C}" type="datetime8">
              <a:rPr lang="pt-BR" smtClean="0"/>
              <a:pPr>
                <a:defRPr/>
              </a:pPr>
              <a:t>12/11/2014 10:05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A7B6C-67DD-43E2-B2CF-441A167B579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08F05-17AF-4538-82FA-FEF91D95AEDB}" type="datetime8">
              <a:rPr lang="pt-BR" smtClean="0"/>
              <a:pPr>
                <a:defRPr/>
              </a:pPr>
              <a:t>12/11/2014 10:05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C4B53-7365-4CD2-BC29-17F670FEEAA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A0541-32B4-4E17-A5C6-197815D66E0C}" type="datetime8">
              <a:rPr lang="pt-BR" smtClean="0"/>
              <a:pPr>
                <a:defRPr/>
              </a:pPr>
              <a:t>12/11/2014 10:05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57B56-A2FC-4A33-9259-A2EA6E444E5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634D8-A845-4AB9-A098-5AECCCC553B9}" type="datetime8">
              <a:rPr lang="pt-BR" smtClean="0"/>
              <a:pPr>
                <a:defRPr/>
              </a:pPr>
              <a:t>12/11/2014 10:05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700D1-E0AD-4360-A155-33497DC49F4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53EFC-0AA8-407E-A9F3-A50B29602095}" type="datetime8">
              <a:rPr lang="pt-BR" smtClean="0"/>
              <a:pPr>
                <a:defRPr/>
              </a:pPr>
              <a:t>12/11/2014 10:05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856CE-7992-43B1-A4B9-EAB8B3CA389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81250" y="214313"/>
            <a:ext cx="72548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 estilo do título mestre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3875" y="1143000"/>
            <a:ext cx="891540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5313" y="6000750"/>
            <a:ext cx="23114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fld id="{341203FB-9222-455B-A1EC-AD80357B5373}" type="datetime8">
              <a:rPr lang="pt-BR" smtClean="0"/>
              <a:pPr>
                <a:defRPr/>
              </a:pPr>
              <a:t>12/11/2014 10:05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1375" y="6000750"/>
            <a:ext cx="31369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6125" y="6000750"/>
            <a:ext cx="23114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fld id="{371184FB-D8E0-45E5-9729-C97DC9A9B14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0" name="Retângulo 9"/>
          <p:cNvSpPr/>
          <p:nvPr userDrawn="1"/>
        </p:nvSpPr>
        <p:spPr>
          <a:xfrm>
            <a:off x="0" y="6498000"/>
            <a:ext cx="9906000" cy="36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sz="1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MoDCS</a:t>
            </a:r>
            <a:r>
              <a:rPr lang="pt-BR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</a:t>
            </a:r>
            <a:r>
              <a:rPr lang="en-US" sz="1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Modelling</a:t>
            </a:r>
            <a:r>
              <a:rPr lang="en-US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Distributed and Concurrent Systems &lt;www.modcs.org&gt;</a:t>
            </a:r>
            <a:r>
              <a:rPr lang="pt-BR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3080" name="Imagem 15" descr="modcs.bmp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2590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ângulo 16"/>
          <p:cNvSpPr/>
          <p:nvPr userDrawn="1"/>
        </p:nvSpPr>
        <p:spPr>
          <a:xfrm>
            <a:off x="0" y="785813"/>
            <a:ext cx="9906000" cy="714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ubtítulo 2"/>
          <p:cNvSpPr>
            <a:spLocks noGrp="1"/>
          </p:cNvSpPr>
          <p:nvPr>
            <p:ph type="subTitle" idx="1"/>
          </p:nvPr>
        </p:nvSpPr>
        <p:spPr>
          <a:xfrm>
            <a:off x="2476500" y="5003800"/>
            <a:ext cx="6686550" cy="1371600"/>
          </a:xfrm>
        </p:spPr>
        <p:txBody>
          <a:bodyPr/>
          <a:lstStyle/>
          <a:p>
            <a:pPr eaLnBrk="1" hangingPunct="1"/>
            <a:r>
              <a:rPr lang="pt-BR" sz="2800" dirty="0" smtClean="0"/>
              <a:t>Aluno: João Ferreira</a:t>
            </a:r>
          </a:p>
          <a:p>
            <a:pPr eaLnBrk="1" hangingPunct="1"/>
            <a:r>
              <a:rPr lang="pt-BR" sz="2800" dirty="0" smtClean="0"/>
              <a:t>Orientador: Paulo Maciel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88504" y="1628800"/>
            <a:ext cx="8928992" cy="155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t-BR" sz="2800" b="1" dirty="0" smtClean="0"/>
              <a:t>Distribuição de fluxo elétrico.</a:t>
            </a:r>
            <a:endParaRPr lang="pt-BR" sz="2800" b="1" dirty="0"/>
          </a:p>
          <a:p>
            <a:pPr>
              <a:buNone/>
            </a:pPr>
            <a:endParaRPr lang="pt-BR" sz="2800" b="1" dirty="0" smtClean="0"/>
          </a:p>
          <a:p>
            <a:pPr>
              <a:buNone/>
            </a:pPr>
            <a:r>
              <a:rPr lang="pt-BR" sz="2800" b="1" dirty="0" smtClean="0"/>
              <a:t>Melhor caminho com profundidade.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5 - Exemplo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3874" y="1143000"/>
            <a:ext cx="9181653" cy="5166320"/>
          </a:xfrm>
        </p:spPr>
        <p:txBody>
          <a:bodyPr/>
          <a:lstStyle/>
          <a:p>
            <a:pPr algn="just"/>
            <a:r>
              <a:rPr lang="pt-BR" dirty="0" smtClean="0"/>
              <a:t>Qual o objetivo?</a:t>
            </a:r>
          </a:p>
          <a:p>
            <a:pPr lvl="1" algn="just"/>
            <a:endParaRPr lang="pt-BR" dirty="0" smtClean="0"/>
          </a:p>
          <a:p>
            <a:pPr lvl="1" algn="just"/>
            <a:r>
              <a:rPr lang="pt-BR" dirty="0" smtClean="0"/>
              <a:t>Mostrar capacidade de </a:t>
            </a:r>
            <a:r>
              <a:rPr lang="pt-BR" b="1" dirty="0" smtClean="0"/>
              <a:t>avaliação</a:t>
            </a:r>
            <a:r>
              <a:rPr lang="pt-BR" dirty="0" smtClean="0"/>
              <a:t> dos fluxos </a:t>
            </a:r>
            <a:r>
              <a:rPr lang="pt-BR" b="1" dirty="0" smtClean="0"/>
              <a:t>elétricos</a:t>
            </a:r>
            <a:r>
              <a:rPr lang="pt-BR" dirty="0" smtClean="0"/>
              <a:t> dos modelos </a:t>
            </a:r>
            <a:r>
              <a:rPr lang="pt-BR" b="1" dirty="0" smtClean="0"/>
              <a:t>EFM</a:t>
            </a:r>
            <a:r>
              <a:rPr lang="pt-BR" dirty="0" smtClean="0"/>
              <a:t> no Mercury.</a:t>
            </a:r>
          </a:p>
          <a:p>
            <a:pPr lvl="1" algn="just"/>
            <a:endParaRPr lang="pt-BR" dirty="0" smtClean="0"/>
          </a:p>
          <a:p>
            <a:pPr lvl="1" algn="just"/>
            <a:r>
              <a:rPr lang="pt-BR" dirty="0" smtClean="0"/>
              <a:t>Comparar o </a:t>
            </a:r>
            <a:r>
              <a:rPr lang="pt-BR" b="1" dirty="0" smtClean="0"/>
              <a:t>consumo elétrico </a:t>
            </a:r>
            <a:r>
              <a:rPr lang="pt-BR" dirty="0" smtClean="0"/>
              <a:t>de uma arquitetura antes e após a aplicação do PLDA.</a:t>
            </a:r>
          </a:p>
          <a:p>
            <a:pPr lvl="1" algn="just"/>
            <a:endParaRPr lang="pt-BR" dirty="0"/>
          </a:p>
          <a:p>
            <a:pPr lvl="1"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318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5 - Exemplo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0751"/>
            <a:ext cx="9885374" cy="555780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1131"/>
            <a:ext cx="9885374" cy="555780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5" y="1237360"/>
            <a:ext cx="4572000" cy="470535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776536" y="4797152"/>
            <a:ext cx="223224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274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5 - Exemplo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0124"/>
            <a:ext cx="9906000" cy="556940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900" y="939767"/>
            <a:ext cx="4667250" cy="40386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5673080" y="2060848"/>
            <a:ext cx="3072569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939767"/>
            <a:ext cx="4667250" cy="40386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1016335" y="2060848"/>
            <a:ext cx="3072569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995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6 - 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O PLDA aloca automaticamente de forma apropriada os valores dos pesos em um modelo EFM.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Para todas as arquiteturas estudadas os resultados com o </a:t>
            </a:r>
            <a:r>
              <a:rPr lang="pt-BR" dirty="0" smtClean="0">
                <a:solidFill>
                  <a:srgbClr val="FF0000"/>
                </a:solidFill>
              </a:rPr>
              <a:t>PLDA-</a:t>
            </a:r>
            <a:r>
              <a:rPr lang="pt-BR" dirty="0" err="1" smtClean="0">
                <a:solidFill>
                  <a:srgbClr val="FF0000"/>
                </a:solidFill>
              </a:rPr>
              <a:t>Depth</a:t>
            </a:r>
            <a:r>
              <a:rPr lang="pt-BR" dirty="0" smtClean="0"/>
              <a:t> foram sempre </a:t>
            </a:r>
            <a:r>
              <a:rPr lang="pt-BR" b="1" dirty="0" smtClean="0">
                <a:solidFill>
                  <a:srgbClr val="0070C0"/>
                </a:solidFill>
              </a:rPr>
              <a:t>melhores</a:t>
            </a:r>
            <a:r>
              <a:rPr lang="pt-BR" dirty="0" smtClean="0">
                <a:solidFill>
                  <a:srgbClr val="0070C0"/>
                </a:solidFill>
              </a:rPr>
              <a:t> </a:t>
            </a:r>
            <a:r>
              <a:rPr lang="pt-BR" dirty="0" smtClean="0"/>
              <a:t>ou </a:t>
            </a:r>
            <a:r>
              <a:rPr lang="pt-BR" b="1" dirty="0" smtClean="0">
                <a:solidFill>
                  <a:srgbClr val="00B050"/>
                </a:solidFill>
              </a:rPr>
              <a:t>iguais</a:t>
            </a:r>
            <a:r>
              <a:rPr lang="pt-BR" dirty="0" smtClean="0"/>
              <a:t> a arquitetura </a:t>
            </a:r>
            <a:r>
              <a:rPr lang="pt-BR" dirty="0" smtClean="0"/>
              <a:t>original ou com o PLDA-</a:t>
            </a:r>
            <a:r>
              <a:rPr lang="pt-BR" dirty="0" err="1" smtClean="0"/>
              <a:t>Width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199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Duvidas ou Sugestões?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2564904"/>
            <a:ext cx="9906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sz="20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1390650"/>
            <a:ext cx="39338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13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AGENDA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00472" y="1340768"/>
            <a:ext cx="9705528" cy="4752528"/>
          </a:xfrm>
        </p:spPr>
        <p:txBody>
          <a:bodyPr/>
          <a:lstStyle/>
          <a:p>
            <a:pPr>
              <a:buNone/>
            </a:pPr>
            <a:r>
              <a:rPr lang="pt-BR" sz="2800" dirty="0" smtClean="0"/>
              <a:t>1 – Introdução</a:t>
            </a:r>
          </a:p>
          <a:p>
            <a:pPr>
              <a:buNone/>
            </a:pPr>
            <a:r>
              <a:rPr lang="pt-BR" sz="2800" dirty="0" smtClean="0"/>
              <a:t>2 – Motivação</a:t>
            </a:r>
          </a:p>
          <a:p>
            <a:pPr>
              <a:buNone/>
            </a:pPr>
            <a:r>
              <a:rPr lang="pt-BR" sz="2800" dirty="0" smtClean="0"/>
              <a:t>3 - </a:t>
            </a:r>
            <a:r>
              <a:rPr lang="pt-BR" sz="2800" dirty="0"/>
              <a:t>Objetivos</a:t>
            </a:r>
          </a:p>
          <a:p>
            <a:pPr>
              <a:buNone/>
            </a:pPr>
            <a:r>
              <a:rPr lang="pt-BR" sz="2800" dirty="0"/>
              <a:t>4</a:t>
            </a:r>
            <a:r>
              <a:rPr lang="pt-BR" sz="2800" dirty="0" smtClean="0"/>
              <a:t> – Power </a:t>
            </a:r>
            <a:r>
              <a:rPr lang="pt-BR" sz="2800" dirty="0" err="1" smtClean="0"/>
              <a:t>Load</a:t>
            </a:r>
            <a:r>
              <a:rPr lang="pt-BR" sz="2800" dirty="0" smtClean="0"/>
              <a:t> </a:t>
            </a:r>
            <a:r>
              <a:rPr lang="pt-BR" sz="2800" dirty="0" err="1" smtClean="0"/>
              <a:t>Distribution</a:t>
            </a:r>
            <a:r>
              <a:rPr lang="pt-BR" sz="2800" dirty="0" smtClean="0"/>
              <a:t> </a:t>
            </a:r>
            <a:r>
              <a:rPr lang="pt-BR" sz="2800" dirty="0" err="1" smtClean="0"/>
              <a:t>Algorithm</a:t>
            </a:r>
            <a:r>
              <a:rPr lang="pt-BR" sz="2800" dirty="0" smtClean="0"/>
              <a:t> - </a:t>
            </a:r>
            <a:r>
              <a:rPr lang="pt-BR" sz="2800" b="1" dirty="0" err="1" smtClean="0">
                <a:solidFill>
                  <a:srgbClr val="FF0000"/>
                </a:solidFill>
              </a:rPr>
              <a:t>Depth</a:t>
            </a:r>
            <a:endParaRPr lang="pt-BR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t-BR" sz="2800" dirty="0"/>
              <a:t>5</a:t>
            </a:r>
            <a:r>
              <a:rPr lang="pt-BR" sz="2800" dirty="0" smtClean="0"/>
              <a:t> – Exemplo</a:t>
            </a:r>
          </a:p>
          <a:p>
            <a:pPr>
              <a:buNone/>
            </a:pPr>
            <a:r>
              <a:rPr lang="pt-BR" sz="2800" dirty="0" smtClean="0"/>
              <a:t>6 - Conclusões</a:t>
            </a:r>
          </a:p>
          <a:p>
            <a:pPr>
              <a:buNone/>
            </a:pPr>
            <a:endParaRPr lang="pt-B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1 - 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0472" y="908720"/>
            <a:ext cx="9505055" cy="5688632"/>
          </a:xfrm>
        </p:spPr>
        <p:txBody>
          <a:bodyPr/>
          <a:lstStyle/>
          <a:p>
            <a:pPr algn="just"/>
            <a:r>
              <a:rPr lang="pt-BR" dirty="0" smtClean="0"/>
              <a:t>Data center</a:t>
            </a:r>
          </a:p>
          <a:p>
            <a:pPr lvl="1" algn="just"/>
            <a:r>
              <a:rPr lang="pt-BR" dirty="0" smtClean="0"/>
              <a:t>Infraestrutura de TI</a:t>
            </a:r>
          </a:p>
          <a:p>
            <a:pPr lvl="1" algn="just"/>
            <a:r>
              <a:rPr lang="pt-BR" dirty="0" smtClean="0"/>
              <a:t>Infraestrutura de Resfriamento</a:t>
            </a:r>
          </a:p>
          <a:p>
            <a:pPr lvl="1" algn="just"/>
            <a:r>
              <a:rPr lang="pt-BR" dirty="0" smtClean="0">
                <a:solidFill>
                  <a:srgbClr val="FF0000"/>
                </a:solidFill>
              </a:rPr>
              <a:t>Infraestrutura Elétrica</a:t>
            </a:r>
            <a:endParaRPr lang="pt-BR" dirty="0">
              <a:solidFill>
                <a:srgbClr val="FF0000"/>
              </a:solidFill>
            </a:endParaRP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Consumo elétrico em data center</a:t>
            </a:r>
          </a:p>
          <a:p>
            <a:pPr lvl="1" algn="just"/>
            <a:r>
              <a:rPr lang="pt-BR" dirty="0" smtClean="0"/>
              <a:t>Em 2011, responsável por 1.5% nos EUA.</a:t>
            </a:r>
          </a:p>
          <a:p>
            <a:pPr lvl="1" algn="just"/>
            <a:r>
              <a:rPr lang="pt-BR" dirty="0" smtClean="0"/>
              <a:t>Representa um custo de </a:t>
            </a:r>
            <a:r>
              <a:rPr lang="en-US" kern="1200" dirty="0">
                <a:latin typeface="Arial" charset="0"/>
                <a:cs typeface="Arial" charset="0"/>
              </a:rPr>
              <a:t>of $4.5 </a:t>
            </a:r>
            <a:r>
              <a:rPr lang="en-US" kern="1200" dirty="0" smtClean="0">
                <a:latin typeface="Arial" charset="0"/>
                <a:cs typeface="Arial" charset="0"/>
              </a:rPr>
              <a:t>billion.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02339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</a:t>
            </a:r>
            <a:r>
              <a:rPr lang="pt-BR" dirty="0" smtClean="0"/>
              <a:t> - Motivação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0472" y="2702626"/>
            <a:ext cx="4752529" cy="4155374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  <a:p>
            <a:pPr marL="0" indent="0" algn="just">
              <a:buNone/>
            </a:pPr>
            <a:r>
              <a:rPr lang="pt-BR" sz="2400" dirty="0" smtClean="0"/>
              <a:t>A distribuição do fluxo elétrico em modelos EFM fica a cargo do pesquisador, permitindo que o mesmo escolha os pesos do fluxo nas arestas.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018323" y="2675884"/>
            <a:ext cx="4680520" cy="413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pPr algn="just">
              <a:buNone/>
            </a:pPr>
            <a:r>
              <a:rPr lang="pt-BR" sz="2400" dirty="0" smtClean="0"/>
              <a:t>Descobrir os </a:t>
            </a:r>
            <a:r>
              <a:rPr lang="pt-BR" sz="2400" b="1" dirty="0" smtClean="0"/>
              <a:t>pesos </a:t>
            </a:r>
            <a:r>
              <a:rPr lang="pt-BR" sz="2400" b="1" dirty="0"/>
              <a:t>ideais</a:t>
            </a:r>
            <a:r>
              <a:rPr lang="pt-BR" sz="2400" dirty="0"/>
              <a:t> para uma </a:t>
            </a:r>
            <a:r>
              <a:rPr lang="pt-BR" sz="2400" dirty="0" smtClean="0"/>
              <a:t>melhor distribuição elétrica. </a:t>
            </a:r>
          </a:p>
          <a:p>
            <a:pPr algn="just">
              <a:buNone/>
            </a:pPr>
            <a:r>
              <a:rPr lang="pt-BR" sz="2400" dirty="0" smtClean="0"/>
              <a:t>De acordo com as </a:t>
            </a:r>
            <a:r>
              <a:rPr lang="pt-BR" sz="2400" b="1" dirty="0" smtClean="0">
                <a:solidFill>
                  <a:srgbClr val="0070C0"/>
                </a:solidFill>
              </a:rPr>
              <a:t>eficiências dos equipamentos</a:t>
            </a:r>
          </a:p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76" y="980727"/>
            <a:ext cx="3369090" cy="275279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5280" y="980728"/>
            <a:ext cx="3428200" cy="275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5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3 - 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26976"/>
            <a:ext cx="9906000" cy="5526360"/>
          </a:xfrm>
        </p:spPr>
        <p:txBody>
          <a:bodyPr/>
          <a:lstStyle/>
          <a:p>
            <a:pPr algn="just"/>
            <a:r>
              <a:rPr lang="pt-BR" dirty="0" smtClean="0"/>
              <a:t>Desenvolver uma forma de </a:t>
            </a:r>
            <a:r>
              <a:rPr lang="pt-BR" b="1" dirty="0" smtClean="0"/>
              <a:t>calcular</a:t>
            </a:r>
            <a:r>
              <a:rPr lang="pt-BR" dirty="0" smtClean="0"/>
              <a:t> a </a:t>
            </a:r>
            <a:r>
              <a:rPr lang="pt-BR" b="1" dirty="0" smtClean="0"/>
              <a:t>distribuição elétrica </a:t>
            </a:r>
            <a:r>
              <a:rPr lang="pt-BR" dirty="0" smtClean="0"/>
              <a:t>em um </a:t>
            </a:r>
            <a:r>
              <a:rPr lang="pt-BR" b="1" dirty="0" smtClean="0"/>
              <a:t>data center / </a:t>
            </a:r>
            <a:r>
              <a:rPr lang="pt-BR" b="1" dirty="0" smtClean="0">
                <a:solidFill>
                  <a:srgbClr val="FF0000"/>
                </a:solidFill>
              </a:rPr>
              <a:t>cloud</a:t>
            </a:r>
            <a:r>
              <a:rPr lang="pt-BR" b="1" dirty="0" smtClean="0"/>
              <a:t> </a:t>
            </a:r>
            <a:r>
              <a:rPr lang="pt-BR" dirty="0" smtClean="0"/>
              <a:t>de forma </a:t>
            </a:r>
            <a:r>
              <a:rPr lang="pt-BR" b="1" dirty="0" smtClean="0"/>
              <a:t>eficiente</a:t>
            </a:r>
            <a:r>
              <a:rPr lang="pt-BR" dirty="0" smtClean="0"/>
              <a:t>.</a:t>
            </a:r>
          </a:p>
          <a:p>
            <a:pPr algn="just"/>
            <a:endParaRPr lang="pt-BR" sz="1050" dirty="0" smtClean="0"/>
          </a:p>
          <a:p>
            <a:pPr algn="just"/>
            <a:r>
              <a:rPr lang="pt-BR" dirty="0" smtClean="0"/>
              <a:t>Específicos</a:t>
            </a:r>
          </a:p>
          <a:p>
            <a:pPr lvl="1" algn="just"/>
            <a:r>
              <a:rPr lang="pt-BR" dirty="0" smtClean="0"/>
              <a:t>Utilizar um </a:t>
            </a:r>
            <a:r>
              <a:rPr lang="pt-BR" b="1" dirty="0" smtClean="0"/>
              <a:t>algoritmo</a:t>
            </a:r>
            <a:r>
              <a:rPr lang="pt-BR" dirty="0" smtClean="0"/>
              <a:t> que resulte em um </a:t>
            </a:r>
            <a:r>
              <a:rPr lang="pt-BR" b="1" dirty="0" smtClean="0"/>
              <a:t>fluxo</a:t>
            </a:r>
            <a:r>
              <a:rPr lang="pt-BR" dirty="0" smtClean="0"/>
              <a:t> de acordo com as </a:t>
            </a:r>
            <a:r>
              <a:rPr lang="pt-BR" b="1" dirty="0" smtClean="0"/>
              <a:t>eficiências</a:t>
            </a:r>
            <a:r>
              <a:rPr lang="pt-BR" dirty="0" smtClean="0"/>
              <a:t> de cada equipamento.</a:t>
            </a:r>
          </a:p>
          <a:p>
            <a:pPr lvl="1" algn="just"/>
            <a:r>
              <a:rPr lang="pt-BR" dirty="0" smtClean="0"/>
              <a:t>Informar os </a:t>
            </a:r>
            <a:r>
              <a:rPr lang="pt-BR" b="1" dirty="0" smtClean="0"/>
              <a:t>pesos</a:t>
            </a:r>
            <a:r>
              <a:rPr lang="pt-BR" dirty="0" smtClean="0"/>
              <a:t> de cada aresta para uma distribuição </a:t>
            </a:r>
            <a:r>
              <a:rPr lang="pt-BR" b="1" dirty="0" smtClean="0"/>
              <a:t>ótima do fluxo</a:t>
            </a:r>
            <a:r>
              <a:rPr lang="pt-BR" dirty="0" smtClean="0"/>
              <a:t>.</a:t>
            </a:r>
          </a:p>
          <a:p>
            <a:pPr lvl="1" algn="just"/>
            <a:r>
              <a:rPr lang="pt-BR" dirty="0" smtClean="0"/>
              <a:t>Informar o </a:t>
            </a:r>
            <a:r>
              <a:rPr lang="pt-BR" b="1" dirty="0" smtClean="0"/>
              <a:t>fluxo mínimo </a:t>
            </a:r>
            <a:r>
              <a:rPr lang="pt-BR" dirty="0" smtClean="0"/>
              <a:t>no equipamento </a:t>
            </a:r>
            <a:r>
              <a:rPr lang="pt-BR" b="1" dirty="0" smtClean="0"/>
              <a:t>fonte</a:t>
            </a:r>
            <a:r>
              <a:rPr lang="pt-BR" dirty="0" smtClean="0"/>
              <a:t> para se obter a energia demandada no destino.</a:t>
            </a:r>
          </a:p>
        </p:txBody>
      </p:sp>
    </p:spTree>
    <p:extLst>
      <p:ext uri="{BB962C8B-B14F-4D97-AF65-F5344CB8AC3E}">
        <p14:creationId xmlns:p14="http://schemas.microsoft.com/office/powerpoint/2010/main" val="372757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0592" y="0"/>
            <a:ext cx="8355533" cy="785794"/>
          </a:xfrm>
        </p:spPr>
        <p:txBody>
          <a:bodyPr/>
          <a:lstStyle/>
          <a:p>
            <a:r>
              <a:rPr lang="pt-BR" dirty="0"/>
              <a:t>4</a:t>
            </a:r>
            <a:r>
              <a:rPr lang="pt-BR" dirty="0" smtClean="0"/>
              <a:t> – Ordenação Topológica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2480" y="890972"/>
            <a:ext cx="9397677" cy="1205880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36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513023"/>
            <a:ext cx="4339080" cy="4107600"/>
          </a:xfrm>
          <a:prstGeom prst="rect">
            <a:avLst/>
          </a:prstGeom>
          <a:ln>
            <a:noFill/>
          </a:ln>
        </p:spPr>
      </p:pic>
      <p:sp>
        <p:nvSpPr>
          <p:cNvPr id="11" name="Elipse 10"/>
          <p:cNvSpPr/>
          <p:nvPr/>
        </p:nvSpPr>
        <p:spPr>
          <a:xfrm>
            <a:off x="3466531" y="2101754"/>
            <a:ext cx="622373" cy="6791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43" name="Elipse 42"/>
          <p:cNvSpPr/>
          <p:nvPr/>
        </p:nvSpPr>
        <p:spPr>
          <a:xfrm>
            <a:off x="7006344" y="908720"/>
            <a:ext cx="622373" cy="6791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44" name="CaixaDeTexto 43"/>
          <p:cNvSpPr txBox="1"/>
          <p:nvPr/>
        </p:nvSpPr>
        <p:spPr>
          <a:xfrm>
            <a:off x="3216355" y="2709472"/>
            <a:ext cx="417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pt-BR" sz="4000" dirty="0">
                <a:solidFill>
                  <a:srgbClr val="FF0000"/>
                </a:solidFill>
              </a:rPr>
              <a:t>\</a:t>
            </a:r>
          </a:p>
        </p:txBody>
      </p:sp>
      <p:sp>
        <p:nvSpPr>
          <p:cNvPr id="47" name="CaixaDeTexto 46"/>
          <p:cNvSpPr txBox="1"/>
          <p:nvPr/>
        </p:nvSpPr>
        <p:spPr>
          <a:xfrm rot="17496037">
            <a:off x="3566135" y="3317190"/>
            <a:ext cx="417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pt-BR" sz="4000" dirty="0">
                <a:solidFill>
                  <a:srgbClr val="FF0000"/>
                </a:solidFill>
              </a:rPr>
              <a:t>\</a:t>
            </a:r>
          </a:p>
        </p:txBody>
      </p:sp>
      <p:sp>
        <p:nvSpPr>
          <p:cNvPr id="58" name="Elipse 57"/>
          <p:cNvSpPr/>
          <p:nvPr/>
        </p:nvSpPr>
        <p:spPr>
          <a:xfrm>
            <a:off x="1907854" y="2134128"/>
            <a:ext cx="622373" cy="6791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59" name="CaixaDeTexto 58"/>
          <p:cNvSpPr txBox="1"/>
          <p:nvPr/>
        </p:nvSpPr>
        <p:spPr>
          <a:xfrm rot="18891185">
            <a:off x="1674291" y="2607173"/>
            <a:ext cx="417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pt-BR" sz="4000" dirty="0">
                <a:solidFill>
                  <a:srgbClr val="FF0000"/>
                </a:solidFill>
              </a:rPr>
              <a:t>\</a:t>
            </a:r>
          </a:p>
        </p:txBody>
      </p:sp>
      <p:sp>
        <p:nvSpPr>
          <p:cNvPr id="60" name="Elipse 59"/>
          <p:cNvSpPr/>
          <p:nvPr/>
        </p:nvSpPr>
        <p:spPr>
          <a:xfrm>
            <a:off x="7006343" y="1597699"/>
            <a:ext cx="622373" cy="6791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61" name="Elipse 60"/>
          <p:cNvSpPr/>
          <p:nvPr/>
        </p:nvSpPr>
        <p:spPr>
          <a:xfrm>
            <a:off x="394311" y="2134128"/>
            <a:ext cx="622373" cy="6791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dirty="0" smtClean="0"/>
              <a:t>7</a:t>
            </a:r>
            <a:endParaRPr lang="pt-BR" dirty="0"/>
          </a:p>
        </p:txBody>
      </p:sp>
      <p:sp>
        <p:nvSpPr>
          <p:cNvPr id="62" name="Elipse 61"/>
          <p:cNvSpPr/>
          <p:nvPr/>
        </p:nvSpPr>
        <p:spPr>
          <a:xfrm>
            <a:off x="7002281" y="2317779"/>
            <a:ext cx="622373" cy="6791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dirty="0" smtClean="0"/>
              <a:t>7</a:t>
            </a:r>
            <a:endParaRPr lang="pt-BR" dirty="0"/>
          </a:p>
        </p:txBody>
      </p:sp>
      <p:sp>
        <p:nvSpPr>
          <p:cNvPr id="63" name="CaixaDeTexto 62"/>
          <p:cNvSpPr txBox="1"/>
          <p:nvPr/>
        </p:nvSpPr>
        <p:spPr>
          <a:xfrm rot="14847361">
            <a:off x="722093" y="2450779"/>
            <a:ext cx="463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pt-BR" sz="4800" dirty="0">
                <a:solidFill>
                  <a:srgbClr val="FF0000"/>
                </a:solidFill>
              </a:rPr>
              <a:t>\</a:t>
            </a:r>
            <a:endParaRPr lang="pt-BR" sz="4000" dirty="0">
              <a:solidFill>
                <a:srgbClr val="FF0000"/>
              </a:solidFill>
            </a:endParaRPr>
          </a:p>
        </p:txBody>
      </p:sp>
      <p:sp>
        <p:nvSpPr>
          <p:cNvPr id="64" name="Elipse 63"/>
          <p:cNvSpPr/>
          <p:nvPr/>
        </p:nvSpPr>
        <p:spPr>
          <a:xfrm>
            <a:off x="2729450" y="3453912"/>
            <a:ext cx="622373" cy="6791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dirty="0" smtClean="0"/>
              <a:t>8</a:t>
            </a:r>
            <a:endParaRPr lang="pt-BR" dirty="0"/>
          </a:p>
        </p:txBody>
      </p:sp>
      <p:sp>
        <p:nvSpPr>
          <p:cNvPr id="65" name="Elipse 64"/>
          <p:cNvSpPr/>
          <p:nvPr/>
        </p:nvSpPr>
        <p:spPr>
          <a:xfrm>
            <a:off x="7054200" y="3037859"/>
            <a:ext cx="622373" cy="6791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dirty="0"/>
              <a:t>8</a:t>
            </a:r>
          </a:p>
        </p:txBody>
      </p:sp>
      <p:sp>
        <p:nvSpPr>
          <p:cNvPr id="66" name="CaixaDeTexto 65"/>
          <p:cNvSpPr txBox="1"/>
          <p:nvPr/>
        </p:nvSpPr>
        <p:spPr>
          <a:xfrm rot="18891247">
            <a:off x="2546245" y="3974989"/>
            <a:ext cx="417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pt-BR" sz="4000" dirty="0">
                <a:solidFill>
                  <a:srgbClr val="FF0000"/>
                </a:solidFill>
              </a:rPr>
              <a:t>\</a:t>
            </a:r>
          </a:p>
        </p:txBody>
      </p:sp>
      <p:sp>
        <p:nvSpPr>
          <p:cNvPr id="20" name="Elipse 19"/>
          <p:cNvSpPr/>
          <p:nvPr/>
        </p:nvSpPr>
        <p:spPr>
          <a:xfrm>
            <a:off x="1139433" y="3485793"/>
            <a:ext cx="622373" cy="6791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sz="1600" dirty="0" smtClean="0"/>
              <a:t>11</a:t>
            </a:r>
            <a:endParaRPr lang="pt-BR" sz="1600" dirty="0"/>
          </a:p>
        </p:txBody>
      </p:sp>
      <p:sp>
        <p:nvSpPr>
          <p:cNvPr id="5" name="Arco 4"/>
          <p:cNvSpPr/>
          <p:nvPr/>
        </p:nvSpPr>
        <p:spPr>
          <a:xfrm rot="8356740">
            <a:off x="938628" y="3693515"/>
            <a:ext cx="1059310" cy="669292"/>
          </a:xfrm>
          <a:prstGeom prst="arc">
            <a:avLst>
              <a:gd name="adj1" fmla="val 11822299"/>
              <a:gd name="adj2" fmla="val 1288375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/>
          <p:cNvSpPr/>
          <p:nvPr/>
        </p:nvSpPr>
        <p:spPr>
          <a:xfrm>
            <a:off x="7054199" y="3757939"/>
            <a:ext cx="622373" cy="6791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sz="1600" dirty="0" smtClean="0"/>
              <a:t>11</a:t>
            </a:r>
            <a:endParaRPr lang="pt-BR" sz="1600" dirty="0"/>
          </a:p>
        </p:txBody>
      </p:sp>
      <p:sp>
        <p:nvSpPr>
          <p:cNvPr id="25" name="Elipse 24"/>
          <p:cNvSpPr/>
          <p:nvPr/>
        </p:nvSpPr>
        <p:spPr>
          <a:xfrm>
            <a:off x="7088707" y="4478019"/>
            <a:ext cx="622373" cy="6791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sz="1600" dirty="0" smtClean="0"/>
              <a:t>2</a:t>
            </a:r>
            <a:endParaRPr lang="pt-BR" sz="1600" dirty="0"/>
          </a:p>
        </p:txBody>
      </p:sp>
      <p:sp>
        <p:nvSpPr>
          <p:cNvPr id="26" name="Elipse 25"/>
          <p:cNvSpPr/>
          <p:nvPr/>
        </p:nvSpPr>
        <p:spPr>
          <a:xfrm>
            <a:off x="7102378" y="5229200"/>
            <a:ext cx="622373" cy="6791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sz="1600" dirty="0" smtClean="0"/>
              <a:t>9</a:t>
            </a:r>
            <a:endParaRPr lang="pt-BR" sz="1600" dirty="0"/>
          </a:p>
        </p:txBody>
      </p:sp>
      <p:sp>
        <p:nvSpPr>
          <p:cNvPr id="27" name="Elipse 26"/>
          <p:cNvSpPr/>
          <p:nvPr/>
        </p:nvSpPr>
        <p:spPr>
          <a:xfrm>
            <a:off x="7085007" y="5949280"/>
            <a:ext cx="622373" cy="6791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sz="1600" dirty="0" smtClean="0"/>
              <a:t>10</a:t>
            </a:r>
            <a:endParaRPr lang="pt-BR" sz="1600" dirty="0"/>
          </a:p>
        </p:txBody>
      </p:sp>
      <p:sp>
        <p:nvSpPr>
          <p:cNvPr id="28" name="Elipse 27"/>
          <p:cNvSpPr/>
          <p:nvPr/>
        </p:nvSpPr>
        <p:spPr>
          <a:xfrm>
            <a:off x="393816" y="4793815"/>
            <a:ext cx="622373" cy="6791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sz="1600" dirty="0" smtClean="0"/>
              <a:t>2</a:t>
            </a:r>
            <a:endParaRPr lang="pt-BR" sz="1600" dirty="0"/>
          </a:p>
        </p:txBody>
      </p:sp>
      <p:sp>
        <p:nvSpPr>
          <p:cNvPr id="29" name="Elipse 28"/>
          <p:cNvSpPr/>
          <p:nvPr/>
        </p:nvSpPr>
        <p:spPr>
          <a:xfrm>
            <a:off x="1907853" y="4784386"/>
            <a:ext cx="622373" cy="6791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sz="1600" dirty="0" smtClean="0"/>
              <a:t>9</a:t>
            </a:r>
            <a:endParaRPr lang="pt-BR" sz="1600" dirty="0"/>
          </a:p>
        </p:txBody>
      </p:sp>
      <p:sp>
        <p:nvSpPr>
          <p:cNvPr id="30" name="Elipse 29"/>
          <p:cNvSpPr/>
          <p:nvPr/>
        </p:nvSpPr>
        <p:spPr>
          <a:xfrm>
            <a:off x="3454629" y="4793814"/>
            <a:ext cx="622373" cy="6791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sz="1600" dirty="0" smtClean="0"/>
              <a:t>10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80447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3" grpId="0" animBg="1"/>
      <p:bldP spid="44" grpId="0"/>
      <p:bldP spid="47" grpId="0"/>
      <p:bldP spid="58" grpId="0" animBg="1"/>
      <p:bldP spid="59" grpId="0"/>
      <p:bldP spid="60" grpId="0" animBg="1"/>
      <p:bldP spid="61" grpId="0" animBg="1"/>
      <p:bldP spid="62" grpId="0" animBg="1"/>
      <p:bldP spid="63" grpId="0"/>
      <p:bldP spid="64" grpId="0" animBg="1"/>
      <p:bldP spid="65" grpId="0" animBg="1"/>
      <p:bldP spid="66" grpId="0"/>
      <p:bldP spid="20" grpId="0" animBg="1"/>
      <p:bldP spid="5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Distribuição do Fluxo</a:t>
            </a:r>
            <a:endParaRPr lang="pt-BR" dirty="0"/>
          </a:p>
        </p:txBody>
      </p:sp>
      <p:pic>
        <p:nvPicPr>
          <p:cNvPr id="4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3524410"/>
            <a:ext cx="9906000" cy="3360973"/>
          </a:xfrm>
          <a:prstGeom prst="rect">
            <a:avLst/>
          </a:prstGeom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272479" y="1363820"/>
            <a:ext cx="9363645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/>
              <a:buChar char="•"/>
            </a:pPr>
            <a:r>
              <a:rPr lang="pt-BR" dirty="0">
                <a:solidFill>
                  <a:srgbClr val="000000"/>
                </a:solidFill>
                <a:latin typeface="Calibri"/>
              </a:rPr>
              <a:t>1 – Montar pilha com caminhos possíveis, de acordo com a capacidade.</a:t>
            </a:r>
            <a:endParaRPr lang="pt-BR" dirty="0"/>
          </a:p>
          <a:p>
            <a:pPr algn="just">
              <a:buFont typeface="Arial"/>
              <a:buChar char="•"/>
            </a:pPr>
            <a:r>
              <a:rPr lang="pt-BR" dirty="0">
                <a:solidFill>
                  <a:schemeClr val="tx2"/>
                </a:solidFill>
                <a:latin typeface="Calibri"/>
              </a:rPr>
              <a:t>2 – Calcular o custo de cada nó, baseado na eficiência dos nós precedentes daquele caminho.</a:t>
            </a:r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20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Distribuição do Fluxo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787" y="1681162"/>
            <a:ext cx="3400425" cy="34956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688" y="1681161"/>
            <a:ext cx="5942831" cy="360108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608" y="2136246"/>
            <a:ext cx="6923561" cy="303064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947" y="2236479"/>
            <a:ext cx="7256222" cy="283017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923" y="2236599"/>
            <a:ext cx="6997954" cy="283005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5493" y="2221756"/>
            <a:ext cx="7119875" cy="286342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8584" y="2276872"/>
            <a:ext cx="7044453" cy="294357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3448" y="2204864"/>
            <a:ext cx="7403928" cy="3020375"/>
          </a:xfrm>
          <a:prstGeom prst="rect">
            <a:avLst/>
          </a:prstGeom>
        </p:spPr>
      </p:pic>
      <p:cxnSp>
        <p:nvCxnSpPr>
          <p:cNvPr id="14" name="Conector de seta reta 13"/>
          <p:cNvCxnSpPr/>
          <p:nvPr/>
        </p:nvCxnSpPr>
        <p:spPr>
          <a:xfrm>
            <a:off x="1354945" y="2924944"/>
            <a:ext cx="102630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>
            <a:off x="5637993" y="2924944"/>
            <a:ext cx="75361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>
            <a:off x="6897216" y="2921463"/>
            <a:ext cx="75361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rco 40"/>
          <p:cNvSpPr/>
          <p:nvPr/>
        </p:nvSpPr>
        <p:spPr>
          <a:xfrm>
            <a:off x="2801954" y="2636912"/>
            <a:ext cx="2448272" cy="576064"/>
          </a:xfrm>
          <a:prstGeom prst="arc">
            <a:avLst>
              <a:gd name="adj1" fmla="val 10829765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72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2"/>
          <p:cNvSpPr/>
          <p:nvPr/>
        </p:nvSpPr>
        <p:spPr>
          <a:xfrm>
            <a:off x="128464" y="1528912"/>
            <a:ext cx="9649072" cy="5428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buFont typeface="Arial"/>
              <a:buChar char="•"/>
            </a:pPr>
            <a:r>
              <a:rPr lang="pt-BR" sz="2800" dirty="0">
                <a:solidFill>
                  <a:srgbClr val="000000"/>
                </a:solidFill>
                <a:latin typeface="Calibri"/>
              </a:rPr>
              <a:t>3 – Selecionar o melhor caminho</a:t>
            </a:r>
            <a:r>
              <a:rPr lang="pt-BR" sz="2800" dirty="0" smtClean="0">
                <a:solidFill>
                  <a:srgbClr val="000000"/>
                </a:solidFill>
                <a:latin typeface="Calibri"/>
              </a:rPr>
              <a:t>.</a:t>
            </a:r>
          </a:p>
          <a:p>
            <a:pPr algn="just">
              <a:buFont typeface="Arial"/>
              <a:buChar char="•"/>
            </a:pPr>
            <a:r>
              <a:rPr lang="pt-BR" sz="2800" dirty="0" smtClean="0">
                <a:solidFill>
                  <a:srgbClr val="000000"/>
                </a:solidFill>
                <a:latin typeface="Calibri"/>
              </a:rPr>
              <a:t>4 </a:t>
            </a:r>
            <a:r>
              <a:rPr lang="pt-BR" sz="2800" dirty="0">
                <a:solidFill>
                  <a:srgbClr val="000000"/>
                </a:solidFill>
                <a:latin typeface="Calibri"/>
              </a:rPr>
              <a:t>– Calcular a capacidade de fluxo possível por este caminho</a:t>
            </a:r>
            <a:endParaRPr sz="2800" dirty="0"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2800" dirty="0">
                <a:solidFill>
                  <a:srgbClr val="000000"/>
                </a:solidFill>
                <a:latin typeface="Calibri"/>
              </a:rPr>
              <a:t>5 – Distribuir o fluxo possível.</a:t>
            </a:r>
            <a:endParaRPr sz="2800" dirty="0"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2800" dirty="0">
                <a:solidFill>
                  <a:srgbClr val="000000"/>
                </a:solidFill>
                <a:latin typeface="Calibri"/>
              </a:rPr>
              <a:t>6 – Marcar nó que não suporta mais fluxo (capacidade 0).</a:t>
            </a:r>
            <a:endParaRPr sz="2800" dirty="0"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2800" dirty="0">
                <a:solidFill>
                  <a:srgbClr val="000000"/>
                </a:solidFill>
                <a:latin typeface="Calibri"/>
              </a:rPr>
              <a:t>7 – Verificar se ainda há fluxo a distribuir.</a:t>
            </a:r>
            <a:endParaRPr sz="2800" dirty="0"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2800" dirty="0">
                <a:solidFill>
                  <a:srgbClr val="000000"/>
                </a:solidFill>
                <a:latin typeface="Calibri"/>
              </a:rPr>
              <a:t>8 – Voltar ao ponto 1 (Fim do laço).</a:t>
            </a:r>
            <a:endParaRPr sz="2800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2381250" y="0"/>
            <a:ext cx="7254875" cy="785794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buNone/>
            </a:pPr>
            <a:r>
              <a:rPr lang="pt-BR" kern="0" smtClean="0"/>
              <a:t>Distribuição do Fluxo</a:t>
            </a:r>
            <a:endParaRPr lang="pt-BR" kern="0" dirty="0"/>
          </a:p>
        </p:txBody>
      </p:sp>
    </p:spTree>
    <p:extLst>
      <p:ext uri="{BB962C8B-B14F-4D97-AF65-F5344CB8AC3E}">
        <p14:creationId xmlns:p14="http://schemas.microsoft.com/office/powerpoint/2010/main" val="27576678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410313</TotalTime>
  <Words>500</Words>
  <Application>Microsoft Office PowerPoint</Application>
  <PresentationFormat>Papel A4 (210 x 297 mm)</PresentationFormat>
  <Paragraphs>94</Paragraphs>
  <Slides>14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Verdana</vt:lpstr>
      <vt:lpstr>Design padrão</vt:lpstr>
      <vt:lpstr>Apresentação do PowerPoint</vt:lpstr>
      <vt:lpstr>AGENDA</vt:lpstr>
      <vt:lpstr>1 - Introdução</vt:lpstr>
      <vt:lpstr>2 - Motivação</vt:lpstr>
      <vt:lpstr>3 - Objetivos</vt:lpstr>
      <vt:lpstr>4 – Ordenação Topológica</vt:lpstr>
      <vt:lpstr>Distribuição do Fluxo</vt:lpstr>
      <vt:lpstr>Distribuição do Fluxo</vt:lpstr>
      <vt:lpstr>Apresentação do PowerPoint</vt:lpstr>
      <vt:lpstr>5 - Exemplo</vt:lpstr>
      <vt:lpstr>5 - Exemplo</vt:lpstr>
      <vt:lpstr>5 - Exemplo</vt:lpstr>
      <vt:lpstr>6 - Conclusões</vt:lpstr>
      <vt:lpstr>Duvidas ou Sugestões?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de suporte à decisão para sistemas produtivos</dc:title>
  <dc:creator>Bruno</dc:creator>
  <cp:lastModifiedBy>Joao</cp:lastModifiedBy>
  <cp:revision>713</cp:revision>
  <dcterms:created xsi:type="dcterms:W3CDTF">2005-08-29T15:00:12Z</dcterms:created>
  <dcterms:modified xsi:type="dcterms:W3CDTF">2014-11-12T13:07:07Z</dcterms:modified>
</cp:coreProperties>
</file>