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86" r:id="rId5"/>
    <p:sldId id="287" r:id="rId6"/>
    <p:sldId id="260" r:id="rId7"/>
    <p:sldId id="259" r:id="rId8"/>
    <p:sldId id="263" r:id="rId9"/>
    <p:sldId id="265" r:id="rId10"/>
    <p:sldId id="266" r:id="rId11"/>
    <p:sldId id="288" r:id="rId12"/>
    <p:sldId id="289" r:id="rId13"/>
    <p:sldId id="267" r:id="rId14"/>
    <p:sldId id="269" r:id="rId15"/>
    <p:sldId id="270" r:id="rId16"/>
    <p:sldId id="272" r:id="rId17"/>
    <p:sldId id="273" r:id="rId18"/>
    <p:sldId id="277" r:id="rId19"/>
    <p:sldId id="279" r:id="rId20"/>
    <p:sldId id="280" r:id="rId21"/>
    <p:sldId id="285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9FFE2-AB91-4667-92FA-A69D0B95FC91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E63F3-1ACB-420E-ABAF-6BBD7C3DB0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6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E63F3-1ACB-420E-ABAF-6BBD7C3DB0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92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Afinal de contas,</a:t>
            </a:r>
            <a:r>
              <a:rPr lang="pt-BR" baseline="0" dirty="0" smtClean="0"/>
              <a:t> ter um backup disponível é sempre importante para quem quer que seja. Milhões de contas do </a:t>
            </a:r>
            <a:r>
              <a:rPr lang="pt-BR" baseline="0" dirty="0" err="1" smtClean="0"/>
              <a:t>Dropbox</a:t>
            </a:r>
            <a:r>
              <a:rPr lang="pt-BR" baseline="0" dirty="0" smtClean="0"/>
              <a:t> e </a:t>
            </a:r>
            <a:r>
              <a:rPr lang="pt-BR" baseline="0" dirty="0" err="1" smtClean="0"/>
              <a:t>GoogleDrive</a:t>
            </a:r>
            <a:r>
              <a:rPr lang="pt-BR" baseline="0" dirty="0" smtClean="0"/>
              <a:t> demonstram isso.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E63F3-1ACB-420E-ABAF-6BBD7C3DB0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72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Ao término</a:t>
            </a:r>
            <a:r>
              <a:rPr lang="pt-BR" baseline="0" dirty="0" smtClean="0"/>
              <a:t> desta pesquisa os administradores poderão utilizar dos resultados obtidos para propor melhorias como de tempo de resposta da sincronização.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E63F3-1ACB-420E-ABAF-6BBD7C3DB0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65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Celulares, computadores pessoais, </a:t>
            </a:r>
            <a:r>
              <a:rPr lang="pt-BR" dirty="0" err="1" smtClean="0"/>
              <a:t>dropbox</a:t>
            </a:r>
            <a:r>
              <a:rPr lang="pt-BR" dirty="0" smtClean="0"/>
              <a:t>,</a:t>
            </a:r>
            <a:r>
              <a:rPr lang="pt-BR" baseline="0" dirty="0" smtClean="0"/>
              <a:t> </a:t>
            </a:r>
            <a:r>
              <a:rPr lang="pt-BR" baseline="0" dirty="0" err="1" smtClean="0"/>
              <a:t>gdrive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E63F3-1ACB-420E-ABAF-6BBD7C3DB0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5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39"/>
          <a:stretch/>
        </p:blipFill>
        <p:spPr bwMode="auto">
          <a:xfrm>
            <a:off x="1763688" y="5873368"/>
            <a:ext cx="1152128" cy="57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  <p:pic>
        <p:nvPicPr>
          <p:cNvPr id="4" name="Picture 2" descr="\\virtualdisk.cin.ufpe.br\imprensa\CIn - Design\40 anos CIn\selo 40 anos CIn\versões jpg e png\CIn+40Anos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666363"/>
            <a:ext cx="720080" cy="78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35283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2pPr>
            <a:lvl3pPr>
              <a:defRPr sz="1800">
                <a:solidFill>
                  <a:srgbClr val="8A2626"/>
                </a:solidFill>
                <a:latin typeface="Swis721 Cn BT" panose="020B0506020202030204" pitchFamily="34" charset="0"/>
              </a:defRPr>
            </a:lvl3pPr>
            <a:lvl4pPr>
              <a:defRPr sz="1600">
                <a:solidFill>
                  <a:srgbClr val="8A2626"/>
                </a:solidFill>
                <a:latin typeface="Swis721 Cn BT" panose="020B0506020202030204" pitchFamily="34" charset="0"/>
              </a:defRPr>
            </a:lvl4pPr>
            <a:lvl5pPr>
              <a:defRPr sz="1600">
                <a:solidFill>
                  <a:srgbClr val="8A2626"/>
                </a:solidFill>
                <a:latin typeface="Swis721 Cn BT" panose="020B050602020203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7668344" y="6309320"/>
            <a:ext cx="7200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0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  <p:pic>
        <p:nvPicPr>
          <p:cNvPr id="11" name="Picture 2" descr="\\virtualdisk.cin.ufpe.br\imprensa\CIn - Design\40 anos CIn\selo 40 anos CIn\versões jpg e png\CIn+40Anos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123" y="5228865"/>
            <a:ext cx="974333" cy="105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4502" y="184482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Modelos de Desempenho para Aplicações de Sincronização de dados em Dispositivos Móveis</a:t>
            </a: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7389" y="3717032"/>
            <a:ext cx="6400800" cy="792088"/>
          </a:xfrm>
        </p:spPr>
        <p:txBody>
          <a:bodyPr/>
          <a:lstStyle/>
          <a:p>
            <a:pPr algn="ctr"/>
            <a:r>
              <a:rPr lang="pt-BR" dirty="0" smtClean="0"/>
              <a:t>Aluno: Carlos Alexandre Silva de Melo</a:t>
            </a:r>
          </a:p>
          <a:p>
            <a:pPr algn="ctr"/>
            <a:r>
              <a:rPr lang="pt-BR" dirty="0" smtClean="0"/>
              <a:t>Orientador: Paulo Romero Martins Maciel</a:t>
            </a: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420302" y="5877272"/>
            <a:ext cx="64008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err="1" smtClean="0"/>
              <a:t>WMoDCS</a:t>
            </a:r>
            <a:r>
              <a:rPr lang="pt-BR" sz="1600" dirty="0" smtClean="0"/>
              <a:t> 2015.2</a:t>
            </a:r>
          </a:p>
          <a:p>
            <a:pPr algn="ctr"/>
            <a:r>
              <a:rPr lang="pt-BR" sz="1600" dirty="0" smtClean="0"/>
              <a:t>Recife, 12 de Novembro de 2015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err="1" smtClean="0"/>
              <a:t>Funambol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uma empresa norte americana que atua no provimento de soluções para nuvem pessoal e </a:t>
            </a:r>
            <a:r>
              <a:rPr lang="pt-BR" dirty="0" smtClean="0"/>
              <a:t>empresarial. </a:t>
            </a:r>
            <a:r>
              <a:rPr lang="pt-BR" dirty="0"/>
              <a:t>Sua expertise é a sincronização </a:t>
            </a:r>
            <a:r>
              <a:rPr lang="pt-BR" dirty="0" smtClean="0"/>
              <a:t>de </a:t>
            </a:r>
            <a:r>
              <a:rPr lang="pt-BR" dirty="0"/>
              <a:t>dados </a:t>
            </a:r>
            <a:r>
              <a:rPr lang="pt-BR" dirty="0" smtClean="0"/>
              <a:t>entre </a:t>
            </a:r>
            <a:r>
              <a:rPr lang="pt-BR" dirty="0"/>
              <a:t>dispositivo móvel e servidor através da computação em </a:t>
            </a:r>
            <a:r>
              <a:rPr lang="pt-BR" dirty="0" smtClean="0"/>
              <a:t>nuvem.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Iniciada em 2001 com o </a:t>
            </a:r>
            <a:r>
              <a:rPr lang="pt-BR" dirty="0" smtClean="0"/>
              <a:t>projeto de código aberto Sync4j que mais tarde viria a ser chamado de </a:t>
            </a:r>
            <a:r>
              <a:rPr lang="pt-BR" dirty="0" err="1" smtClean="0"/>
              <a:t>Funambol</a:t>
            </a:r>
            <a:r>
              <a:rPr lang="pt-BR" dirty="0" smtClean="0"/>
              <a:t>, uma ferramenta para sincronização de dados entre 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87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err="1" smtClean="0"/>
              <a:t>Funambol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Iniciada </a:t>
            </a:r>
            <a:r>
              <a:rPr lang="pt-BR" dirty="0"/>
              <a:t>em 2001 com o </a:t>
            </a:r>
            <a:r>
              <a:rPr lang="pt-BR" dirty="0" smtClean="0"/>
              <a:t>projeto de código aberto Sync4j que mais tarde viria a ser intitulado </a:t>
            </a:r>
            <a:r>
              <a:rPr lang="pt-BR" dirty="0" err="1" smtClean="0"/>
              <a:t>Funambol</a:t>
            </a:r>
            <a:r>
              <a:rPr lang="pt-BR" dirty="0" smtClean="0"/>
              <a:t>, uma ferramenta  </a:t>
            </a:r>
            <a:r>
              <a:rPr lang="pt-BR" dirty="0" err="1" smtClean="0"/>
              <a:t>opensource</a:t>
            </a:r>
            <a:r>
              <a:rPr lang="pt-BR" dirty="0" smtClean="0"/>
              <a:t> que utiliza do </a:t>
            </a:r>
            <a:r>
              <a:rPr lang="pt-BR" dirty="0" err="1" smtClean="0"/>
              <a:t>SyncML</a:t>
            </a:r>
            <a:r>
              <a:rPr lang="pt-BR" dirty="0" smtClean="0"/>
              <a:t> para realizar a sincronização de dados entre </a:t>
            </a:r>
            <a:r>
              <a:rPr lang="pt-BR" dirty="0" err="1" smtClean="0"/>
              <a:t>multiplataformas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536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err="1" smtClean="0"/>
              <a:t>Funambol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Uma das aplicações mais comuns para esta ferramenta é sincronização de contatos (agenda) de dispositivos móveis com um servidor de armazenamento.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 seguir um exemplo de seu funcionamento: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5236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Arquitetura </a:t>
            </a:r>
            <a:r>
              <a:rPr lang="pt-BR" dirty="0" err="1" smtClean="0"/>
              <a:t>Baseline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grpSp>
        <p:nvGrpSpPr>
          <p:cNvPr id="8" name="Grupo 7"/>
          <p:cNvGrpSpPr/>
          <p:nvPr/>
        </p:nvGrpSpPr>
        <p:grpSpPr>
          <a:xfrm>
            <a:off x="338218" y="1136488"/>
            <a:ext cx="3672408" cy="4898419"/>
            <a:chOff x="4570951" y="188640"/>
            <a:chExt cx="4431804" cy="5739027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0951" y="188640"/>
              <a:ext cx="4431804" cy="5739027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80420">
              <a:off x="6272996" y="2321685"/>
              <a:ext cx="859160" cy="859160"/>
            </a:xfrm>
            <a:prstGeom prst="rect">
              <a:avLst/>
            </a:prstGeom>
          </p:spPr>
        </p:pic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167" y="2685597"/>
            <a:ext cx="1800200" cy="180020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805" y="2931808"/>
            <a:ext cx="1210406" cy="121040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68891" y="5039307"/>
            <a:ext cx="3671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Usuário adicionando um novo contato a agenda</a:t>
            </a:r>
            <a:endParaRPr lang="en-US" sz="1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950324" y="4142214"/>
            <a:ext cx="1387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Conexão sem fio</a:t>
            </a:r>
            <a:endParaRPr lang="en-US" sz="14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793530" y="4485797"/>
            <a:ext cx="795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Servidor</a:t>
            </a:r>
            <a:endParaRPr lang="en-US" sz="1400" dirty="0"/>
          </a:p>
        </p:txBody>
      </p:sp>
      <p:sp>
        <p:nvSpPr>
          <p:cNvPr id="14" name="Raio 13"/>
          <p:cNvSpPr/>
          <p:nvPr/>
        </p:nvSpPr>
        <p:spPr>
          <a:xfrm>
            <a:off x="2688087" y="2321377"/>
            <a:ext cx="1528521" cy="144316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aio 14"/>
          <p:cNvSpPr/>
          <p:nvPr/>
        </p:nvSpPr>
        <p:spPr>
          <a:xfrm flipH="1">
            <a:off x="4964101" y="2377820"/>
            <a:ext cx="1533047" cy="148347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ixaDeTexto 15"/>
          <p:cNvSpPr txBox="1"/>
          <p:nvPr/>
        </p:nvSpPr>
        <p:spPr>
          <a:xfrm>
            <a:off x="3502224" y="616530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3. Arquitetura </a:t>
            </a:r>
            <a:r>
              <a:rPr lang="pt-BR" dirty="0" err="1" smtClean="0"/>
              <a:t>Baseline</a:t>
            </a:r>
            <a:r>
              <a:rPr lang="pt-B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7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Arquitetura </a:t>
            </a:r>
            <a:r>
              <a:rPr lang="pt-BR" dirty="0" err="1" smtClean="0"/>
              <a:t>Baseline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49" y="2399999"/>
            <a:ext cx="1690060" cy="219235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181" y="2847259"/>
            <a:ext cx="1297837" cy="1297837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3732022" y="4145096"/>
            <a:ext cx="1387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Conexão sem fio</a:t>
            </a:r>
            <a:endParaRPr lang="en-US" sz="14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317602" y="4145096"/>
            <a:ext cx="1423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err="1" smtClean="0"/>
              <a:t>Funambol</a:t>
            </a:r>
            <a:r>
              <a:rPr lang="pt-BR" sz="1400" dirty="0" smtClean="0"/>
              <a:t> Server</a:t>
            </a:r>
            <a:endParaRPr lang="en-US" sz="1400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58397"/>
            <a:ext cx="953476" cy="95347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458" y="1858397"/>
            <a:ext cx="903281" cy="903281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053023" y="4145096"/>
            <a:ext cx="1378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err="1" smtClean="0"/>
              <a:t>Funambol</a:t>
            </a:r>
            <a:r>
              <a:rPr lang="pt-BR" sz="1400" dirty="0" smtClean="0"/>
              <a:t> Client</a:t>
            </a:r>
            <a:endParaRPr lang="en-US" sz="1400" dirty="0"/>
          </a:p>
        </p:txBody>
      </p:sp>
      <p:cxnSp>
        <p:nvCxnSpPr>
          <p:cNvPr id="19" name="Conector reto 18"/>
          <p:cNvCxnSpPr>
            <a:endCxn id="9" idx="1"/>
          </p:cNvCxnSpPr>
          <p:nvPr/>
        </p:nvCxnSpPr>
        <p:spPr>
          <a:xfrm flipV="1">
            <a:off x="2051720" y="3496178"/>
            <a:ext cx="4340461" cy="1551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947" y="2593184"/>
            <a:ext cx="760291" cy="76029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503" y="2934690"/>
            <a:ext cx="1210406" cy="1210406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844" y="4950332"/>
            <a:ext cx="920621" cy="920621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84" y="4967172"/>
            <a:ext cx="903281" cy="903281"/>
          </a:xfrm>
          <a:prstGeom prst="rect">
            <a:avLst/>
          </a:prstGeom>
        </p:spPr>
      </p:pic>
      <p:sp>
        <p:nvSpPr>
          <p:cNvPr id="24" name="CaixaDeTexto 23"/>
          <p:cNvSpPr txBox="1"/>
          <p:nvPr/>
        </p:nvSpPr>
        <p:spPr>
          <a:xfrm>
            <a:off x="4290576" y="4974398"/>
            <a:ext cx="797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==</a:t>
            </a:r>
            <a:endParaRPr lang="en-US" sz="48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119458" y="4978349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?</a:t>
            </a:r>
            <a:endParaRPr lang="en-US" sz="48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819388" y="5039456"/>
            <a:ext cx="370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)</a:t>
            </a:r>
            <a:endParaRPr lang="en-US" sz="48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057230" y="5039456"/>
            <a:ext cx="370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(</a:t>
            </a:r>
            <a:endParaRPr lang="en-US" sz="4800" dirty="0"/>
          </a:p>
        </p:txBody>
      </p:sp>
      <p:pic>
        <p:nvPicPr>
          <p:cNvPr id="32" name="Imagem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823691"/>
            <a:ext cx="1305836" cy="1305836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2653444" y="6181084"/>
            <a:ext cx="376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4. Exemplo de Funcionamento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L 0.09913 -0.05208 C 0.11997 -0.06365 0.15104 -0.0699 0.18333 -0.0699 C 0.22031 -0.0699 0.24983 -0.06365 0.27066 -0.05208 L 0.36997 -4.8148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0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0.09913 -0.05463 C 0.11997 -0.0669 0.15104 -0.07361 0.18333 -0.07361 C 0.22031 -0.07361 0.24983 -0.0669 0.27066 -0.05463 L 0.36997 1.48148E-6 " pathEditMode="relative" rAng="0" ptsTypes="AAAAA">
                                      <p:cBhvr>
                                        <p:cTn id="26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0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Arquitetura </a:t>
            </a:r>
            <a:r>
              <a:rPr lang="pt-BR" dirty="0" err="1" smtClean="0"/>
              <a:t>Baseline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49" y="2399999"/>
            <a:ext cx="1690060" cy="219235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181" y="2847259"/>
            <a:ext cx="1297837" cy="1297837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3732022" y="4145096"/>
            <a:ext cx="1387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Conexão sem fio</a:t>
            </a:r>
            <a:endParaRPr lang="en-US" sz="14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329236" y="4145096"/>
            <a:ext cx="1423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err="1" smtClean="0"/>
              <a:t>Funambol</a:t>
            </a:r>
            <a:r>
              <a:rPr lang="pt-BR" sz="1400" dirty="0" smtClean="0"/>
              <a:t> Server</a:t>
            </a:r>
            <a:endParaRPr lang="en-US" sz="1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458" y="1858397"/>
            <a:ext cx="903281" cy="903281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027368" y="4149750"/>
            <a:ext cx="1378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err="1" smtClean="0"/>
              <a:t>Funambol</a:t>
            </a:r>
            <a:r>
              <a:rPr lang="pt-BR" sz="1400" dirty="0" smtClean="0"/>
              <a:t> Client</a:t>
            </a:r>
            <a:endParaRPr lang="en-US" sz="1400" dirty="0"/>
          </a:p>
        </p:txBody>
      </p:sp>
      <p:cxnSp>
        <p:nvCxnSpPr>
          <p:cNvPr id="19" name="Conector reto 18"/>
          <p:cNvCxnSpPr>
            <a:endCxn id="9" idx="1"/>
          </p:cNvCxnSpPr>
          <p:nvPr/>
        </p:nvCxnSpPr>
        <p:spPr>
          <a:xfrm flipV="1">
            <a:off x="2051720" y="3496178"/>
            <a:ext cx="4340461" cy="1551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947" y="2593184"/>
            <a:ext cx="760291" cy="76029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503" y="2934690"/>
            <a:ext cx="1210406" cy="1210406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844" y="4950332"/>
            <a:ext cx="920621" cy="920621"/>
          </a:xfrm>
          <a:prstGeom prst="rect">
            <a:avLst/>
          </a:prstGeom>
        </p:spPr>
      </p:pic>
      <p:sp>
        <p:nvSpPr>
          <p:cNvPr id="24" name="CaixaDeTexto 23"/>
          <p:cNvSpPr txBox="1"/>
          <p:nvPr/>
        </p:nvSpPr>
        <p:spPr>
          <a:xfrm>
            <a:off x="4290576" y="4974398"/>
            <a:ext cx="797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==</a:t>
            </a:r>
            <a:endParaRPr lang="en-US" sz="48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6119458" y="4978349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?</a:t>
            </a:r>
            <a:endParaRPr lang="en-US" sz="48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819388" y="5039456"/>
            <a:ext cx="370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)</a:t>
            </a:r>
            <a:endParaRPr lang="en-US" sz="48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057230" y="5039456"/>
            <a:ext cx="370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(</a:t>
            </a:r>
            <a:endParaRPr lang="en-US" sz="4800" dirty="0"/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9" y="4950332"/>
            <a:ext cx="920621" cy="920621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973" y="1851169"/>
            <a:ext cx="909510" cy="909510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458" y="1851169"/>
            <a:ext cx="909510" cy="90951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592" y="4748549"/>
            <a:ext cx="542281" cy="542281"/>
          </a:xfrm>
          <a:prstGeom prst="rect">
            <a:avLst/>
          </a:prstGeom>
        </p:spPr>
      </p:pic>
      <p:sp>
        <p:nvSpPr>
          <p:cNvPr id="28" name="CaixaDeTexto 27"/>
          <p:cNvSpPr txBox="1"/>
          <p:nvPr/>
        </p:nvSpPr>
        <p:spPr>
          <a:xfrm>
            <a:off x="2653444" y="6181084"/>
            <a:ext cx="376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4. Exemplo de Funcionamento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35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024 L 0.09913 0.04005 C 0.11997 0.04908 0.15104 0.05394 0.18333 0.05394 C 0.22031 0.05394 0.24983 0.04908 0.27066 0.04005 L 0.36997 0.0002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0" y="26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116 L 0.15694 0.04028 C 0.18993 0.04908 0.23923 0.05394 0.29045 0.05394 C 0.34896 0.05394 0.39583 0.04908 0.42882 0.04028 L 0.58594 0.0011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8" y="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209 L 0.09809 0.04051 C 0.11858 0.04908 0.14948 0.05394 0.18143 0.05394 C 0.21806 0.05394 0.2474 0.04908 0.26788 0.04051 L 0.36615 0.00209 " pathEditMode="relative" rAng="0" ptsTypes="AAAAA">
                                      <p:cBhvr>
                                        <p:cTn id="16" dur="2000" spd="-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25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0046 L 0.15625 -0.03403 C 0.18906 -0.04143 0.23802 -0.0456 0.28906 -0.0456 C 0.34739 -0.0456 0.39392 -0.04143 0.42673 -0.03403 L 0.58316 -0.00046 " pathEditMode="relative" rAng="0" ptsTypes="AAAAA">
                                      <p:cBhvr>
                                        <p:cTn id="18" dur="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49" y="-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Elaboração de estudos de caso;</a:t>
            </a:r>
          </a:p>
          <a:p>
            <a:pPr algn="just"/>
            <a:r>
              <a:rPr lang="pt-BR" dirty="0" smtClean="0"/>
              <a:t>Criação e refinamento de modelos </a:t>
            </a:r>
            <a:r>
              <a:rPr lang="pt-BR" dirty="0"/>
              <a:t>d</a:t>
            </a:r>
            <a:r>
              <a:rPr lang="pt-BR" dirty="0" smtClean="0"/>
              <a:t>e </a:t>
            </a:r>
            <a:r>
              <a:rPr lang="pt-BR" dirty="0" smtClean="0"/>
              <a:t>desempenho;</a:t>
            </a:r>
          </a:p>
          <a:p>
            <a:pPr algn="just"/>
            <a:r>
              <a:rPr lang="pt-BR" smtClean="0"/>
              <a:t>Utiliza </a:t>
            </a:r>
            <a:r>
              <a:rPr lang="pt-BR" dirty="0" smtClean="0"/>
              <a:t>de ferramental (</a:t>
            </a:r>
            <a:r>
              <a:rPr lang="pt-BR" dirty="0" err="1" smtClean="0"/>
              <a:t>e.g</a:t>
            </a:r>
            <a:r>
              <a:rPr lang="pt-BR" dirty="0" smtClean="0"/>
              <a:t> </a:t>
            </a:r>
            <a:r>
              <a:rPr lang="pt-BR" dirty="0" err="1" smtClean="0"/>
              <a:t>Wireshark</a:t>
            </a:r>
            <a:r>
              <a:rPr lang="pt-BR" dirty="0" smtClean="0"/>
              <a:t>) para o monitoramento das redes e análise dos dados transmitidos entre cliente e servidor;</a:t>
            </a:r>
          </a:p>
          <a:p>
            <a:pPr algn="just"/>
            <a:r>
              <a:rPr lang="pt-BR" dirty="0" smtClean="0"/>
              <a:t>Implementar meios para automatização do processo de cadastro de contato e agenda (</a:t>
            </a:r>
            <a:r>
              <a:rPr lang="pt-BR" dirty="0" err="1" smtClean="0"/>
              <a:t>adb</a:t>
            </a:r>
            <a:r>
              <a:rPr lang="pt-BR" dirty="0" smtClean="0"/>
              <a:t>, </a:t>
            </a:r>
            <a:r>
              <a:rPr lang="pt-BR" dirty="0" err="1" smtClean="0"/>
              <a:t>monkey</a:t>
            </a:r>
            <a:r>
              <a:rPr lang="pt-BR" dirty="0" smtClean="0"/>
              <a:t>...);</a:t>
            </a:r>
          </a:p>
          <a:p>
            <a:pPr algn="just"/>
            <a:r>
              <a:rPr lang="pt-BR" dirty="0" smtClean="0"/>
              <a:t>Análise de dados obtidos; e</a:t>
            </a:r>
          </a:p>
          <a:p>
            <a:pPr algn="just"/>
            <a:r>
              <a:rPr lang="pt-BR" dirty="0" smtClean="0"/>
              <a:t>Conclusões.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50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700808"/>
            <a:ext cx="9079843" cy="4896544"/>
          </a:xfrm>
        </p:spPr>
      </p:pic>
      <p:sp>
        <p:nvSpPr>
          <p:cNvPr id="6" name="CaixaDeTexto 5"/>
          <p:cNvSpPr txBox="1"/>
          <p:nvPr/>
        </p:nvSpPr>
        <p:spPr>
          <a:xfrm>
            <a:off x="467544" y="6200754"/>
            <a:ext cx="376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</a:t>
            </a:r>
            <a:r>
              <a:rPr lang="pt-BR" dirty="0"/>
              <a:t>5</a:t>
            </a:r>
            <a:r>
              <a:rPr lang="pt-BR" dirty="0" smtClean="0"/>
              <a:t>. Metodologia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Métricas de Interesse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algn="just"/>
            <a:r>
              <a:rPr lang="pt-BR" dirty="0" err="1" smtClean="0"/>
              <a:t>Throughput</a:t>
            </a:r>
            <a:r>
              <a:rPr lang="pt-BR" dirty="0" smtClean="0"/>
              <a:t>;</a:t>
            </a:r>
          </a:p>
          <a:p>
            <a:pPr lvl="1" algn="just"/>
            <a:r>
              <a:rPr lang="pt-BR" dirty="0" smtClean="0"/>
              <a:t>WiFi, 4G e 3G.</a:t>
            </a:r>
          </a:p>
          <a:p>
            <a:pPr algn="just"/>
            <a:r>
              <a:rPr lang="pt-BR" dirty="0" smtClean="0"/>
              <a:t>Perda de Pacotes;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836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Próximos Passos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Refinamento de modelos em desenvolvimento;</a:t>
            </a:r>
          </a:p>
          <a:p>
            <a:pPr algn="just"/>
            <a:r>
              <a:rPr lang="pt-BR" dirty="0" smtClean="0"/>
              <a:t>Avaliação da necessidade de novos modelos;</a:t>
            </a:r>
          </a:p>
          <a:p>
            <a:pPr algn="just"/>
            <a:r>
              <a:rPr lang="pt-BR" dirty="0" smtClean="0"/>
              <a:t>Implementação da ferramenta de automatização;</a:t>
            </a:r>
          </a:p>
          <a:p>
            <a:pPr algn="just"/>
            <a:r>
              <a:rPr lang="pt-BR" dirty="0" smtClean="0"/>
              <a:t>Realizar experimentos;</a:t>
            </a:r>
          </a:p>
          <a:p>
            <a:pPr algn="just"/>
            <a:r>
              <a:rPr lang="pt-BR" dirty="0" smtClean="0"/>
              <a:t>Análise de resultados;</a:t>
            </a:r>
          </a:p>
          <a:p>
            <a:pPr algn="just"/>
            <a:r>
              <a:rPr lang="pt-BR" dirty="0" smtClean="0"/>
              <a:t>Validação de modelos junto aos experimentos.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3939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Problema</a:t>
            </a:r>
          </a:p>
          <a:p>
            <a:r>
              <a:rPr lang="pt-BR" dirty="0" smtClean="0"/>
              <a:t>Objetivos</a:t>
            </a:r>
            <a:endParaRPr lang="pt-BR" dirty="0"/>
          </a:p>
          <a:p>
            <a:r>
              <a:rPr lang="pt-BR" dirty="0" smtClean="0"/>
              <a:t>Sincronização de Dados</a:t>
            </a:r>
          </a:p>
          <a:p>
            <a:pPr lvl="1"/>
            <a:r>
              <a:rPr lang="pt-BR" dirty="0" err="1" smtClean="0"/>
              <a:t>SyncML</a:t>
            </a:r>
            <a:r>
              <a:rPr lang="pt-BR" dirty="0" smtClean="0"/>
              <a:t> </a:t>
            </a:r>
            <a:r>
              <a:rPr lang="pt-BR" dirty="0" err="1" smtClean="0"/>
              <a:t>Initiative</a:t>
            </a:r>
            <a:endParaRPr lang="pt-BR" dirty="0" smtClean="0"/>
          </a:p>
          <a:p>
            <a:pPr lvl="1"/>
            <a:r>
              <a:rPr lang="pt-BR" dirty="0" err="1" smtClean="0"/>
              <a:t>Synchronization</a:t>
            </a:r>
            <a:r>
              <a:rPr lang="pt-BR" dirty="0" smtClean="0"/>
              <a:t> </a:t>
            </a:r>
            <a:r>
              <a:rPr lang="pt-BR" dirty="0" err="1" smtClean="0"/>
              <a:t>Markup</a:t>
            </a:r>
            <a:r>
              <a:rPr lang="pt-BR" dirty="0" smtClean="0"/>
              <a:t> </a:t>
            </a:r>
            <a:r>
              <a:rPr lang="pt-BR" dirty="0" err="1" smtClean="0"/>
              <a:t>Language</a:t>
            </a:r>
            <a:endParaRPr lang="pt-BR" dirty="0" smtClean="0"/>
          </a:p>
          <a:p>
            <a:pPr lvl="1"/>
            <a:r>
              <a:rPr lang="pt-BR" dirty="0" err="1" smtClean="0"/>
              <a:t>Funambol</a:t>
            </a:r>
            <a:endParaRPr lang="pt-BR" dirty="0" smtClean="0"/>
          </a:p>
          <a:p>
            <a:r>
              <a:rPr lang="pt-BR" dirty="0" smtClean="0"/>
              <a:t>Arquitetura </a:t>
            </a:r>
            <a:r>
              <a:rPr lang="pt-BR" dirty="0" err="1" smtClean="0"/>
              <a:t>Baseline</a:t>
            </a:r>
            <a:endParaRPr lang="pt-BR" dirty="0" smtClean="0"/>
          </a:p>
          <a:p>
            <a:r>
              <a:rPr lang="pt-BR" dirty="0" smtClean="0"/>
              <a:t>Metodologia</a:t>
            </a:r>
          </a:p>
          <a:p>
            <a:r>
              <a:rPr lang="pt-BR" dirty="0" smtClean="0"/>
              <a:t>Modelos de Desempenho</a:t>
            </a:r>
          </a:p>
          <a:p>
            <a:pPr lvl="1"/>
            <a:r>
              <a:rPr lang="pt-BR" dirty="0" smtClean="0"/>
              <a:t>Métricas de Interesse</a:t>
            </a:r>
          </a:p>
          <a:p>
            <a:r>
              <a:rPr lang="pt-BR" dirty="0" smtClean="0"/>
              <a:t>Próximos Passos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92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GSMA </a:t>
            </a:r>
            <a:r>
              <a:rPr lang="pt-BR" dirty="0" err="1"/>
              <a:t>Intelligence</a:t>
            </a:r>
            <a:r>
              <a:rPr lang="pt-BR" dirty="0"/>
              <a:t>. Global Data. GSMA </a:t>
            </a:r>
            <a:r>
              <a:rPr lang="pt-BR" dirty="0" err="1"/>
              <a:t>Intelligence</a:t>
            </a:r>
            <a:r>
              <a:rPr lang="pt-BR" dirty="0"/>
              <a:t>, 2015. Disponível em: &lt; https://gsmaintelligence.com/&gt;. Acesso em: 25 </a:t>
            </a:r>
            <a:r>
              <a:rPr lang="pt-BR" dirty="0" smtClean="0"/>
              <a:t>out. </a:t>
            </a:r>
            <a:r>
              <a:rPr lang="pt-BR" dirty="0"/>
              <a:t>2015.</a:t>
            </a:r>
          </a:p>
          <a:p>
            <a:pPr algn="just"/>
            <a:r>
              <a:rPr lang="pt-BR" dirty="0" err="1"/>
              <a:t>Kang</a:t>
            </a:r>
            <a:r>
              <a:rPr lang="pt-BR" dirty="0"/>
              <a:t>, J., Ju, H., </a:t>
            </a:r>
            <a:r>
              <a:rPr lang="pt-BR" dirty="0" err="1"/>
              <a:t>Choi</a:t>
            </a:r>
            <a:r>
              <a:rPr lang="pt-BR" dirty="0"/>
              <a:t>, M., Hong, J., Kim, J. OMA-DM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remote</a:t>
            </a:r>
            <a:r>
              <a:rPr lang="pt-BR" dirty="0"/>
              <a:t> software </a:t>
            </a:r>
            <a:r>
              <a:rPr lang="pt-BR" dirty="0" err="1"/>
              <a:t>fault</a:t>
            </a:r>
            <a:r>
              <a:rPr lang="pt-BR" dirty="0"/>
              <a:t> management for mobile </a:t>
            </a:r>
            <a:r>
              <a:rPr lang="pt-BR" dirty="0" err="1"/>
              <a:t>devices</a:t>
            </a:r>
            <a:r>
              <a:rPr lang="pt-BR" dirty="0"/>
              <a:t>. 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Journal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Network Management, 5 mai. 2009. 491-511.</a:t>
            </a:r>
          </a:p>
          <a:p>
            <a:pPr algn="just"/>
            <a:r>
              <a:rPr lang="pt-BR" dirty="0" smtClean="0"/>
              <a:t>Open </a:t>
            </a:r>
            <a:r>
              <a:rPr lang="pt-BR" dirty="0"/>
              <a:t>Mobile Alliance. </a:t>
            </a:r>
            <a:r>
              <a:rPr lang="pt-BR" dirty="0" err="1"/>
              <a:t>About</a:t>
            </a:r>
            <a:r>
              <a:rPr lang="pt-BR" dirty="0"/>
              <a:t> OMA. Open Mobile Alliance, 2015. Disponível em: &lt; http://openmobilealliance.org/about-oma/&gt;. Acesso em: 25 </a:t>
            </a:r>
            <a:r>
              <a:rPr lang="pt-BR" dirty="0" smtClean="0"/>
              <a:t>out. </a:t>
            </a:r>
            <a:r>
              <a:rPr lang="pt-BR" dirty="0"/>
              <a:t>2015.</a:t>
            </a:r>
          </a:p>
          <a:p>
            <a:pPr algn="just"/>
            <a:r>
              <a:rPr lang="pt-BR" dirty="0"/>
              <a:t>The </a:t>
            </a:r>
            <a:r>
              <a:rPr lang="pt-BR" dirty="0" err="1"/>
              <a:t>Independent</a:t>
            </a:r>
            <a:r>
              <a:rPr lang="pt-BR" dirty="0"/>
              <a:t>. </a:t>
            </a:r>
            <a:r>
              <a:rPr lang="pt-BR" dirty="0" err="1"/>
              <a:t>There</a:t>
            </a:r>
            <a:r>
              <a:rPr lang="pt-BR" dirty="0"/>
              <a:t> Are </a:t>
            </a:r>
            <a:r>
              <a:rPr lang="pt-BR" dirty="0" err="1"/>
              <a:t>Officially</a:t>
            </a:r>
            <a:r>
              <a:rPr lang="pt-BR" dirty="0"/>
              <a:t> more mobiles </a:t>
            </a:r>
            <a:r>
              <a:rPr lang="pt-BR" dirty="0" err="1"/>
              <a:t>devices</a:t>
            </a:r>
            <a:r>
              <a:rPr lang="pt-BR" dirty="0"/>
              <a:t> </a:t>
            </a:r>
            <a:r>
              <a:rPr lang="pt-BR" dirty="0" err="1"/>
              <a:t>than</a:t>
            </a:r>
            <a:r>
              <a:rPr lang="pt-BR" dirty="0"/>
              <a:t> </a:t>
            </a:r>
            <a:r>
              <a:rPr lang="pt-BR" dirty="0" err="1"/>
              <a:t>people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world. The </a:t>
            </a:r>
            <a:r>
              <a:rPr lang="pt-BR" dirty="0" err="1"/>
              <a:t>Independent</a:t>
            </a:r>
            <a:r>
              <a:rPr lang="pt-BR" dirty="0"/>
              <a:t>, 2014. Disponível em: &lt; http://www.independent.co.uk/life-style/gadgets-and-tech/news/there-are-officially-more-mobile-devices-than-people-in-the-world-9780518.html/&gt;. Acesso em: 25 </a:t>
            </a:r>
            <a:r>
              <a:rPr lang="pt-BR" dirty="0" smtClean="0"/>
              <a:t>out. </a:t>
            </a:r>
            <a:r>
              <a:rPr lang="pt-BR" dirty="0"/>
              <a:t>2015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OMA </a:t>
            </a:r>
            <a:r>
              <a:rPr lang="pt-BR" dirty="0" err="1"/>
              <a:t>Device</a:t>
            </a:r>
            <a:r>
              <a:rPr lang="pt-BR" dirty="0"/>
              <a:t> Management, Microsoft MSDN, https://msdn.microsoft.com/en-us/library/bb737369.aspx, 2010. 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14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4502" y="184482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Modelos de Desempenho para Aplicações de Sincronização de dados em Dispositivos Móveis</a:t>
            </a: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7389" y="3717032"/>
            <a:ext cx="6400800" cy="792088"/>
          </a:xfrm>
        </p:spPr>
        <p:txBody>
          <a:bodyPr/>
          <a:lstStyle/>
          <a:p>
            <a:pPr algn="ctr"/>
            <a:r>
              <a:rPr lang="pt-BR" dirty="0" smtClean="0"/>
              <a:t>Aluno: Carlos Alexandre Silva de Melo</a:t>
            </a:r>
          </a:p>
          <a:p>
            <a:pPr algn="ctr"/>
            <a:r>
              <a:rPr lang="pt-BR" dirty="0" smtClean="0"/>
              <a:t>Orientador: Paulo Romero Martins Maciel</a:t>
            </a: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420302" y="5877272"/>
            <a:ext cx="64008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 err="1" smtClean="0"/>
              <a:t>WMoDCS</a:t>
            </a:r>
            <a:r>
              <a:rPr lang="pt-BR" sz="1600" dirty="0" smtClean="0"/>
              <a:t> 2015.2</a:t>
            </a:r>
          </a:p>
          <a:p>
            <a:pPr algn="ctr"/>
            <a:r>
              <a:rPr lang="pt-BR" sz="1600" dirty="0" smtClean="0"/>
              <a:t>Recife, 12 de Novembro de 2015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378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A segurança de dados era uma questão de interesse único de empresas e instituições, mas, graças a popularidade adquirida pelas tecnologias, principalmente dos dispositivos móveis, tornou-se uma necessidade geral da população.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02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Objetivo Principal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O objetivo principal desta pesquisa é a proposição de uma metodologia para avaliação de desempenho de infraestruturas de sincronização de dados. Através da utilização de modelos analíticos forneceremos subsídios para empresas que já </a:t>
            </a:r>
            <a:r>
              <a:rPr lang="pt-BR" dirty="0" smtClean="0"/>
              <a:t>oferecem ou </a:t>
            </a:r>
            <a:r>
              <a:rPr lang="pt-BR" dirty="0" smtClean="0"/>
              <a:t>que pretendem ofertar este tipo de serviço, auxiliando </a:t>
            </a:r>
            <a:r>
              <a:rPr lang="pt-BR" dirty="0" smtClean="0"/>
              <a:t>no </a:t>
            </a:r>
            <a:r>
              <a:rPr lang="pt-BR" dirty="0" smtClean="0"/>
              <a:t>processo de planejamento de capacidade de seus servidores. </a:t>
            </a:r>
          </a:p>
        </p:txBody>
      </p:sp>
    </p:spTree>
    <p:extLst>
      <p:ext uri="{BB962C8B-B14F-4D97-AF65-F5344CB8AC3E}">
        <p14:creationId xmlns:p14="http://schemas.microsoft.com/office/powerpoint/2010/main" val="623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Objetivo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8884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Implantação de uma infraestrutura de sincronização de dados;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Implementação de </a:t>
            </a:r>
            <a:r>
              <a:rPr lang="pt-BR" i="1" dirty="0" err="1" smtClean="0"/>
              <a:t>workload</a:t>
            </a:r>
            <a:r>
              <a:rPr lang="pt-BR" i="1" dirty="0" smtClean="0"/>
              <a:t> </a:t>
            </a:r>
            <a:r>
              <a:rPr lang="pt-BR" dirty="0" smtClean="0"/>
              <a:t>para a infraestrutura;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Uso de </a:t>
            </a:r>
            <a:r>
              <a:rPr lang="pt-BR" dirty="0" smtClean="0"/>
              <a:t>abordagem para monitoramento da rede;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Elaboração de modelos para a avaliação de desempenho de sincronizadores que utilizam de </a:t>
            </a:r>
            <a:r>
              <a:rPr lang="pt-BR" dirty="0" err="1" smtClean="0"/>
              <a:t>SyncML</a:t>
            </a:r>
            <a:r>
              <a:rPr lang="pt-BR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Validação de modelos propostos com os resultados obtidos pelo experimento.</a:t>
            </a:r>
          </a:p>
        </p:txBody>
      </p:sp>
    </p:spTree>
    <p:extLst>
      <p:ext uri="{BB962C8B-B14F-4D97-AF65-F5344CB8AC3E}">
        <p14:creationId xmlns:p14="http://schemas.microsoft.com/office/powerpoint/2010/main" val="14895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412776"/>
            <a:ext cx="7344816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/>
              <a:t>Ao término desta pesquisa pretendemos fornecer a resposta para o seguinte questionamento: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dirty="0" smtClean="0"/>
              <a:t>Que tipo de infraestrutura computacional é capaz de prover serviços de sincronização de dados que atendam aos requisitos de desempenho (Response Time) almejados por provedoras deste tipo de </a:t>
            </a:r>
            <a:r>
              <a:rPr lang="pt-BR" sz="2800" dirty="0" smtClean="0"/>
              <a:t>serviço?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9136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smtClean="0"/>
              <a:t>Sincronização de Dados (DS)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sincronização de dados é </a:t>
            </a:r>
            <a:r>
              <a:rPr lang="pt-BR" dirty="0" smtClean="0"/>
              <a:t>o processo que permite a consistência de dados entre uma fonte e um mecanismo de armazenamento ou vice-versa </a:t>
            </a:r>
            <a:r>
              <a:rPr lang="pt-BR" dirty="0"/>
              <a:t>(</a:t>
            </a:r>
            <a:r>
              <a:rPr lang="pt-BR" dirty="0" err="1"/>
              <a:t>Agarwal</a:t>
            </a:r>
            <a:r>
              <a:rPr lang="pt-BR" dirty="0"/>
              <a:t>, S.; </a:t>
            </a:r>
            <a:r>
              <a:rPr lang="pt-BR" dirty="0" err="1"/>
              <a:t>Starobinski</a:t>
            </a:r>
            <a:r>
              <a:rPr lang="pt-BR" dirty="0"/>
              <a:t>, D. </a:t>
            </a:r>
            <a:r>
              <a:rPr lang="pt-BR" smtClean="0"/>
              <a:t>, 2002</a:t>
            </a:r>
            <a:r>
              <a:rPr lang="pt-BR" dirty="0" smtClean="0"/>
              <a:t>).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661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err="1" smtClean="0"/>
              <a:t>SyncML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err="1"/>
              <a:t>Syncronization</a:t>
            </a:r>
            <a:r>
              <a:rPr lang="pt-BR" dirty="0"/>
              <a:t> </a:t>
            </a:r>
            <a:r>
              <a:rPr lang="pt-BR" dirty="0" err="1"/>
              <a:t>Markup</a:t>
            </a:r>
            <a:r>
              <a:rPr lang="pt-BR" dirty="0"/>
              <a:t> </a:t>
            </a:r>
            <a:r>
              <a:rPr lang="pt-BR" dirty="0" err="1"/>
              <a:t>Language</a:t>
            </a:r>
            <a:r>
              <a:rPr lang="pt-BR" dirty="0"/>
              <a:t> é um protocolo padrão definido pela Open Mobile Alliance para a sincronização de dados em </a:t>
            </a:r>
            <a:r>
              <a:rPr lang="pt-BR" dirty="0" err="1" smtClean="0"/>
              <a:t>multi-plataformas</a:t>
            </a:r>
            <a:r>
              <a:rPr lang="pt-BR" dirty="0" smtClean="0"/>
              <a:t> (</a:t>
            </a:r>
            <a:r>
              <a:rPr lang="pt-BR" dirty="0" err="1" smtClean="0"/>
              <a:t>Horde</a:t>
            </a:r>
            <a:r>
              <a:rPr lang="pt-BR" dirty="0" smtClean="0"/>
              <a:t>, 2013), </a:t>
            </a:r>
            <a:r>
              <a:rPr lang="pt-BR" dirty="0"/>
              <a:t>foi desenvolvido para trabalhar em arquitetura cliente-servidor, onde todos os dispositivos enviam e recebem mensagens de sincronização </a:t>
            </a:r>
            <a:r>
              <a:rPr lang="pt-BR" dirty="0" smtClean="0"/>
              <a:t>(</a:t>
            </a:r>
            <a:r>
              <a:rPr lang="pt-BR" dirty="0" err="1" smtClean="0"/>
              <a:t>Smolarek</a:t>
            </a:r>
            <a:r>
              <a:rPr lang="pt-BR" dirty="0" smtClean="0"/>
              <a:t>, 2011).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617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pt-BR" dirty="0" err="1" smtClean="0"/>
              <a:t>SyncML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21" y="2924944"/>
            <a:ext cx="8773749" cy="218152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51820" y="532259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Figura 1. Comunicação </a:t>
            </a:r>
            <a:endParaRPr lang="en-US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124000" y="1925216"/>
            <a:ext cx="7128792" cy="8049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dirty="0" smtClean="0"/>
              <a:t>Faz uso da arquitetura cliente-servidor, e as mensagens trocadas são no formato .xml, tal que: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-32256" y="4737141"/>
            <a:ext cx="1944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Aplicação Cliente</a:t>
            </a:r>
            <a:endParaRPr lang="en-US" dirty="0"/>
          </a:p>
        </p:txBody>
      </p:sp>
      <p:sp>
        <p:nvSpPr>
          <p:cNvPr id="8" name="CaixaDeTexto 7"/>
          <p:cNvSpPr txBox="1"/>
          <p:nvPr/>
        </p:nvSpPr>
        <p:spPr>
          <a:xfrm>
            <a:off x="6417785" y="4771889"/>
            <a:ext cx="1944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Aplicação Servidor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4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915</Words>
  <Application>Microsoft Office PowerPoint</Application>
  <PresentationFormat>Apresentação na tela (4:3)</PresentationFormat>
  <Paragraphs>131</Paragraphs>
  <Slides>21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Swis721 Cn BT</vt:lpstr>
      <vt:lpstr>Arial</vt:lpstr>
      <vt:lpstr>Calibri</vt:lpstr>
      <vt:lpstr>Tema do Office</vt:lpstr>
      <vt:lpstr>Modelos de Desempenho para Aplicações de Sincronização de dados em Dispositivos Móveis</vt:lpstr>
      <vt:lpstr>Agenda</vt:lpstr>
      <vt:lpstr>Motivação</vt:lpstr>
      <vt:lpstr>Objetivo Principal</vt:lpstr>
      <vt:lpstr>Objetivo Específicos</vt:lpstr>
      <vt:lpstr>Apresentação do PowerPoint</vt:lpstr>
      <vt:lpstr>Sincronização de Dados (DS)</vt:lpstr>
      <vt:lpstr>SyncML</vt:lpstr>
      <vt:lpstr>SyncML</vt:lpstr>
      <vt:lpstr>Funambol</vt:lpstr>
      <vt:lpstr>Funambol</vt:lpstr>
      <vt:lpstr>Funambol</vt:lpstr>
      <vt:lpstr>Arquitetura Baseline</vt:lpstr>
      <vt:lpstr>Arquitetura Baseline</vt:lpstr>
      <vt:lpstr>Arquitetura Baseline</vt:lpstr>
      <vt:lpstr>Metodologia</vt:lpstr>
      <vt:lpstr>Metodologia</vt:lpstr>
      <vt:lpstr>Métricas de Interesse</vt:lpstr>
      <vt:lpstr>Próximos Passos</vt:lpstr>
      <vt:lpstr>Referências</vt:lpstr>
      <vt:lpstr>Modelos de Desempenho para Aplicações de Sincronização de dados em Dispositivos Móveis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Carlos</cp:lastModifiedBy>
  <cp:revision>132</cp:revision>
  <dcterms:created xsi:type="dcterms:W3CDTF">2013-08-09T12:44:12Z</dcterms:created>
  <dcterms:modified xsi:type="dcterms:W3CDTF">2015-11-12T14:22:54Z</dcterms:modified>
</cp:coreProperties>
</file>