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91" r:id="rId3"/>
    <p:sldId id="296" r:id="rId4"/>
    <p:sldId id="297" r:id="rId5"/>
    <p:sldId id="299" r:id="rId6"/>
    <p:sldId id="300" r:id="rId7"/>
    <p:sldId id="298" r:id="rId8"/>
    <p:sldId id="306" r:id="rId9"/>
    <p:sldId id="307" r:id="rId10"/>
    <p:sldId id="289" r:id="rId11"/>
    <p:sldId id="301" r:id="rId12"/>
    <p:sldId id="302" r:id="rId13"/>
    <p:sldId id="259" r:id="rId14"/>
    <p:sldId id="304" r:id="rId15"/>
    <p:sldId id="303" r:id="rId16"/>
    <p:sldId id="269" r:id="rId17"/>
    <p:sldId id="283" r:id="rId18"/>
    <p:sldId id="308" r:id="rId19"/>
    <p:sldId id="282" r:id="rId20"/>
    <p:sldId id="277" r:id="rId21"/>
    <p:sldId id="284" r:id="rId22"/>
    <p:sldId id="295" r:id="rId23"/>
    <p:sldId id="261" r:id="rId24"/>
    <p:sldId id="278" r:id="rId25"/>
    <p:sldId id="292" r:id="rId26"/>
    <p:sldId id="27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3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0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9E2E7-3330-E346-A3E3-3A37513BD13C}" type="doc">
      <dgm:prSet loTypeId="urn:microsoft.com/office/officeart/2005/8/layout/hierarchy4" loCatId="" qsTypeId="urn:microsoft.com/office/officeart/2005/8/quickstyle/3D5" qsCatId="3D" csTypeId="urn:microsoft.com/office/officeart/2005/8/colors/colorful1" csCatId="colorful" phldr="1"/>
      <dgm:spPr>
        <a:scene3d>
          <a:camera prst="orthographicFront" zoom="95000"/>
          <a:lightRig rig="flat" dir="t"/>
        </a:scene3d>
      </dgm:spPr>
      <dgm:t>
        <a:bodyPr/>
        <a:lstStyle/>
        <a:p>
          <a:endParaRPr lang="pt-BR"/>
        </a:p>
      </dgm:t>
    </dgm:pt>
    <dgm:pt modelId="{62C2AF24-C512-7A49-8170-8CA81C42F7C8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dirty="0" smtClean="0"/>
            <a:t>Aplicação</a:t>
          </a:r>
          <a:endParaRPr lang="pt-BR" dirty="0"/>
        </a:p>
      </dgm:t>
    </dgm:pt>
    <dgm:pt modelId="{876882C2-4D89-344B-A07C-E2B50483AFFD}" type="parTrans" cxnId="{03D9CB39-FF13-B249-8FD4-185ADAA0265E}">
      <dgm:prSet/>
      <dgm:spPr/>
      <dgm:t>
        <a:bodyPr/>
        <a:lstStyle/>
        <a:p>
          <a:endParaRPr lang="pt-BR"/>
        </a:p>
      </dgm:t>
    </dgm:pt>
    <dgm:pt modelId="{C6AB745E-09DE-F242-B3D0-F82D769CC30C}" type="sibTrans" cxnId="{03D9CB39-FF13-B249-8FD4-185ADAA0265E}">
      <dgm:prSet/>
      <dgm:spPr/>
      <dgm:t>
        <a:bodyPr/>
        <a:lstStyle/>
        <a:p>
          <a:endParaRPr lang="pt-BR"/>
        </a:p>
      </dgm:t>
    </dgm:pt>
    <dgm:pt modelId="{E1184144-C1B7-8F49-83F4-E329B32D4459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Ferramentas</a:t>
          </a:r>
          <a:endParaRPr lang="pt-BR" dirty="0"/>
        </a:p>
      </dgm:t>
    </dgm:pt>
    <dgm:pt modelId="{BCF3B423-E138-8F4F-AC7D-FF4105363B84}" type="parTrans" cxnId="{EE67B45D-ADFE-C843-951D-E9D12F20B019}">
      <dgm:prSet/>
      <dgm:spPr/>
      <dgm:t>
        <a:bodyPr/>
        <a:lstStyle/>
        <a:p>
          <a:endParaRPr lang="pt-BR"/>
        </a:p>
      </dgm:t>
    </dgm:pt>
    <dgm:pt modelId="{BA2443BD-533D-264E-A60C-177227BA3FA0}" type="sibTrans" cxnId="{EE67B45D-ADFE-C843-951D-E9D12F20B019}">
      <dgm:prSet/>
      <dgm:spPr/>
      <dgm:t>
        <a:bodyPr/>
        <a:lstStyle/>
        <a:p>
          <a:endParaRPr lang="pt-BR"/>
        </a:p>
      </dgm:t>
    </dgm:pt>
    <dgm:pt modelId="{7F5B2557-806C-5F4F-BF70-0E2EC215680E}" type="pres">
      <dgm:prSet presAssocID="{9DF9E2E7-3330-E346-A3E3-3A37513BD13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59CB28F-33B9-A341-B855-872FFE074F72}" type="pres">
      <dgm:prSet presAssocID="{62C2AF24-C512-7A49-8170-8CA81C42F7C8}" presName="vertOne" presStyleCnt="0"/>
      <dgm:spPr/>
      <dgm:t>
        <a:bodyPr/>
        <a:lstStyle/>
        <a:p>
          <a:endParaRPr lang="pt-BR"/>
        </a:p>
      </dgm:t>
    </dgm:pt>
    <dgm:pt modelId="{974C8400-89F9-1944-A54F-965F7ABF8C7E}" type="pres">
      <dgm:prSet presAssocID="{62C2AF24-C512-7A49-8170-8CA81C42F7C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3D61BE4-50F4-F643-BA6C-600FC79B7A09}" type="pres">
      <dgm:prSet presAssocID="{62C2AF24-C512-7A49-8170-8CA81C42F7C8}" presName="parTransOne" presStyleCnt="0"/>
      <dgm:spPr/>
      <dgm:t>
        <a:bodyPr/>
        <a:lstStyle/>
        <a:p>
          <a:endParaRPr lang="pt-BR"/>
        </a:p>
      </dgm:t>
    </dgm:pt>
    <dgm:pt modelId="{C89EC5F1-03C6-3A44-824B-3894D4573BDB}" type="pres">
      <dgm:prSet presAssocID="{62C2AF24-C512-7A49-8170-8CA81C42F7C8}" presName="horzOne" presStyleCnt="0"/>
      <dgm:spPr/>
      <dgm:t>
        <a:bodyPr/>
        <a:lstStyle/>
        <a:p>
          <a:endParaRPr lang="pt-BR"/>
        </a:p>
      </dgm:t>
    </dgm:pt>
    <dgm:pt modelId="{AF260D98-CB91-EF43-A57E-B3B8AD3655FD}" type="pres">
      <dgm:prSet presAssocID="{E1184144-C1B7-8F49-83F4-E329B32D4459}" presName="vertTwo" presStyleCnt="0"/>
      <dgm:spPr/>
      <dgm:t>
        <a:bodyPr/>
        <a:lstStyle/>
        <a:p>
          <a:endParaRPr lang="pt-BR"/>
        </a:p>
      </dgm:t>
    </dgm:pt>
    <dgm:pt modelId="{775B625A-DF23-C44A-BE07-B686D6CF26FD}" type="pres">
      <dgm:prSet presAssocID="{E1184144-C1B7-8F49-83F4-E329B32D4459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33B77DB-72A7-4645-9852-2D931DAAF381}" type="pres">
      <dgm:prSet presAssocID="{E1184144-C1B7-8F49-83F4-E329B32D4459}" presName="horzTwo" presStyleCnt="0"/>
      <dgm:spPr/>
      <dgm:t>
        <a:bodyPr/>
        <a:lstStyle/>
        <a:p>
          <a:endParaRPr lang="pt-BR"/>
        </a:p>
      </dgm:t>
    </dgm:pt>
  </dgm:ptLst>
  <dgm:cxnLst>
    <dgm:cxn modelId="{F52D6F9F-5263-CD45-A07B-174DE3AB7562}" type="presOf" srcId="{9DF9E2E7-3330-E346-A3E3-3A37513BD13C}" destId="{7F5B2557-806C-5F4F-BF70-0E2EC215680E}" srcOrd="0" destOrd="0" presId="urn:microsoft.com/office/officeart/2005/8/layout/hierarchy4"/>
    <dgm:cxn modelId="{03D9CB39-FF13-B249-8FD4-185ADAA0265E}" srcId="{9DF9E2E7-3330-E346-A3E3-3A37513BD13C}" destId="{62C2AF24-C512-7A49-8170-8CA81C42F7C8}" srcOrd="0" destOrd="0" parTransId="{876882C2-4D89-344B-A07C-E2B50483AFFD}" sibTransId="{C6AB745E-09DE-F242-B3D0-F82D769CC30C}"/>
    <dgm:cxn modelId="{EE67B45D-ADFE-C843-951D-E9D12F20B019}" srcId="{62C2AF24-C512-7A49-8170-8CA81C42F7C8}" destId="{E1184144-C1B7-8F49-83F4-E329B32D4459}" srcOrd="0" destOrd="0" parTransId="{BCF3B423-E138-8F4F-AC7D-FF4105363B84}" sibTransId="{BA2443BD-533D-264E-A60C-177227BA3FA0}"/>
    <dgm:cxn modelId="{AA68D5EA-A0A6-FF48-9C7C-9017F25A8043}" type="presOf" srcId="{E1184144-C1B7-8F49-83F4-E329B32D4459}" destId="{775B625A-DF23-C44A-BE07-B686D6CF26FD}" srcOrd="0" destOrd="0" presId="urn:microsoft.com/office/officeart/2005/8/layout/hierarchy4"/>
    <dgm:cxn modelId="{3D9BD7E5-A1E6-0D4C-8B94-7F9F979E954C}" type="presOf" srcId="{62C2AF24-C512-7A49-8170-8CA81C42F7C8}" destId="{974C8400-89F9-1944-A54F-965F7ABF8C7E}" srcOrd="0" destOrd="0" presId="urn:microsoft.com/office/officeart/2005/8/layout/hierarchy4"/>
    <dgm:cxn modelId="{10BAD4E0-8AD1-CD46-B270-BD12CE3E0DE7}" type="presParOf" srcId="{7F5B2557-806C-5F4F-BF70-0E2EC215680E}" destId="{E59CB28F-33B9-A341-B855-872FFE074F72}" srcOrd="0" destOrd="0" presId="urn:microsoft.com/office/officeart/2005/8/layout/hierarchy4"/>
    <dgm:cxn modelId="{4E47E442-3994-094B-A427-F4F08B9A96CE}" type="presParOf" srcId="{E59CB28F-33B9-A341-B855-872FFE074F72}" destId="{974C8400-89F9-1944-A54F-965F7ABF8C7E}" srcOrd="0" destOrd="0" presId="urn:microsoft.com/office/officeart/2005/8/layout/hierarchy4"/>
    <dgm:cxn modelId="{1ED2C02F-3BE7-0D48-B230-79CCEFF6AF41}" type="presParOf" srcId="{E59CB28F-33B9-A341-B855-872FFE074F72}" destId="{13D61BE4-50F4-F643-BA6C-600FC79B7A09}" srcOrd="1" destOrd="0" presId="urn:microsoft.com/office/officeart/2005/8/layout/hierarchy4"/>
    <dgm:cxn modelId="{44B18049-DB3C-3A4A-A6B7-2E338EACC9B4}" type="presParOf" srcId="{E59CB28F-33B9-A341-B855-872FFE074F72}" destId="{C89EC5F1-03C6-3A44-824B-3894D4573BDB}" srcOrd="2" destOrd="0" presId="urn:microsoft.com/office/officeart/2005/8/layout/hierarchy4"/>
    <dgm:cxn modelId="{F264420F-E8EB-1146-95D8-080C76E4C6DE}" type="presParOf" srcId="{C89EC5F1-03C6-3A44-824B-3894D4573BDB}" destId="{AF260D98-CB91-EF43-A57E-B3B8AD3655FD}" srcOrd="0" destOrd="0" presId="urn:microsoft.com/office/officeart/2005/8/layout/hierarchy4"/>
    <dgm:cxn modelId="{C3E6EA67-1825-FF48-A9F2-72FD81D0F4EF}" type="presParOf" srcId="{AF260D98-CB91-EF43-A57E-B3B8AD3655FD}" destId="{775B625A-DF23-C44A-BE07-B686D6CF26FD}" srcOrd="0" destOrd="0" presId="urn:microsoft.com/office/officeart/2005/8/layout/hierarchy4"/>
    <dgm:cxn modelId="{BAB0EEB8-5F0E-644C-B508-0DB710FB3E35}" type="presParOf" srcId="{AF260D98-CB91-EF43-A57E-B3B8AD3655FD}" destId="{533B77DB-72A7-4645-9852-2D931DAAF38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C8400-89F9-1944-A54F-965F7ABF8C7E}">
      <dsp:nvSpPr>
        <dsp:cNvPr id="0" name=""/>
        <dsp:cNvSpPr/>
      </dsp:nvSpPr>
      <dsp:spPr>
        <a:xfrm>
          <a:off x="2354" y="227"/>
          <a:ext cx="4818115" cy="807082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  <a:scene3d>
          <a:camera prst="orthographicFront" zoom="95000"/>
          <a:lightRig rig="flat" dir="t"/>
        </a:scene3d>
        <a:sp3d extrusionH="381000"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Aplicação</a:t>
          </a:r>
          <a:endParaRPr lang="pt-BR" sz="3500" kern="1200" dirty="0"/>
        </a:p>
      </dsp:txBody>
      <dsp:txXfrm>
        <a:off x="25993" y="23866"/>
        <a:ext cx="4770837" cy="759804"/>
      </dsp:txXfrm>
    </dsp:sp>
    <dsp:sp modelId="{775B625A-DF23-C44A-BE07-B686D6CF26FD}">
      <dsp:nvSpPr>
        <dsp:cNvPr id="0" name=""/>
        <dsp:cNvSpPr/>
      </dsp:nvSpPr>
      <dsp:spPr>
        <a:xfrm>
          <a:off x="2354" y="932590"/>
          <a:ext cx="4818115" cy="807082"/>
        </a:xfrm>
        <a:prstGeom prst="roundRect">
          <a:avLst>
            <a:gd name="adj" fmla="val 10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 zoom="95000"/>
          <a:lightRig rig="flat" dir="t"/>
        </a:scene3d>
        <a:sp3d extrusionH="381000"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500" kern="1200" dirty="0" smtClean="0"/>
            <a:t>Ferramentas</a:t>
          </a:r>
          <a:endParaRPr lang="pt-BR" sz="3500" kern="1200" dirty="0"/>
        </a:p>
      </dsp:txBody>
      <dsp:txXfrm>
        <a:off x="25993" y="956229"/>
        <a:ext cx="4770837" cy="759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69078-3E3D-3F49-92B2-EAC843745AA9}" type="datetimeFigureOut">
              <a:rPr lang="en-US" smtClean="0"/>
              <a:t>11/12/15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EACEB-DE08-AF4F-9191-DF151F001411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4219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377CC-4400-B449-B6D7-94DE1B9A9997}" type="datetimeFigureOut">
              <a:rPr lang="en-US" smtClean="0"/>
              <a:t>11/12/15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6BBB2-5E46-144D-9EA2-A0F464F1345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8737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>
            <a:normAutofit/>
          </a:bodyPr>
          <a:lstStyle>
            <a:lvl1pPr algn="ctr">
              <a:defRPr sz="3600"/>
            </a:lvl1pPr>
          </a:lstStyle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FF0D657-6B0D-BD4F-B425-4A0DC152A1F2}" type="datetime5">
              <a:rPr lang="en-US" sz="1400" smtClean="0">
                <a:solidFill>
                  <a:schemeClr val="tx2"/>
                </a:solidFill>
              </a:rPr>
              <a:t>12-Nov-15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1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D479BDB-C30D-B841-8992-6B1AB4D47A52}" type="datetime5">
              <a:rPr lang="en-US" sz="1400" smtClean="0">
                <a:solidFill>
                  <a:schemeClr val="tx2"/>
                </a:solidFill>
              </a:rPr>
              <a:t>12-Nov-15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2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23E4E77-DBA4-D940-BC6C-9E1D041E44B2}" type="datetime5">
              <a:rPr lang="en-US" sz="1400" smtClean="0">
                <a:solidFill>
                  <a:schemeClr val="tx2"/>
                </a:solidFill>
              </a:rPr>
              <a:t>12-Nov-15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64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Aft>
                <a:spcPts val="300"/>
              </a:spcAft>
              <a:defRPr/>
            </a:lvl1pPr>
            <a:lvl2pPr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19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3419872" y="6366271"/>
            <a:ext cx="1076784" cy="365125"/>
          </a:xfrm>
        </p:spPr>
        <p:txBody>
          <a:bodyPr/>
          <a:lstStyle/>
          <a:p>
            <a:pPr eaLnBrk="1" latinLnBrk="0" hangingPunct="1"/>
            <a:fld id="{7E1359E6-6267-8A48-9112-80E6AB26C51F}" type="datetime5">
              <a:rPr lang="en-US" sz="1400" smtClean="0">
                <a:solidFill>
                  <a:schemeClr val="tx2"/>
                </a:solidFill>
              </a:rPr>
              <a:t>12-Nov-15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0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716016" y="6366271"/>
            <a:ext cx="2895600" cy="365125"/>
          </a:xfrm>
        </p:spPr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21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812360" y="6356350"/>
            <a:ext cx="874440" cy="365125"/>
          </a:xfrm>
        </p:spPr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5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x-none" smtClean="0"/>
              <a:t>Click to edit Master title style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30249CC-DB0D-A14F-9841-74A66F96065E}" type="datetime5">
              <a:rPr lang="en-US" sz="1400" smtClean="0">
                <a:solidFill>
                  <a:schemeClr val="tx2"/>
                </a:solidFill>
              </a:rPr>
              <a:t>12-Nov-15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1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0555A93-944A-5D42-AF1C-4FC4A10B116C}" type="datetime5">
              <a:rPr lang="en-US" sz="1400" smtClean="0">
                <a:solidFill>
                  <a:schemeClr val="tx2"/>
                </a:solidFill>
              </a:rPr>
              <a:t>12-Nov-15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01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34076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40653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6B9C29B-AFA4-114F-A5C5-A7311AAA43B6}" type="datetime5">
              <a:rPr lang="en-US" sz="1400" smtClean="0">
                <a:solidFill>
                  <a:schemeClr val="tx2"/>
                </a:solidFill>
              </a:rPr>
              <a:t>12-Nov-15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6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FCBE95A-AD60-1042-9D7E-42B42B9A5422}" type="datetime5">
              <a:rPr lang="en-US" sz="1400" smtClean="0">
                <a:solidFill>
                  <a:schemeClr val="tx2"/>
                </a:solidFill>
              </a:rPr>
              <a:t>12-Nov-15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8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9C2C73-B963-6643-9E0C-1BB28144621B}" type="datetime5">
              <a:rPr lang="en-US" sz="1400" smtClean="0">
                <a:solidFill>
                  <a:schemeClr val="tx2"/>
                </a:solidFill>
              </a:rPr>
              <a:t>12-Nov-15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88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97D3837-EEA3-A645-BFD6-EFD61370E8FC}" type="datetime5">
              <a:rPr lang="en-US" sz="1400" smtClean="0">
                <a:solidFill>
                  <a:schemeClr val="tx2"/>
                </a:solidFill>
              </a:rPr>
              <a:t>12-Nov-15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63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D2ECF71-CF9E-4541-BC98-029B006155BC}" type="datetime5">
              <a:rPr lang="en-US" sz="1400" smtClean="0">
                <a:solidFill>
                  <a:schemeClr val="tx2"/>
                </a:solidFill>
              </a:rPr>
              <a:t>12-Nov-15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0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4858"/>
            <a:ext cx="8229600" cy="4971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19872" y="6366271"/>
            <a:ext cx="1076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AB44359E-3198-0547-99BC-3A00D7E5F1A5}" type="datetime5">
              <a:rPr lang="en-US" sz="1400" smtClean="0">
                <a:solidFill>
                  <a:schemeClr val="tx2"/>
                </a:solidFill>
              </a:rPr>
              <a:t>12-Nov-15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716016" y="636627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812360" y="6356350"/>
            <a:ext cx="87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pic>
        <p:nvPicPr>
          <p:cNvPr id="7" name="Imagem 15" descr="modcs.bmp"/>
          <p:cNvPicPr>
            <a:picLocks noChangeAspect="1"/>
          </p:cNvPicPr>
          <p:nvPr/>
        </p:nvPicPr>
        <p:blipFill rotWithShape="1">
          <a:blip r:embed="rId13" cstate="print"/>
          <a:srcRect l="14286" t="15216" r="27140" b="15218"/>
          <a:stretch/>
        </p:blipFill>
        <p:spPr bwMode="auto">
          <a:xfrm>
            <a:off x="1979712" y="6300670"/>
            <a:ext cx="1368152" cy="5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46336" y="6237312"/>
            <a:ext cx="8280920" cy="0"/>
          </a:xfrm>
          <a:prstGeom prst="line">
            <a:avLst/>
          </a:prstGeom>
          <a:ln w="317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4E8EA"/>
              </a:clrFrom>
              <a:clrTo>
                <a:srgbClr val="F4E8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36" y="6264040"/>
            <a:ext cx="1690687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173" y="514772"/>
            <a:ext cx="1478291" cy="64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ector reto 13"/>
          <p:cNvCxnSpPr/>
          <p:nvPr/>
        </p:nvCxnSpPr>
        <p:spPr>
          <a:xfrm>
            <a:off x="467544" y="992173"/>
            <a:ext cx="6802629" cy="0"/>
          </a:xfrm>
          <a:prstGeom prst="line">
            <a:avLst/>
          </a:prstGeom>
          <a:ln w="317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89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A00000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just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308100"/>
            <a:ext cx="6477000" cy="1828800"/>
          </a:xfrm>
        </p:spPr>
        <p:txBody>
          <a:bodyPr>
            <a:normAutofit/>
          </a:bodyPr>
          <a:lstStyle/>
          <a:p>
            <a:pPr algn="ctr"/>
            <a:r>
              <a:rPr lang="pt-BR" cap="none" dirty="0" smtClean="0"/>
              <a:t>Recuperação de Desastres em Nuvens Computacionais Geograficamente Distribuídas</a:t>
            </a:r>
            <a:endParaRPr lang="pt-BR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9700" y="3802137"/>
            <a:ext cx="6705600" cy="685800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>
                <a:solidFill>
                  <a:srgbClr val="000000"/>
                </a:solidFill>
              </a:rPr>
              <a:t>José </a:t>
            </a:r>
            <a:r>
              <a:rPr lang="pt-BR" sz="2800" u="sng" dirty="0" smtClean="0">
                <a:solidFill>
                  <a:srgbClr val="000000"/>
                </a:solidFill>
              </a:rPr>
              <a:t>Jair</a:t>
            </a:r>
            <a:r>
              <a:rPr lang="pt-BR" sz="2800" dirty="0" smtClean="0">
                <a:solidFill>
                  <a:srgbClr val="000000"/>
                </a:solidFill>
              </a:rPr>
              <a:t> Cavalcante de Figueirêdo</a:t>
            </a:r>
            <a:endParaRPr lang="pt-BR" sz="2800" dirty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09700" y="4937274"/>
            <a:ext cx="6705600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Calibri"/>
                <a:ea typeface="+mn-ea"/>
                <a:cs typeface="Calibri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 smtClean="0">
                <a:solidFill>
                  <a:schemeClr val="tx1"/>
                </a:solidFill>
              </a:rPr>
              <a:t>Orientador: Prof. Paulo Maciel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13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 onde vêm os problemas?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 desastre é um evento inesperado na vida do </a:t>
            </a:r>
            <a:r>
              <a:rPr lang="pt-BR" dirty="0" smtClean="0"/>
              <a:t>sistema [1].</a:t>
            </a:r>
          </a:p>
          <a:p>
            <a:endParaRPr lang="pt-BR" dirty="0"/>
          </a:p>
          <a:p>
            <a:r>
              <a:rPr lang="pt-BR" dirty="0" smtClean="0"/>
              <a:t>Estima-se que cerca de 50% dos desastres da IBM </a:t>
            </a:r>
            <a:r>
              <a:rPr lang="pt-BR" dirty="0" smtClean="0"/>
              <a:t>n</a:t>
            </a:r>
            <a:r>
              <a:rPr lang="pt-BR" dirty="0" smtClean="0"/>
              <a:t>ão </a:t>
            </a:r>
            <a:r>
              <a:rPr lang="pt-BR" dirty="0" smtClean="0"/>
              <a:t>sejam </a:t>
            </a:r>
            <a:r>
              <a:rPr lang="pt-BR" dirty="0" smtClean="0"/>
              <a:t>por motivos naturais [1].</a:t>
            </a:r>
          </a:p>
          <a:p>
            <a:pPr lvl="1"/>
            <a:r>
              <a:rPr lang="pt-BR" dirty="0" smtClean="0"/>
              <a:t>Falha de hardware</a:t>
            </a:r>
          </a:p>
          <a:p>
            <a:pPr lvl="1"/>
            <a:r>
              <a:rPr lang="pt-BR" dirty="0" smtClean="0"/>
              <a:t>Falta de energia</a:t>
            </a:r>
          </a:p>
          <a:p>
            <a:pPr lvl="1"/>
            <a:r>
              <a:rPr lang="pt-BR" dirty="0" smtClean="0"/>
              <a:t>Violações de segurança</a:t>
            </a:r>
          </a:p>
          <a:p>
            <a:pPr lvl="1"/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8B66BC-93E4-0E44-AC68-80A3D714DCC4}" type="datetime5">
              <a:rPr lang="pt-BR" smtClean="0"/>
              <a:t>12-Nov-15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pt-BR" smtClean="0"/>
              <a:pPr algn="ctr" eaLnBrk="1" latinLnBrk="0" hangingPunct="1"/>
              <a:t>10</a:t>
            </a:fld>
            <a:endParaRPr kumimoji="0" lang="pt-BR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495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Desafios em DR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7248" y="1193800"/>
            <a:ext cx="4365752" cy="4495800"/>
          </a:xfrm>
        </p:spPr>
        <p:txBody>
          <a:bodyPr/>
          <a:lstStyle/>
          <a:p>
            <a:r>
              <a:rPr lang="pt-BR" dirty="0" smtClean="0"/>
              <a:t>Dependência</a:t>
            </a:r>
          </a:p>
          <a:p>
            <a:r>
              <a:rPr lang="pt-BR" dirty="0" smtClean="0"/>
              <a:t>Custo</a:t>
            </a:r>
          </a:p>
          <a:p>
            <a:r>
              <a:rPr lang="pt-BR" dirty="0" smtClean="0"/>
              <a:t>Detecção de Falhas</a:t>
            </a:r>
          </a:p>
          <a:p>
            <a:r>
              <a:rPr lang="pt-BR" dirty="0" smtClean="0"/>
              <a:t>Segurança</a:t>
            </a:r>
          </a:p>
          <a:p>
            <a:r>
              <a:rPr lang="pt-BR" dirty="0" smtClean="0"/>
              <a:t>Latência de Replicação</a:t>
            </a:r>
          </a:p>
          <a:p>
            <a:r>
              <a:rPr lang="pt-BR" dirty="0" smtClean="0"/>
              <a:t>Armazenamento de Dados</a:t>
            </a:r>
          </a:p>
          <a:p>
            <a:r>
              <a:rPr lang="pt-BR" dirty="0" smtClean="0"/>
              <a:t>Falta de Redundância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34B540C-A237-BE44-883C-0A28B53E8A5C}" type="datetime5">
              <a:rPr lang="pt-BR" smtClean="0"/>
              <a:t>12-Nov-15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616" y="4374744"/>
            <a:ext cx="2678384" cy="249595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pt-BR" smtClean="0"/>
              <a:pPr algn="ctr" eaLnBrk="1" latinLnBrk="0" hangingPunct="1"/>
              <a:t>11</a:t>
            </a:fld>
            <a:endParaRPr kumimoji="0" lang="pt-BR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9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Soluções em DR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2648" y="1244600"/>
            <a:ext cx="6270752" cy="4495800"/>
          </a:xfrm>
        </p:spPr>
        <p:txBody>
          <a:bodyPr/>
          <a:lstStyle/>
          <a:p>
            <a:r>
              <a:rPr lang="pt-BR" dirty="0" smtClean="0"/>
              <a:t>Backup Local</a:t>
            </a:r>
          </a:p>
          <a:p>
            <a:r>
              <a:rPr lang="pt-BR" dirty="0" smtClean="0"/>
              <a:t>Backup e Redundância Geográfica</a:t>
            </a:r>
          </a:p>
          <a:p>
            <a:r>
              <a:rPr lang="pt-BR" dirty="0" smtClean="0"/>
              <a:t>Armazenamento </a:t>
            </a:r>
            <a:r>
              <a:rPr lang="pt-BR" dirty="0" err="1" smtClean="0"/>
              <a:t>inter-clouds</a:t>
            </a:r>
            <a:r>
              <a:rPr lang="pt-BR" dirty="0" smtClean="0"/>
              <a:t> privadas</a:t>
            </a:r>
          </a:p>
          <a:p>
            <a:r>
              <a:rPr lang="pt-BR" dirty="0" smtClean="0"/>
              <a:t>Gerenciamento de Recursos</a:t>
            </a:r>
          </a:p>
          <a:p>
            <a:r>
              <a:rPr lang="pt-BR" dirty="0" smtClean="0"/>
              <a:t>Backup de Dados seguro e distribuído</a:t>
            </a:r>
          </a:p>
          <a:p>
            <a:r>
              <a:rPr lang="pt-BR" dirty="0" smtClean="0"/>
              <a:t>Replicação </a:t>
            </a:r>
          </a:p>
          <a:p>
            <a:r>
              <a:rPr lang="pt-BR" dirty="0" smtClean="0"/>
              <a:t>Operação em ‘papéis duplos’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35EFD7-26A7-E140-8A48-50C89CC86370}" type="datetime5">
              <a:rPr lang="pt-BR" smtClean="0"/>
              <a:t>12-Nov-15</a:t>
            </a:fld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71289">
                        <a14:backgroundMark x1="77148" y1="58594" x2="77148" y2="585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007100" y="4438650"/>
            <a:ext cx="3136900" cy="24193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pt-BR" smtClean="0"/>
              <a:pPr algn="ctr" eaLnBrk="1" latinLnBrk="0" hangingPunct="1"/>
              <a:t>12</a:t>
            </a:fld>
            <a:endParaRPr kumimoji="0" lang="pt-BR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85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Plataformas de Recuperação de Desastres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SecondSite</a:t>
            </a:r>
            <a:endParaRPr lang="pt-BR" dirty="0" smtClean="0"/>
          </a:p>
          <a:p>
            <a:r>
              <a:rPr lang="pt-BR" dirty="0" err="1" smtClean="0"/>
              <a:t>Remus</a:t>
            </a:r>
            <a:endParaRPr lang="pt-BR" dirty="0" smtClean="0"/>
          </a:p>
          <a:p>
            <a:r>
              <a:rPr lang="pt-BR" dirty="0" err="1" smtClean="0"/>
              <a:t>Romulus</a:t>
            </a:r>
            <a:endParaRPr lang="pt-BR" dirty="0" smtClean="0"/>
          </a:p>
          <a:p>
            <a:r>
              <a:rPr lang="en-US" dirty="0"/>
              <a:t>DT Enabled Cloud Architecture </a:t>
            </a:r>
          </a:p>
          <a:p>
            <a:r>
              <a:rPr lang="pt-BR" dirty="0" err="1" smtClean="0"/>
              <a:t>Kemari</a:t>
            </a:r>
            <a:endParaRPr lang="pt-BR" dirty="0" smtClean="0"/>
          </a:p>
          <a:p>
            <a:r>
              <a:rPr lang="pt-BR" dirty="0" err="1" smtClean="0"/>
              <a:t>RUBiS</a:t>
            </a:r>
            <a:endParaRPr lang="pt-BR" dirty="0" smtClean="0"/>
          </a:p>
          <a:p>
            <a:r>
              <a:rPr lang="pt-BR" dirty="0" err="1" smtClean="0"/>
              <a:t>Taiji</a:t>
            </a:r>
            <a:endParaRPr lang="pt-BR" dirty="0" smtClean="0"/>
          </a:p>
          <a:p>
            <a:r>
              <a:rPr lang="de-DE" dirty="0"/>
              <a:t>HS-DRT System </a:t>
            </a:r>
            <a:endParaRPr lang="pt-BR" dirty="0" smtClean="0"/>
          </a:p>
          <a:p>
            <a:r>
              <a:rPr lang="hr-HR" dirty="0"/>
              <a:t>PipeCloud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37A8BCE-A5CF-464E-A67A-69CBFCD45196}" type="datetime5">
              <a:rPr lang="en-US" smtClean="0"/>
              <a:t>12-Nov-15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13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7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 quais vantagens?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9E0F972-EFE2-6143-95D8-48E1AF9F67CB}" type="datetime5">
              <a:rPr lang="pt-BR" smtClean="0"/>
              <a:t>12-Nov-15</a:t>
            </a:fld>
            <a:endParaRPr lang="pt-BR"/>
          </a:p>
        </p:txBody>
      </p:sp>
      <p:pic>
        <p:nvPicPr>
          <p:cNvPr id="6" name="Picture 5" descr="Screen Shot 2015-05-09 at 4.14.0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232"/>
            <a:ext cx="9144000" cy="458995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pt-BR" smtClean="0"/>
              <a:pPr algn="ctr" eaLnBrk="1" latinLnBrk="0" hangingPunct="1"/>
              <a:t>14</a:t>
            </a:fld>
            <a:endParaRPr kumimoji="0" lang="pt-BR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70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 a </a:t>
            </a:r>
            <a:r>
              <a:rPr lang="pt-BR" dirty="0" err="1" smtClean="0"/>
              <a:t>dependabilidade</a:t>
            </a:r>
            <a:r>
              <a:rPr lang="pt-BR" dirty="0" smtClean="0"/>
              <a:t>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Avaliar infraestruturas e composições</a:t>
            </a:r>
          </a:p>
          <a:p>
            <a:endParaRPr lang="pt-BR" dirty="0" smtClean="0"/>
          </a:p>
          <a:p>
            <a:r>
              <a:rPr lang="pt-BR" dirty="0" smtClean="0"/>
              <a:t>Como garantir os parâmetros de </a:t>
            </a:r>
            <a:r>
              <a:rPr lang="pt-BR" dirty="0" err="1" smtClean="0"/>
              <a:t>dependabilidade</a:t>
            </a:r>
            <a:r>
              <a:rPr lang="pt-BR" dirty="0" smtClean="0"/>
              <a:t> para atender os </a:t>
            </a:r>
            <a:r>
              <a:rPr lang="pt-BR" dirty="0" err="1" smtClean="0"/>
              <a:t>SLA’s</a:t>
            </a:r>
            <a:r>
              <a:rPr lang="pt-BR" dirty="0" smtClean="0"/>
              <a:t>? </a:t>
            </a:r>
          </a:p>
          <a:p>
            <a:pPr lvl="1"/>
            <a:r>
              <a:rPr lang="pt-BR" dirty="0" smtClean="0"/>
              <a:t>Avaliar os componentes e em diversos níveis de visão</a:t>
            </a:r>
          </a:p>
          <a:p>
            <a:pPr lvl="1"/>
            <a:r>
              <a:rPr lang="pt-BR" dirty="0" smtClean="0"/>
              <a:t>Diferentes comportamentos</a:t>
            </a:r>
          </a:p>
          <a:p>
            <a:endParaRPr lang="pt-BR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88E4720-74BA-554E-B5B2-7578F4FA6F57}" type="datetime5">
              <a:rPr lang="en-US" smtClean="0"/>
              <a:t>12-Nov-15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15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10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Para isso...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Definir cenários</a:t>
            </a:r>
          </a:p>
          <a:p>
            <a:pPr lvl="1"/>
            <a:r>
              <a:rPr lang="x-none" dirty="0" smtClean="0"/>
              <a:t>D</a:t>
            </a:r>
            <a:r>
              <a:rPr lang="pt-BR" dirty="0" err="1" smtClean="0"/>
              <a:t>iferentes</a:t>
            </a:r>
            <a:r>
              <a:rPr lang="pt-BR" dirty="0" smtClean="0"/>
              <a:t> infraestruturas</a:t>
            </a:r>
          </a:p>
          <a:p>
            <a:pPr lvl="1"/>
            <a:r>
              <a:rPr lang="pt-BR" dirty="0"/>
              <a:t>Criação de modelos abrangendo nível de aplicação </a:t>
            </a:r>
            <a:r>
              <a:rPr lang="pt-BR" dirty="0" smtClean="0"/>
              <a:t>e de infraestrutura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17057ED-D2E4-1442-AAC9-9FF462FD4CFD}" type="datetime5">
              <a:rPr lang="en-US" smtClean="0"/>
              <a:t>12-Nov-15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16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402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Ferramentas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Adotar modelagem hierárquica</a:t>
            </a:r>
          </a:p>
          <a:p>
            <a:pPr lvl="1"/>
            <a:r>
              <a:rPr lang="pt-BR" dirty="0" smtClean="0"/>
              <a:t>Utilizar e prover </a:t>
            </a:r>
            <a:r>
              <a:rPr lang="pt-BR" dirty="0"/>
              <a:t>métodos e ferramentas para análise </a:t>
            </a:r>
            <a:endParaRPr lang="pt-BR" dirty="0" smtClean="0"/>
          </a:p>
          <a:p>
            <a:pPr lvl="2"/>
            <a:r>
              <a:rPr lang="pt-BR" dirty="0" smtClean="0"/>
              <a:t>RBD</a:t>
            </a:r>
          </a:p>
          <a:p>
            <a:pPr lvl="2"/>
            <a:r>
              <a:rPr lang="pt-BR" dirty="0" smtClean="0"/>
              <a:t>SPN</a:t>
            </a:r>
          </a:p>
          <a:p>
            <a:pPr lvl="2"/>
            <a:r>
              <a:rPr lang="pt-BR" dirty="0" smtClean="0"/>
              <a:t>MC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13D0104-4CEA-B14A-A640-AD341EB8BA98}" type="datetime5">
              <a:rPr lang="en-US" smtClean="0"/>
              <a:t>12-Nov-15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17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86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passos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Mapear infraestruturas e modelos propostos na bibliografia e avaliar suas vantagens e desvantagens.</a:t>
            </a:r>
          </a:p>
          <a:p>
            <a:endParaRPr lang="pt-BR" dirty="0"/>
          </a:p>
          <a:p>
            <a:r>
              <a:rPr lang="pt-BR" dirty="0" smtClean="0"/>
              <a:t>Realizar experimentos com ambientes de </a:t>
            </a:r>
            <a:r>
              <a:rPr lang="pt-BR" dirty="0" err="1" smtClean="0"/>
              <a:t>coud</a:t>
            </a:r>
            <a:r>
              <a:rPr lang="pt-BR" dirty="0" smtClean="0"/>
              <a:t> distribuída.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B8E3A61-365C-AE41-92B6-FB86210735A1}" type="datetime5">
              <a:rPr lang="en-US" smtClean="0"/>
              <a:t>12-Nov-15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18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471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dirty="0" smtClean="0"/>
              <a:t>Mercury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Novas</a:t>
            </a:r>
            <a:r>
              <a:rPr lang="en-US" dirty="0" smtClean="0"/>
              <a:t> </a:t>
            </a:r>
            <a:r>
              <a:rPr lang="en-US" dirty="0" err="1" smtClean="0"/>
              <a:t>funcionalidades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EB2255D-08BA-5E46-91DE-8FA2ED72B003}" type="datetime5">
              <a:rPr lang="en-US" smtClean="0"/>
              <a:t>12-Nov-15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5804"/>
            <a:ext cx="4495800" cy="300219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19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311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</a:p>
          <a:p>
            <a:r>
              <a:rPr lang="pt-BR" dirty="0" smtClean="0"/>
              <a:t>Motivação</a:t>
            </a:r>
          </a:p>
          <a:p>
            <a:r>
              <a:rPr lang="pt-BR" dirty="0" smtClean="0"/>
              <a:t>Objetivos</a:t>
            </a:r>
          </a:p>
          <a:p>
            <a:r>
              <a:rPr lang="pt-BR" dirty="0" smtClean="0"/>
              <a:t>Andamento</a:t>
            </a:r>
          </a:p>
          <a:p>
            <a:r>
              <a:rPr lang="pt-BR" dirty="0" smtClean="0"/>
              <a:t>Conclus</a:t>
            </a:r>
            <a:r>
              <a:rPr lang="pt-BR" dirty="0" smtClean="0"/>
              <a:t>ões</a:t>
            </a:r>
            <a:endParaRPr lang="pt-BR" dirty="0" smtClean="0"/>
          </a:p>
          <a:p>
            <a:r>
              <a:rPr lang="pt-BR" dirty="0" smtClean="0"/>
              <a:t>Referências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9B44EC1-9E75-7E4E-8A05-1E89AA9B2FCC}" type="datetime5">
              <a:rPr lang="en-US" smtClean="0"/>
              <a:t>12-Nov-15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2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58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Preparar o ambiente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Implementações na </a:t>
            </a:r>
            <a:r>
              <a:rPr lang="pt-BR" dirty="0" err="1" smtClean="0"/>
              <a:t>mercury</a:t>
            </a:r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1DDD6A1-61A0-1C47-92C9-4ED0C5D96562}" type="datetime5">
              <a:rPr lang="en-US" smtClean="0"/>
              <a:t>12-Nov-15</a:t>
            </a:fld>
            <a:endParaRPr lang="en-US" dirty="0"/>
          </a:p>
        </p:txBody>
      </p:sp>
      <p:pic>
        <p:nvPicPr>
          <p:cNvPr id="4" name="Picture 3" descr="Screen Shot 2015-03-31 at 8.57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387600"/>
            <a:ext cx="6121400" cy="3672840"/>
          </a:xfrm>
          <a:prstGeom prst="rect">
            <a:avLst/>
          </a:prstGeom>
        </p:spPr>
      </p:pic>
      <p:pic>
        <p:nvPicPr>
          <p:cNvPr id="7" name="Picture 6" descr="Screen Shot 2015-11-11 at 4.43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64" y="3454400"/>
            <a:ext cx="3881535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20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Preparar o ambiente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Implementações na </a:t>
            </a:r>
            <a:r>
              <a:rPr lang="pt-BR" dirty="0" err="1" smtClean="0"/>
              <a:t>mercury</a:t>
            </a:r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0B66BFD-09BD-0847-9FC2-1D9398C75776}" type="datetime5">
              <a:rPr lang="en-US" smtClean="0"/>
              <a:t>12-Nov-15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97650" y="1968500"/>
            <a:ext cx="22987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just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40080" indent="-274320" algn="just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-228600" algn="just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-228600" algn="just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-228600" algn="just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/>
              <a:t>Exponencial</a:t>
            </a:r>
          </a:p>
          <a:p>
            <a:pPr lvl="1"/>
            <a:r>
              <a:rPr lang="pt-BR" smtClean="0"/>
              <a:t>Normal</a:t>
            </a:r>
          </a:p>
          <a:p>
            <a:pPr lvl="1"/>
            <a:r>
              <a:rPr lang="pt-BR" smtClean="0"/>
              <a:t>Erlang</a:t>
            </a:r>
          </a:p>
          <a:p>
            <a:pPr lvl="1"/>
            <a:r>
              <a:rPr lang="pt-BR" smtClean="0"/>
              <a:t>Binomial</a:t>
            </a:r>
          </a:p>
          <a:p>
            <a:pPr lvl="1"/>
            <a:r>
              <a:rPr lang="pt-BR" smtClean="0"/>
              <a:t>...</a:t>
            </a:r>
            <a:endParaRPr lang="pt-BR" dirty="0"/>
          </a:p>
        </p:txBody>
      </p:sp>
      <p:pic>
        <p:nvPicPr>
          <p:cNvPr id="8" name="Picture 7" descr="Screen Shot 2015-11-11 at 4.4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66" y="2184400"/>
            <a:ext cx="6431234" cy="248143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21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14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Preparar o ambiente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Implementações na </a:t>
            </a:r>
            <a:r>
              <a:rPr lang="pt-BR" dirty="0" err="1" smtClean="0"/>
              <a:t>mercury</a:t>
            </a:r>
            <a:r>
              <a:rPr lang="pt-BR" dirty="0" smtClean="0"/>
              <a:t>...</a:t>
            </a:r>
            <a:endParaRPr lang="pt-BR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EF5EABF-209E-2146-A277-BD29F9A42B51}" type="datetime5">
              <a:rPr lang="en-US" smtClean="0"/>
              <a:t>12-Nov-15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97650" y="1968500"/>
            <a:ext cx="22987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just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640080" indent="-274320" algn="just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-228600" algn="just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-228600" algn="just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-228600" algn="just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mtClean="0"/>
              <a:t>Exponencial</a:t>
            </a:r>
          </a:p>
          <a:p>
            <a:pPr lvl="1"/>
            <a:r>
              <a:rPr lang="pt-BR" smtClean="0"/>
              <a:t>Normal</a:t>
            </a:r>
          </a:p>
          <a:p>
            <a:pPr lvl="1"/>
            <a:r>
              <a:rPr lang="pt-BR" smtClean="0"/>
              <a:t>Erlang</a:t>
            </a:r>
          </a:p>
          <a:p>
            <a:pPr lvl="1"/>
            <a:r>
              <a:rPr lang="pt-BR" smtClean="0"/>
              <a:t>Binomial</a:t>
            </a:r>
          </a:p>
          <a:p>
            <a:pPr lvl="1"/>
            <a:r>
              <a:rPr lang="pt-BR" smtClean="0"/>
              <a:t>...</a:t>
            </a:r>
            <a:endParaRPr lang="pt-BR" dirty="0"/>
          </a:p>
        </p:txBody>
      </p:sp>
      <p:pic>
        <p:nvPicPr>
          <p:cNvPr id="8" name="Picture 7" descr="Screen Shot 2015-11-11 at 4.4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4400"/>
            <a:ext cx="5212034" cy="2011015"/>
          </a:xfrm>
          <a:prstGeom prst="rect">
            <a:avLst/>
          </a:prstGeom>
        </p:spPr>
      </p:pic>
      <p:pic>
        <p:nvPicPr>
          <p:cNvPr id="9" name="Picture 8" descr="Screen Shot 2015-11-11 at 4.42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1219200"/>
            <a:ext cx="5181600" cy="6654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22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52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analisar diferentes distribuições?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Estender modelos para oferecer mais flexibilidade nas análises.</a:t>
            </a:r>
            <a:endParaRPr lang="pt-B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A7A66FC-8149-EF4C-9A1E-65F88DC6F854}" type="datetime5">
              <a:rPr lang="en-US" smtClean="0"/>
              <a:t>12-Nov-15</a:t>
            </a:fld>
            <a:endParaRPr lang="en-US" dirty="0"/>
          </a:p>
        </p:txBody>
      </p:sp>
      <p:pic>
        <p:nvPicPr>
          <p:cNvPr id="4" name="Picture 3" descr="Screen Shot 2015-03-31 at 11.04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3422344"/>
            <a:ext cx="3443817" cy="1472264"/>
          </a:xfrm>
          <a:prstGeom prst="rect">
            <a:avLst/>
          </a:prstGeom>
        </p:spPr>
      </p:pic>
      <p:pic>
        <p:nvPicPr>
          <p:cNvPr id="6" name="Picture 5" descr="Screen Shot 2015-03-31 at 9.00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14" y="4708777"/>
            <a:ext cx="2225685" cy="1387223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23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6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Como analisar diferentes distribuições?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Estender modelos para oferecer mais flexibilidade nas análises.</a:t>
            </a:r>
            <a:endParaRPr lang="pt-BR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ED84438-8D0F-C642-B681-251E2029531F}" type="datetime5">
              <a:rPr lang="en-US" smtClean="0"/>
              <a:t>12-Nov-15</a:t>
            </a:fld>
            <a:endParaRPr lang="en-US" dirty="0"/>
          </a:p>
        </p:txBody>
      </p:sp>
      <p:pic>
        <p:nvPicPr>
          <p:cNvPr id="4" name="Picture 3" descr="Screen Shot 2015-03-31 at 11.04.3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3422344"/>
            <a:ext cx="3443817" cy="1472264"/>
          </a:xfrm>
          <a:prstGeom prst="rect">
            <a:avLst/>
          </a:prstGeom>
        </p:spPr>
      </p:pic>
      <p:pic>
        <p:nvPicPr>
          <p:cNvPr id="5" name="Picture 4" descr="Screen Shot 2015-03-31 at 11.11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291" y="2894187"/>
            <a:ext cx="2349500" cy="2324100"/>
          </a:xfrm>
          <a:prstGeom prst="rect">
            <a:avLst/>
          </a:prstGeom>
        </p:spPr>
      </p:pic>
      <p:pic>
        <p:nvPicPr>
          <p:cNvPr id="6" name="Picture 5" descr="Screen Shot 2015-03-31 at 9.00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14" y="4708777"/>
            <a:ext cx="2225685" cy="138722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 rot="10800000">
            <a:off x="3022600" y="4556377"/>
            <a:ext cx="3007617" cy="698500"/>
          </a:xfrm>
          <a:custGeom>
            <a:avLst/>
            <a:gdLst>
              <a:gd name="connsiteX0" fmla="*/ 0 w 2336800"/>
              <a:gd name="connsiteY0" fmla="*/ 698500 h 698500"/>
              <a:gd name="connsiteX1" fmla="*/ 1117600 w 2336800"/>
              <a:gd name="connsiteY1" fmla="*/ 0 h 698500"/>
              <a:gd name="connsiteX2" fmla="*/ 2336800 w 2336800"/>
              <a:gd name="connsiteY2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6800" h="698500">
                <a:moveTo>
                  <a:pt x="0" y="698500"/>
                </a:moveTo>
                <a:cubicBezTo>
                  <a:pt x="364066" y="349250"/>
                  <a:pt x="728133" y="0"/>
                  <a:pt x="1117600" y="0"/>
                </a:cubicBezTo>
                <a:cubicBezTo>
                  <a:pt x="1507067" y="0"/>
                  <a:pt x="2139950" y="569383"/>
                  <a:pt x="2336800" y="698500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Freeform 15"/>
          <p:cNvSpPr/>
          <p:nvPr/>
        </p:nvSpPr>
        <p:spPr>
          <a:xfrm>
            <a:off x="2997199" y="2971800"/>
            <a:ext cx="3060701" cy="698500"/>
          </a:xfrm>
          <a:custGeom>
            <a:avLst/>
            <a:gdLst>
              <a:gd name="connsiteX0" fmla="*/ 0 w 2336800"/>
              <a:gd name="connsiteY0" fmla="*/ 698500 h 698500"/>
              <a:gd name="connsiteX1" fmla="*/ 1117600 w 2336800"/>
              <a:gd name="connsiteY1" fmla="*/ 0 h 698500"/>
              <a:gd name="connsiteX2" fmla="*/ 2336800 w 2336800"/>
              <a:gd name="connsiteY2" fmla="*/ 698500 h 69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36800" h="698500">
                <a:moveTo>
                  <a:pt x="0" y="698500"/>
                </a:moveTo>
                <a:cubicBezTo>
                  <a:pt x="364066" y="349250"/>
                  <a:pt x="728133" y="0"/>
                  <a:pt x="1117600" y="0"/>
                </a:cubicBezTo>
                <a:cubicBezTo>
                  <a:pt x="1507067" y="0"/>
                  <a:pt x="2139950" y="569383"/>
                  <a:pt x="2336800" y="698500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24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09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Referências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Khoshkholghi</a:t>
            </a:r>
            <a:r>
              <a:rPr lang="en-US" dirty="0"/>
              <a:t>, Mohammad Ali, </a:t>
            </a:r>
            <a:r>
              <a:rPr lang="en-US" dirty="0" err="1"/>
              <a:t>Azizol</a:t>
            </a:r>
            <a:r>
              <a:rPr lang="en-US" dirty="0"/>
              <a:t> Abdullah, </a:t>
            </a:r>
            <a:r>
              <a:rPr lang="en-US" dirty="0" err="1"/>
              <a:t>Rohaya</a:t>
            </a:r>
            <a:r>
              <a:rPr lang="en-US" dirty="0"/>
              <a:t> </a:t>
            </a:r>
            <a:r>
              <a:rPr lang="en-US" dirty="0" err="1"/>
              <a:t>Latip</a:t>
            </a:r>
            <a:r>
              <a:rPr lang="en-US" dirty="0"/>
              <a:t>, </a:t>
            </a:r>
            <a:r>
              <a:rPr lang="en-US" dirty="0" err="1"/>
              <a:t>Shamala</a:t>
            </a:r>
            <a:r>
              <a:rPr lang="en-US" dirty="0"/>
              <a:t> </a:t>
            </a:r>
            <a:r>
              <a:rPr lang="en-US" dirty="0" err="1"/>
              <a:t>Subramaniam</a:t>
            </a:r>
            <a:r>
              <a:rPr lang="en-US" dirty="0"/>
              <a:t>, and Mohamed Othman. "Disaster recovery in cloud computing: a survey." Computer and Information Science 7, no. 4 (2014): p39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Arean</a:t>
            </a:r>
            <a:r>
              <a:rPr lang="en-US" dirty="0"/>
              <a:t>, Oscar. "Disaster recovery in the cloud." Network Security 2013, no. 9 (2013): 5-7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http://</a:t>
            </a:r>
            <a:r>
              <a:rPr lang="en-US" dirty="0" err="1"/>
              <a:t>www.theregister.co.uk</a:t>
            </a:r>
            <a:r>
              <a:rPr lang="en-US" dirty="0"/>
              <a:t>/2015/09/20/</a:t>
            </a:r>
            <a:r>
              <a:rPr lang="en-US" dirty="0" err="1"/>
              <a:t>aws_database_outage</a:t>
            </a:r>
            <a:r>
              <a:rPr lang="en-US" dirty="0" smtClean="0"/>
              <a:t>/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http://</a:t>
            </a:r>
            <a:r>
              <a:rPr lang="en-US" dirty="0" err="1"/>
              <a:t>www.networkworld.com</a:t>
            </a:r>
            <a:r>
              <a:rPr lang="en-US" dirty="0"/>
              <a:t>/article/2866950/cloud-computing/which-cloud-providers-had-the-best-uptime-last-</a:t>
            </a:r>
            <a:r>
              <a:rPr lang="en-US" dirty="0" err="1" smtClean="0"/>
              <a:t>year.html</a:t>
            </a:r>
            <a:r>
              <a:rPr lang="en-US" dirty="0" smtClean="0"/>
              <a:t>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http://</a:t>
            </a:r>
            <a:r>
              <a:rPr lang="en-US" dirty="0" err="1"/>
              <a:t>www.information-age.com</a:t>
            </a:r>
            <a:r>
              <a:rPr lang="en-US" dirty="0"/>
              <a:t>/technology/cloud-and-</a:t>
            </a:r>
            <a:r>
              <a:rPr lang="en-US" dirty="0" err="1"/>
              <a:t>virtualisation</a:t>
            </a:r>
            <a:r>
              <a:rPr lang="en-US" dirty="0"/>
              <a:t>/123459971/amazon-investigating-major-cloud-outage-github-and-heroku-report-issues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http://</a:t>
            </a:r>
            <a:r>
              <a:rPr lang="en-US" dirty="0" err="1"/>
              <a:t>www.crn.com</a:t>
            </a:r>
            <a:r>
              <a:rPr lang="en-US" dirty="0"/>
              <a:t>/slide-shows/cloud/300077635/the-10-biggest-cloud-outages-of-2015-so-far.htm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FEF205D-2181-504A-A59F-EB857E8C5BDD}" type="datetime5">
              <a:rPr lang="en-US" smtClean="0"/>
              <a:t>12-Nov-15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25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97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pt-BR" sz="4800" dirty="0" smtClean="0"/>
              <a:t>Dúvidas?</a:t>
            </a:r>
            <a:endParaRPr lang="pt-BR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957D26E-28C1-F746-AE25-E577F48BE453}" type="datetime5">
              <a:rPr lang="en-US" sz="1400" smtClean="0">
                <a:solidFill>
                  <a:schemeClr val="tx2"/>
                </a:solidFill>
              </a:rPr>
              <a:t>12-Nov-15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26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57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Custo</a:t>
            </a:r>
            <a:r>
              <a:rPr lang="en-US" dirty="0" smtClean="0"/>
              <a:t> e DR </a:t>
            </a:r>
            <a:r>
              <a:rPr lang="en-US" dirty="0" err="1" smtClean="0"/>
              <a:t>em</a:t>
            </a:r>
            <a:r>
              <a:rPr lang="en-US" dirty="0" smtClean="0"/>
              <a:t> TI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Computação </a:t>
            </a:r>
            <a:r>
              <a:rPr lang="pt-BR" dirty="0"/>
              <a:t>em nuvem </a:t>
            </a:r>
            <a:r>
              <a:rPr lang="pt-BR" dirty="0" smtClean="0"/>
              <a:t>apresenta </a:t>
            </a:r>
            <a:r>
              <a:rPr lang="pt-BR" dirty="0"/>
              <a:t>benefícios </a:t>
            </a:r>
            <a:r>
              <a:rPr lang="pt-BR" dirty="0" smtClean="0"/>
              <a:t>quando comparada aos </a:t>
            </a:r>
            <a:r>
              <a:rPr lang="pt-BR" dirty="0" smtClean="0"/>
              <a:t>modelos dedicado </a:t>
            </a:r>
            <a:r>
              <a:rPr lang="pt-BR" dirty="0"/>
              <a:t>e </a:t>
            </a:r>
            <a:r>
              <a:rPr lang="pt-BR" dirty="0" smtClean="0"/>
              <a:t>compartilhado</a:t>
            </a:r>
            <a:r>
              <a:rPr lang="pt-BR" dirty="0" smtClean="0"/>
              <a:t>.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Ela </a:t>
            </a:r>
            <a:r>
              <a:rPr lang="pt-BR" dirty="0"/>
              <a:t>pode servir DR com baixo custo e alta velocidade.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D496C19-CF51-554F-BA0D-02B815DC6766}" type="datetime5">
              <a:rPr lang="en-US" smtClean="0"/>
              <a:t>12-Nov-15</a:t>
            </a:fld>
            <a:endParaRPr lang="en-US" dirty="0"/>
          </a:p>
        </p:txBody>
      </p:sp>
      <p:pic>
        <p:nvPicPr>
          <p:cNvPr id="7" name="Picture 6" descr="Screen Shot 2015-11-10 at 11.5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906" y="2625725"/>
            <a:ext cx="6159500" cy="28321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3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25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Problemas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B89A329-FFF0-7047-A89A-EC267019C181}" type="datetime5">
              <a:rPr lang="en-US" smtClean="0"/>
              <a:t>12-Nov-15</a:t>
            </a:fld>
            <a:endParaRPr lang="en-US" dirty="0"/>
          </a:p>
        </p:txBody>
      </p:sp>
      <p:pic>
        <p:nvPicPr>
          <p:cNvPr id="8" name="Picture 7" descr="Screen Shot 2015-11-11 at 4.54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19200"/>
            <a:ext cx="7531100" cy="1703463"/>
          </a:xfrm>
          <a:prstGeom prst="rect">
            <a:avLst/>
          </a:prstGeom>
        </p:spPr>
      </p:pic>
      <p:pic>
        <p:nvPicPr>
          <p:cNvPr id="9" name="Picture 8" descr="Screen Shot 2015-11-11 at 4.58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4648200"/>
            <a:ext cx="7150100" cy="838200"/>
          </a:xfrm>
          <a:prstGeom prst="rect">
            <a:avLst/>
          </a:prstGeom>
        </p:spPr>
      </p:pic>
      <p:pic>
        <p:nvPicPr>
          <p:cNvPr id="10" name="Picture 9" descr="Screen Shot 2015-11-11 at 4.59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2922663"/>
            <a:ext cx="7340600" cy="787400"/>
          </a:xfrm>
          <a:prstGeom prst="rect">
            <a:avLst/>
          </a:prstGeom>
        </p:spPr>
      </p:pic>
      <p:pic>
        <p:nvPicPr>
          <p:cNvPr id="11" name="Picture 10" descr="Screen Shot 2015-11-11 at 4.59.0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724525"/>
            <a:ext cx="7162800" cy="889000"/>
          </a:xfrm>
          <a:prstGeom prst="rect">
            <a:avLst/>
          </a:prstGeom>
        </p:spPr>
      </p:pic>
      <p:pic>
        <p:nvPicPr>
          <p:cNvPr id="12" name="Picture 11" descr="Screen Shot 2015-11-11 at 4.58.39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98900"/>
            <a:ext cx="6438900" cy="6223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4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896100" y="2705100"/>
            <a:ext cx="1993900" cy="812800"/>
          </a:xfrm>
          <a:prstGeom prst="ellipse">
            <a:avLst/>
          </a:prstGeom>
          <a:noFill/>
          <a:ln w="762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03700" y="3835400"/>
            <a:ext cx="1993900" cy="812800"/>
          </a:xfrm>
          <a:prstGeom prst="ellipse">
            <a:avLst/>
          </a:prstGeom>
          <a:noFill/>
          <a:ln w="762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200650" y="4508500"/>
            <a:ext cx="1993900" cy="812800"/>
          </a:xfrm>
          <a:prstGeom prst="ellipse">
            <a:avLst/>
          </a:prstGeom>
          <a:noFill/>
          <a:ln w="762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26100" y="5566171"/>
            <a:ext cx="1993900" cy="812800"/>
          </a:xfrm>
          <a:prstGeom prst="ellipse">
            <a:avLst/>
          </a:prstGeom>
          <a:noFill/>
          <a:ln w="762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2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</a:t>
            </a:r>
            <a:r>
              <a:rPr lang="pt-BR" dirty="0" smtClean="0"/>
              <a:t>íveis de serviço para diferentes negócios</a:t>
            </a:r>
            <a:endParaRPr lang="pt-B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Para diversas necessidades e bolsos…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FBE4B22-6293-2B41-8823-6E9CDB0A7C07}" type="datetime5">
              <a:rPr lang="en-US" smtClean="0"/>
              <a:t>12-Nov-15</a:t>
            </a:fld>
            <a:endParaRPr lang="pt-BR"/>
          </a:p>
        </p:txBody>
      </p:sp>
      <p:pic>
        <p:nvPicPr>
          <p:cNvPr id="6" name="Picture 5" descr="Screen Shot 2015-11-10 at 7.51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149"/>
            <a:ext cx="9144000" cy="196330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5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3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Níveis de serviço para diferentes negócios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mtClean="0"/>
              <a:t>Para diversas necessidades e bolsos…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6A2D78-8E09-BB40-81CD-5458611428BF}" type="datetime5">
              <a:rPr lang="pt-BR" smtClean="0"/>
              <a:t>12-Nov-15</a:t>
            </a:fld>
            <a:endParaRPr lang="pt-BR"/>
          </a:p>
        </p:txBody>
      </p:sp>
      <p:pic>
        <p:nvPicPr>
          <p:cNvPr id="6" name="Picture 5" descr="Screen Shot 2015-11-10 at 7.51.21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005"/>
            <a:ext cx="9144000" cy="1963302"/>
          </a:xfrm>
          <a:prstGeom prst="rect">
            <a:avLst/>
          </a:prstGeom>
        </p:spPr>
      </p:pic>
      <p:pic>
        <p:nvPicPr>
          <p:cNvPr id="7" name="Picture 6" descr="Screen Shot 2015-11-11 at 5.16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1849"/>
            <a:ext cx="9144000" cy="2433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pt-BR" smtClean="0"/>
              <a:pPr algn="ctr" eaLnBrk="1" latinLnBrk="0" hangingPunct="1"/>
              <a:t>6</a:t>
            </a:fld>
            <a:endParaRPr kumimoji="0" lang="pt-BR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71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Isto efetivamente funciona?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D3A1D89-A972-B442-9737-474CA011DEBA}" type="datetime5">
              <a:rPr lang="pt-BR" smtClean="0"/>
              <a:t>12-Nov-15</a:t>
            </a:fld>
            <a:endParaRPr lang="pt-B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83668"/>
            <a:ext cx="6388100" cy="51826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pt-BR" smtClean="0"/>
              <a:pPr algn="ctr" eaLnBrk="1" latinLnBrk="0" hangingPunct="1"/>
              <a:t>7</a:t>
            </a:fld>
            <a:endParaRPr kumimoji="0" lang="pt-BR" sz="14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9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Propor uma plataforma </a:t>
            </a:r>
            <a:r>
              <a:rPr lang="pt-BR" dirty="0" smtClean="0"/>
              <a:t>(framework) para </a:t>
            </a:r>
            <a:r>
              <a:rPr lang="pt-BR" dirty="0" smtClean="0"/>
              <a:t>nuvens geograficamente </a:t>
            </a:r>
            <a:r>
              <a:rPr lang="pt-BR" dirty="0" smtClean="0"/>
              <a:t>distribuídas que garanta melhores n</a:t>
            </a:r>
            <a:r>
              <a:rPr lang="pt-BR" dirty="0" smtClean="0"/>
              <a:t>íveis de </a:t>
            </a:r>
            <a:r>
              <a:rPr lang="pt-BR" dirty="0" err="1" smtClean="0"/>
              <a:t>dependabilidade</a:t>
            </a:r>
            <a:r>
              <a:rPr lang="pt-BR" dirty="0" smtClean="0"/>
              <a:t>.</a:t>
            </a:r>
            <a:endParaRPr lang="pt-BR" dirty="0" smtClean="0"/>
          </a:p>
          <a:p>
            <a:pPr algn="l"/>
            <a:endParaRPr lang="pt-BR" dirty="0"/>
          </a:p>
          <a:p>
            <a:pPr algn="l"/>
            <a:r>
              <a:rPr lang="pt-BR" dirty="0" smtClean="0"/>
              <a:t>Definir </a:t>
            </a:r>
            <a:r>
              <a:rPr lang="pt-BR" dirty="0" smtClean="0"/>
              <a:t>metodologia </a:t>
            </a:r>
            <a:r>
              <a:rPr lang="pt-BR" dirty="0" smtClean="0"/>
              <a:t>para análise de </a:t>
            </a:r>
            <a:r>
              <a:rPr lang="pt-BR" dirty="0" err="1" smtClean="0"/>
              <a:t>dependabilidade</a:t>
            </a:r>
            <a:r>
              <a:rPr lang="pt-BR" dirty="0" smtClean="0"/>
              <a:t> de nuvens </a:t>
            </a:r>
            <a:r>
              <a:rPr lang="pt-BR" smtClean="0"/>
              <a:t>geograficamente distribu</a:t>
            </a:r>
            <a:r>
              <a:rPr lang="pt-BR" smtClean="0"/>
              <a:t>ídas</a:t>
            </a:r>
            <a:r>
              <a:rPr lang="pt-BR" smtClean="0"/>
              <a:t>.</a:t>
            </a:r>
            <a:endParaRPr lang="pt-BR" dirty="0" smtClean="0"/>
          </a:p>
          <a:p>
            <a:pPr algn="l"/>
            <a:endParaRPr lang="pt-BR" dirty="0" smtClean="0"/>
          </a:p>
          <a:p>
            <a:pPr algn="l"/>
            <a:r>
              <a:rPr lang="pt-BR" dirty="0" smtClean="0"/>
              <a:t>Incluir aspectos de desempenho.</a:t>
            </a:r>
            <a:endParaRPr lang="pt-B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745862A-738B-5D46-8C67-2E98DDC8F8A3}" type="datetime5">
              <a:rPr lang="en-US" smtClean="0"/>
              <a:pPr eaLnBrk="1" latinLnBrk="0" hangingPunct="1"/>
              <a:t>12-Nov-15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F0C94032-CD4C-4C25-B0C2-CEC720522D92}" type="slidenum">
              <a:rPr kumimoji="0" lang="en-US" smtClean="0"/>
              <a:pPr algn="l" eaLnBrk="1" latinLnBrk="0" hangingPunct="1"/>
              <a:t>8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3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Como isso será possível?</a:t>
            </a:r>
            <a:endParaRPr lang="pt-B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6778193"/>
              </p:ext>
            </p:extLst>
          </p:nvPr>
        </p:nvGraphicFramePr>
        <p:xfrm>
          <a:off x="2301875" y="2603500"/>
          <a:ext cx="4822825" cy="1739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734D1A5-8F57-2B45-BD6B-45228A88243A}" type="datetime5">
              <a:rPr lang="en-US" smtClean="0"/>
              <a:t>12-Nov-15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9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61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[apres] jjcf msc v4.pptx</Template>
  <TotalTime>932</TotalTime>
  <Words>652</Words>
  <Application>Microsoft Macintosh PowerPoint</Application>
  <PresentationFormat>On-screen Show (4:3)</PresentationFormat>
  <Paragraphs>171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Tema do Office</vt:lpstr>
      <vt:lpstr>Recuperação de Desastres em Nuvens Computacionais Geograficamente Distribuídas</vt:lpstr>
      <vt:lpstr>Agenda</vt:lpstr>
      <vt:lpstr>Custo e DR em TI</vt:lpstr>
      <vt:lpstr>Problemas?</vt:lpstr>
      <vt:lpstr>Níveis de serviço para diferentes negócios</vt:lpstr>
      <vt:lpstr>Níveis de serviço para diferentes negócios</vt:lpstr>
      <vt:lpstr>Isto efetivamente funciona?</vt:lpstr>
      <vt:lpstr>Objetivos</vt:lpstr>
      <vt:lpstr>Como isso será possível?</vt:lpstr>
      <vt:lpstr>De onde vêm os problemas?</vt:lpstr>
      <vt:lpstr>Desafios em DR</vt:lpstr>
      <vt:lpstr>Soluções em DR</vt:lpstr>
      <vt:lpstr>Plataformas de Recuperação de Desastres</vt:lpstr>
      <vt:lpstr>E quais vantagens?</vt:lpstr>
      <vt:lpstr>E a dependabilidade?</vt:lpstr>
      <vt:lpstr>Para isso...</vt:lpstr>
      <vt:lpstr>Ferramentas</vt:lpstr>
      <vt:lpstr>Próximos passos</vt:lpstr>
      <vt:lpstr>Mercury</vt:lpstr>
      <vt:lpstr>Preparar o ambiente</vt:lpstr>
      <vt:lpstr>Preparar o ambiente</vt:lpstr>
      <vt:lpstr>Preparar o ambiente</vt:lpstr>
      <vt:lpstr>Como analisar diferentes distribuições?</vt:lpstr>
      <vt:lpstr>Como analisar diferentes distribuições?</vt:lpstr>
      <vt:lpstr>Referências</vt:lpstr>
      <vt:lpstr>Obrigado!</vt:lpstr>
    </vt:vector>
  </TitlesOfParts>
  <Company>Pessoal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Figueiredo</dc:creator>
  <cp:lastModifiedBy>Jair Figueiredo</cp:lastModifiedBy>
  <cp:revision>185</cp:revision>
  <dcterms:created xsi:type="dcterms:W3CDTF">2015-03-31T11:52:13Z</dcterms:created>
  <dcterms:modified xsi:type="dcterms:W3CDTF">2015-11-12T11:53:06Z</dcterms:modified>
</cp:coreProperties>
</file>