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6" r:id="rId8"/>
    <p:sldId id="265" r:id="rId9"/>
    <p:sldId id="260" r:id="rId10"/>
    <p:sldId id="261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35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98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35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51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053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31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66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6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19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7F07-C12B-44E6-BAB4-114E436C4D3E}" type="datetimeFigureOut">
              <a:rPr lang="pt-BR" smtClean="0"/>
              <a:t>12/11/2015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9DE7-9F37-4616-BA63-2954B0318A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87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Modelagem e Análise de </a:t>
            </a:r>
            <a:r>
              <a:rPr lang="pt-BR" dirty="0" err="1"/>
              <a:t>Dependabilidade</a:t>
            </a:r>
            <a:r>
              <a:rPr lang="pt-BR" dirty="0"/>
              <a:t> de um serviço de </a:t>
            </a:r>
            <a:r>
              <a:rPr lang="pt-BR" dirty="0" err="1"/>
              <a:t>VoD</a:t>
            </a:r>
            <a:r>
              <a:rPr lang="pt-BR" dirty="0"/>
              <a:t> </a:t>
            </a:r>
            <a:r>
              <a:rPr lang="pt-BR" dirty="0" smtClean="0"/>
              <a:t>streaming na </a:t>
            </a:r>
            <a:r>
              <a:rPr lang="pt-BR" dirty="0"/>
              <a:t>nuvem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Aluno: Jamilson Dantas</a:t>
            </a:r>
          </a:p>
          <a:p>
            <a:r>
              <a:rPr lang="pt-BR" dirty="0" smtClean="0"/>
              <a:t>Orientador: Prof. Paulo Maciel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0473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66110"/>
              </p:ext>
            </p:extLst>
          </p:nvPr>
        </p:nvGraphicFramePr>
        <p:xfrm>
          <a:off x="2240922" y="2735963"/>
          <a:ext cx="8010661" cy="1618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7748"/>
                <a:gridCol w="1803042"/>
                <a:gridCol w="1525887"/>
                <a:gridCol w="1783984"/>
              </a:tblGrid>
              <a:tr h="36285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System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Availability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Nº</a:t>
                      </a:r>
                      <a:r>
                        <a:rPr lang="pt-BR" baseline="0" dirty="0" smtClean="0"/>
                        <a:t> 9’s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Downtime</a:t>
                      </a:r>
                      <a:r>
                        <a:rPr lang="pt-BR" dirty="0" smtClean="0"/>
                        <a:t> (h)</a:t>
                      </a:r>
                      <a:endParaRPr lang="pt-BR" dirty="0"/>
                    </a:p>
                  </a:txBody>
                  <a:tcPr/>
                </a:tc>
              </a:tr>
              <a:tr h="626294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Watching</a:t>
                      </a:r>
                      <a:r>
                        <a:rPr lang="pt-BR" dirty="0" smtClean="0"/>
                        <a:t> vídeos (MO1)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0.9924752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2.1235050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65.961</a:t>
                      </a:r>
                      <a:endParaRPr lang="pt-BR" dirty="0"/>
                    </a:p>
                  </a:txBody>
                  <a:tcPr/>
                </a:tc>
              </a:tr>
              <a:tr h="626294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Uploading</a:t>
                      </a:r>
                      <a:r>
                        <a:rPr lang="pt-BR" dirty="0" smtClean="0"/>
                        <a:t> vídeos (MO2)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0.9889034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1.9548111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97.270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166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7716" y="2803569"/>
            <a:ext cx="2963376" cy="2721467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533834" y="2391314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MO2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76775"/>
            <a:ext cx="3258308" cy="1958864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2141784" y="239547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MO1</a:t>
            </a:r>
            <a:endParaRPr lang="pt-BR" dirty="0"/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pt-BR" dirty="0" smtClean="0"/>
              <a:t>Analise de Sensibilidade da CTMC (MO1 &amp; MO2)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838200" y="3076775"/>
            <a:ext cx="3051220" cy="6323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7289872" y="2816447"/>
            <a:ext cx="3051220" cy="5227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838200" y="4434353"/>
            <a:ext cx="3051220" cy="5227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7377716" y="5014783"/>
            <a:ext cx="3051220" cy="5227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45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MO1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645" y="1057753"/>
            <a:ext cx="2548944" cy="257910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6872" y="1057753"/>
            <a:ext cx="2584147" cy="257911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645" y="3898194"/>
            <a:ext cx="2548944" cy="250965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4646" y="3912330"/>
            <a:ext cx="2408295" cy="249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6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MO2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489" y="1491478"/>
            <a:ext cx="2360511" cy="241152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040" y="1488611"/>
            <a:ext cx="2376444" cy="241439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3059" y="4243520"/>
            <a:ext cx="2332941" cy="2374851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6040" y="4243520"/>
            <a:ext cx="2376444" cy="23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08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pt-BR" dirty="0" smtClean="0"/>
              <a:t>Avaliação de disponibilidade de um serviço de </a:t>
            </a:r>
            <a:r>
              <a:rPr lang="pt-BR" dirty="0" err="1" smtClean="0"/>
              <a:t>VoD</a:t>
            </a:r>
            <a:r>
              <a:rPr lang="pt-BR" dirty="0" smtClean="0"/>
              <a:t> streaming utilizando técnicas de modelagem hierárquica: RBD + CTMC.</a:t>
            </a:r>
          </a:p>
          <a:p>
            <a:pPr marL="457200" indent="-457200"/>
            <a:r>
              <a:rPr lang="pt-BR" dirty="0" smtClean="0"/>
              <a:t>Análise de sensibilidade do modelo proposto.</a:t>
            </a:r>
          </a:p>
          <a:p>
            <a:pPr marL="857250" lvl="1" indent="-457200"/>
            <a:r>
              <a:rPr lang="pt-BR" dirty="0" smtClean="0"/>
              <a:t>O método permite propor melhorias de forma direcionada/otimizada</a:t>
            </a:r>
          </a:p>
          <a:p>
            <a:pPr marL="457200" indent="-457200"/>
            <a:r>
              <a:rPr lang="pt-BR" dirty="0" smtClean="0"/>
              <a:t>Novos estudos de caso estão sendo desenvolvidos</a:t>
            </a:r>
          </a:p>
          <a:p>
            <a:pPr marL="857250" lvl="1" indent="-457200"/>
            <a:r>
              <a:rPr lang="pt-BR" dirty="0" err="1" smtClean="0"/>
              <a:t>VoD</a:t>
            </a:r>
            <a:r>
              <a:rPr lang="pt-BR" dirty="0" smtClean="0"/>
              <a:t> + auto </a:t>
            </a:r>
            <a:r>
              <a:rPr lang="pt-BR" dirty="0" err="1" smtClean="0"/>
              <a:t>scaling</a:t>
            </a:r>
            <a:r>
              <a:rPr lang="pt-BR" dirty="0"/>
              <a:t>;</a:t>
            </a:r>
            <a:endParaRPr lang="pt-BR" dirty="0" smtClean="0"/>
          </a:p>
          <a:p>
            <a:pPr marL="857250" lvl="1" indent="-457200"/>
            <a:r>
              <a:rPr lang="pt-BR" dirty="0" smtClean="0"/>
              <a:t>Performance do serviço de </a:t>
            </a:r>
            <a:r>
              <a:rPr lang="pt-BR" dirty="0" err="1" smtClean="0"/>
              <a:t>VoD</a:t>
            </a:r>
            <a:r>
              <a:rPr lang="pt-BR" dirty="0" smtClean="0"/>
              <a:t>;</a:t>
            </a:r>
          </a:p>
          <a:p>
            <a:pPr marL="857250" lvl="1" indent="-457200"/>
            <a:r>
              <a:rPr lang="pt-BR" dirty="0" smtClean="0"/>
              <a:t>...etc.</a:t>
            </a:r>
          </a:p>
        </p:txBody>
      </p:sp>
    </p:spTree>
    <p:extLst>
      <p:ext uri="{BB962C8B-B14F-4D97-AF65-F5344CB8AC3E}">
        <p14:creationId xmlns:p14="http://schemas.microsoft.com/office/powerpoint/2010/main" val="335817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Objetivos Específicos</a:t>
            </a:r>
          </a:p>
          <a:p>
            <a:r>
              <a:rPr lang="pt-BR" dirty="0" smtClean="0"/>
              <a:t>Arquitetura</a:t>
            </a:r>
          </a:p>
          <a:p>
            <a:r>
              <a:rPr lang="pt-BR" dirty="0" smtClean="0"/>
              <a:t>Modelos</a:t>
            </a:r>
          </a:p>
          <a:p>
            <a:r>
              <a:rPr lang="pt-BR" dirty="0" smtClean="0"/>
              <a:t>Resultados</a:t>
            </a:r>
          </a:p>
          <a:p>
            <a:r>
              <a:rPr lang="pt-BR" dirty="0" smtClean="0"/>
              <a:t>Considerações Finais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365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paradigma da computação em nuvem vem sendo amplamente utilizado </a:t>
            </a:r>
            <a:r>
              <a:rPr lang="pt-BR" dirty="0" smtClean="0"/>
              <a:t>por muitas empresas.</a:t>
            </a:r>
          </a:p>
          <a:p>
            <a:pPr lvl="1"/>
            <a:r>
              <a:rPr lang="pt-BR" dirty="0" smtClean="0"/>
              <a:t>Elasticidade</a:t>
            </a:r>
          </a:p>
          <a:p>
            <a:pPr lvl="1"/>
            <a:r>
              <a:rPr lang="pt-BR" dirty="0" smtClean="0"/>
              <a:t>Balanceamento de Carga</a:t>
            </a:r>
          </a:p>
          <a:p>
            <a:pPr lvl="1"/>
            <a:r>
              <a:rPr lang="pt-BR" dirty="0" smtClean="0"/>
              <a:t>Segurança</a:t>
            </a:r>
          </a:p>
          <a:p>
            <a:pPr lvl="1"/>
            <a:r>
              <a:rPr lang="pt-BR" dirty="0" smtClean="0"/>
              <a:t>...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Sistemas que exigem grande poder de processamento (</a:t>
            </a:r>
            <a:r>
              <a:rPr lang="pt-BR" dirty="0" err="1" smtClean="0"/>
              <a:t>VoD</a:t>
            </a:r>
            <a:r>
              <a:rPr lang="pt-BR" dirty="0"/>
              <a:t> </a:t>
            </a:r>
            <a:r>
              <a:rPr lang="pt-BR" dirty="0" smtClean="0"/>
              <a:t>Streaming Server).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459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Sistemas de </a:t>
            </a:r>
            <a:r>
              <a:rPr lang="pt-BR" dirty="0" err="1" smtClean="0"/>
              <a:t>VoD</a:t>
            </a:r>
            <a:r>
              <a:rPr lang="pt-BR" dirty="0" smtClean="0"/>
              <a:t> Streaming</a:t>
            </a:r>
          </a:p>
          <a:p>
            <a:pPr lvl="1"/>
            <a:r>
              <a:rPr lang="pt-BR" dirty="0" smtClean="0"/>
              <a:t>Disponibilidade</a:t>
            </a:r>
          </a:p>
          <a:p>
            <a:pPr lvl="1"/>
            <a:r>
              <a:rPr lang="pt-BR" dirty="0" smtClean="0"/>
              <a:t>Confiabilidade</a:t>
            </a:r>
          </a:p>
          <a:p>
            <a:pPr lvl="1"/>
            <a:r>
              <a:rPr lang="pt-BR" dirty="0" smtClean="0"/>
              <a:t>Melhor desempenho</a:t>
            </a:r>
          </a:p>
          <a:p>
            <a:pPr lvl="1"/>
            <a:r>
              <a:rPr lang="pt-BR" dirty="0" smtClean="0"/>
              <a:t>Segurança</a:t>
            </a:r>
          </a:p>
          <a:p>
            <a:pPr lvl="1"/>
            <a:r>
              <a:rPr lang="pt-BR" dirty="0" smtClean="0"/>
              <a:t>...</a:t>
            </a:r>
            <a:r>
              <a:rPr lang="pt-BR" dirty="0" err="1" smtClean="0"/>
              <a:t>etc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267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Objetivos mais importantes</a:t>
            </a:r>
          </a:p>
          <a:p>
            <a:pPr lvl="1"/>
            <a:r>
              <a:rPr lang="pt-BR" dirty="0" smtClean="0"/>
              <a:t>Proposição de modelos hierárquicos para avaliação da disponibilidade de um serviço de </a:t>
            </a:r>
            <a:r>
              <a:rPr lang="pt-BR" dirty="0" err="1" smtClean="0"/>
              <a:t>VoD</a:t>
            </a:r>
            <a:r>
              <a:rPr lang="pt-BR" dirty="0" smtClean="0"/>
              <a:t> Streaming;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Verificar componentes mais relevantes por meio de técnica de análise de sensibilidade;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Propor melhorias no serviço de </a:t>
            </a:r>
            <a:r>
              <a:rPr lang="pt-BR" dirty="0" err="1" smtClean="0"/>
              <a:t>VoD</a:t>
            </a:r>
            <a:r>
              <a:rPr lang="pt-BR" dirty="0" smtClean="0"/>
              <a:t> streaming.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24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MO1 - </a:t>
            </a:r>
            <a:r>
              <a:rPr lang="pt-BR" dirty="0" err="1" smtClean="0"/>
              <a:t>Watching</a:t>
            </a:r>
            <a:r>
              <a:rPr lang="pt-BR" dirty="0" smtClean="0"/>
              <a:t> </a:t>
            </a:r>
            <a:r>
              <a:rPr lang="pt-BR" dirty="0" err="1" smtClean="0"/>
              <a:t>Videos</a:t>
            </a:r>
            <a:endParaRPr lang="pt-BR" dirty="0" smtClean="0"/>
          </a:p>
          <a:p>
            <a:pPr lvl="1"/>
            <a:r>
              <a:rPr lang="pt-BR" dirty="0" smtClean="0"/>
              <a:t>DBMS, WS</a:t>
            </a:r>
          </a:p>
          <a:p>
            <a:r>
              <a:rPr lang="pt-BR" dirty="0" smtClean="0"/>
              <a:t>MO2 – </a:t>
            </a:r>
            <a:r>
              <a:rPr lang="pt-BR" dirty="0" err="1" smtClean="0"/>
              <a:t>Uploading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all</a:t>
            </a:r>
            <a:endParaRPr lang="pt-BR" dirty="0" smtClean="0"/>
          </a:p>
          <a:p>
            <a:pPr lvl="1"/>
            <a:r>
              <a:rPr lang="pt-BR" dirty="0" smtClean="0"/>
              <a:t>PHP, FFMPEG,</a:t>
            </a:r>
          </a:p>
          <a:p>
            <a:pPr lvl="1"/>
            <a:r>
              <a:rPr lang="pt-BR" dirty="0" smtClean="0"/>
              <a:t>DBMS, WS</a:t>
            </a:r>
            <a:endParaRPr lang="pt-BR" dirty="0"/>
          </a:p>
        </p:txBody>
      </p:sp>
      <p:grpSp>
        <p:nvGrpSpPr>
          <p:cNvPr id="20" name="Grupo 19"/>
          <p:cNvGrpSpPr/>
          <p:nvPr/>
        </p:nvGrpSpPr>
        <p:grpSpPr>
          <a:xfrm>
            <a:off x="4100043" y="2909849"/>
            <a:ext cx="8091957" cy="3698265"/>
            <a:chOff x="746417" y="2150771"/>
            <a:chExt cx="8091957" cy="3698265"/>
          </a:xfrm>
        </p:grpSpPr>
        <p:pic>
          <p:nvPicPr>
            <p:cNvPr id="6" name="Espaço Reservado para Conteúdo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9154" y="2150771"/>
              <a:ext cx="6389220" cy="3698265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838200" y="2382592"/>
              <a:ext cx="2523186" cy="34386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cxnSp>
          <p:nvCxnSpPr>
            <p:cNvPr id="8" name="Conector reto 7"/>
            <p:cNvCxnSpPr/>
            <p:nvPr/>
          </p:nvCxnSpPr>
          <p:spPr>
            <a:xfrm>
              <a:off x="838198" y="5285765"/>
              <a:ext cx="2510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>
              <a:off x="838197" y="4694766"/>
              <a:ext cx="2510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821850" y="4101921"/>
              <a:ext cx="2510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CaixaDeTexto 10"/>
            <p:cNvSpPr txBox="1"/>
            <p:nvPr/>
          </p:nvSpPr>
          <p:spPr>
            <a:xfrm>
              <a:off x="1826292" y="5337280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HW</a:t>
              </a:r>
              <a:endParaRPr lang="pt-BR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871976" y="4774185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SO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783039" y="419808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KVM</a:t>
              </a:r>
              <a:endParaRPr lang="pt-BR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1864762" y="3673368"/>
              <a:ext cx="4571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NC</a:t>
              </a:r>
              <a:endParaRPr lang="pt-BR" dirty="0"/>
            </a:p>
          </p:txBody>
        </p:sp>
        <p:cxnSp>
          <p:nvCxnSpPr>
            <p:cNvPr id="15" name="Conector reto 14"/>
            <p:cNvCxnSpPr/>
            <p:nvPr/>
          </p:nvCxnSpPr>
          <p:spPr>
            <a:xfrm>
              <a:off x="844638" y="3520225"/>
              <a:ext cx="251030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7" idx="0"/>
            </p:cNvCxnSpPr>
            <p:nvPr/>
          </p:nvCxnSpPr>
          <p:spPr>
            <a:xfrm flipH="1">
              <a:off x="2099791" y="2382592"/>
              <a:ext cx="2" cy="11230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>
              <a:off x="821850" y="2975437"/>
              <a:ext cx="255588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CaixaDeTexto 17"/>
            <p:cNvSpPr txBox="1"/>
            <p:nvPr/>
          </p:nvSpPr>
          <p:spPr>
            <a:xfrm>
              <a:off x="1145864" y="2520324"/>
              <a:ext cx="203664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PHP             FFMPEG</a:t>
              </a:r>
            </a:p>
            <a:p>
              <a:endParaRPr lang="pt-BR" dirty="0" smtClean="0"/>
            </a:p>
            <a:p>
              <a:r>
                <a:rPr lang="pt-BR" dirty="0" smtClean="0"/>
                <a:t>DBMS               WS</a:t>
              </a:r>
              <a:endParaRPr lang="pt-BR" dirty="0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746417" y="2311948"/>
              <a:ext cx="441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/>
                <a:t>VM</a:t>
              </a:r>
              <a:endParaRPr lang="pt-BR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5131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MO1 - </a:t>
            </a:r>
            <a:r>
              <a:rPr lang="pt-BR" dirty="0" err="1" smtClean="0"/>
              <a:t>Watching</a:t>
            </a:r>
            <a:r>
              <a:rPr lang="pt-BR" dirty="0" smtClean="0"/>
              <a:t> </a:t>
            </a:r>
            <a:r>
              <a:rPr lang="pt-BR" dirty="0" err="1" smtClean="0"/>
              <a:t>Videos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563" y="1922094"/>
            <a:ext cx="4302349" cy="343974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102512" y="5177177"/>
            <a:ext cx="286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Modelo </a:t>
            </a:r>
            <a:r>
              <a:rPr lang="pt-BR" dirty="0" err="1" smtClean="0"/>
              <a:t>VoD</a:t>
            </a:r>
            <a:r>
              <a:rPr lang="pt-BR" dirty="0" smtClean="0"/>
              <a:t> streaming MO1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676" y="3070274"/>
            <a:ext cx="1472835" cy="106371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440" y="3168224"/>
            <a:ext cx="1375883" cy="96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1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MO2 – </a:t>
            </a:r>
            <a:r>
              <a:rPr lang="pt-BR" dirty="0" err="1" smtClean="0"/>
              <a:t>Uploading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all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934738" y="324433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0" i="0" u="none" strike="noStrike" dirty="0" smtClean="0">
                <a:latin typeface="Courier"/>
              </a:rPr>
              <a:t>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860" y="1027906"/>
            <a:ext cx="7629525" cy="52959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300247" y="6311900"/>
            <a:ext cx="286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Modelo </a:t>
            </a:r>
            <a:r>
              <a:rPr lang="pt-BR" dirty="0" err="1" smtClean="0"/>
              <a:t>VoD</a:t>
            </a:r>
            <a:r>
              <a:rPr lang="pt-BR" dirty="0" smtClean="0"/>
              <a:t> streaming MO2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07" y="2878933"/>
            <a:ext cx="1070154" cy="159384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3621" y="2808803"/>
            <a:ext cx="1270136" cy="1663976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7835" y="4607716"/>
            <a:ext cx="1328884" cy="30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724" y="1872658"/>
            <a:ext cx="6715125" cy="85725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953076" y="2729908"/>
            <a:ext cx="354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Modelo RBD para subsistema de Nó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7211" y="3831858"/>
            <a:ext cx="5044519" cy="89634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060806" y="4728198"/>
            <a:ext cx="381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Modelo RBD para subsistema de </a:t>
            </a:r>
            <a:r>
              <a:rPr lang="pt-BR" dirty="0" err="1" smtClean="0"/>
              <a:t>Cloud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355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280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</vt:lpstr>
      <vt:lpstr>Tema do Office</vt:lpstr>
      <vt:lpstr>Modelagem e Análise de Dependabilidade de um serviço de VoD streaming na nuvem</vt:lpstr>
      <vt:lpstr>Agenda</vt:lpstr>
      <vt:lpstr>Motivação</vt:lpstr>
      <vt:lpstr>Motivação</vt:lpstr>
      <vt:lpstr>Objetivos Específicos</vt:lpstr>
      <vt:lpstr>Arquitetura</vt:lpstr>
      <vt:lpstr>Modelos</vt:lpstr>
      <vt:lpstr>Modelos</vt:lpstr>
      <vt:lpstr>Modelos</vt:lpstr>
      <vt:lpstr>Resultados</vt:lpstr>
      <vt:lpstr>Resultados</vt:lpstr>
      <vt:lpstr>Resultados</vt:lpstr>
      <vt:lpstr>Resultados</vt:lpstr>
      <vt:lpstr>Considerações Finais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e Análise de Dependabilidade de um serviço de VoD streaming na nuvem</dc:title>
  <dc:creator>Jamilson Ramalho Dantas</dc:creator>
  <cp:lastModifiedBy>Jamilson Ramalho Dantas</cp:lastModifiedBy>
  <cp:revision>24</cp:revision>
  <dcterms:created xsi:type="dcterms:W3CDTF">2015-11-11T21:53:16Z</dcterms:created>
  <dcterms:modified xsi:type="dcterms:W3CDTF">2015-11-12T11:08:35Z</dcterms:modified>
</cp:coreProperties>
</file>