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4"/>
  </p:notesMasterIdLst>
  <p:sldIdLst>
    <p:sldId id="256" r:id="rId3"/>
    <p:sldId id="257" r:id="rId4"/>
    <p:sldId id="259" r:id="rId5"/>
    <p:sldId id="260" r:id="rId6"/>
    <p:sldId id="292" r:id="rId7"/>
    <p:sldId id="294" r:id="rId8"/>
    <p:sldId id="291" r:id="rId9"/>
    <p:sldId id="293" r:id="rId10"/>
    <p:sldId id="262" r:id="rId11"/>
    <p:sldId id="263" r:id="rId12"/>
    <p:sldId id="285" r:id="rId13"/>
    <p:sldId id="266" r:id="rId14"/>
    <p:sldId id="295" r:id="rId15"/>
    <p:sldId id="290" r:id="rId16"/>
    <p:sldId id="288" r:id="rId17"/>
    <p:sldId id="287" r:id="rId18"/>
    <p:sldId id="264" r:id="rId19"/>
    <p:sldId id="286" r:id="rId20"/>
    <p:sldId id="289" r:id="rId21"/>
    <p:sldId id="283" r:id="rId22"/>
    <p:sldId id="284" r:id="rId23"/>
  </p:sldIdLst>
  <p:sldSz cx="10158413" cy="76215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8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9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A9DC20C-C8CE-415E-9278-9E497A088D73}" type="slidenum">
              <a:rPr lang="en-US" sz="1400">
                <a:latin typeface="Times New Roman"/>
              </a:r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58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84760" y="8685360"/>
            <a:ext cx="2969640" cy="455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C1264C9D-B8BD-4C59-896C-C54D07BE80E3}" type="slidenum">
              <a:rPr lang="en-US" sz="2400" strike="noStrike">
                <a:solidFill>
                  <a:srgbClr val="FFFFFF"/>
                </a:solidFill>
                <a:latin typeface="Times New Roman"/>
                <a:ea typeface="+mn-ea"/>
              </a:rPr>
              <a:t>5</a:t>
            </a:fld>
            <a:endParaRPr/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4000" cy="408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851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3884760" y="8685360"/>
            <a:ext cx="2969640" cy="455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D77A0AB8-F5E8-4BB3-ACAA-1F118A3C9ADF}" type="slidenum">
              <a:rPr lang="en-US" sz="2400" strike="noStrike">
                <a:solidFill>
                  <a:srgbClr val="FFFFFF"/>
                </a:solidFill>
                <a:latin typeface="Times New Roman"/>
                <a:ea typeface="+mn-ea"/>
              </a:rPr>
              <a:t>6</a:t>
            </a:fld>
            <a:endParaRPr/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4000" cy="408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8920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84760" y="8685360"/>
            <a:ext cx="2969640" cy="455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C1264C9D-B8BD-4C59-896C-C54D07BE80E3}" type="slidenum">
              <a:rPr lang="en-US" sz="2400" strike="noStrike">
                <a:solidFill>
                  <a:srgbClr val="FFFFFF"/>
                </a:solidFill>
                <a:latin typeface="Times New Roman"/>
                <a:ea typeface="+mn-ea"/>
              </a:rPr>
              <a:t>12</a:t>
            </a:fld>
            <a:endParaRPr/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4000" cy="408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3432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84760" y="8685360"/>
            <a:ext cx="2969640" cy="455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C1264C9D-B8BD-4C59-896C-C54D07BE80E3}" type="slidenum">
              <a:rPr lang="en-US" sz="2400" strike="noStrike">
                <a:solidFill>
                  <a:srgbClr val="FFFFFF"/>
                </a:solidFill>
                <a:latin typeface="Times New Roman"/>
                <a:ea typeface="+mn-ea"/>
              </a:rPr>
              <a:t>13</a:t>
            </a:fld>
            <a:endParaRPr/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4000" cy="408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8290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84760" y="8685360"/>
            <a:ext cx="2969640" cy="455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C1264C9D-B8BD-4C59-896C-C54D07BE80E3}" type="slidenum">
              <a:rPr lang="en-US" sz="2400" strike="noStrike">
                <a:solidFill>
                  <a:srgbClr val="FFFFFF"/>
                </a:solidFill>
                <a:latin typeface="Times New Roman"/>
                <a:ea typeface="+mn-ea"/>
              </a:rPr>
              <a:t>14</a:t>
            </a:fld>
            <a:endParaRPr/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4000" cy="408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2208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84760" y="8685360"/>
            <a:ext cx="2969640" cy="455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C1264C9D-B8BD-4C59-896C-C54D07BE80E3}" type="slidenum">
              <a:rPr lang="en-US" sz="2400" strike="noStrike">
                <a:solidFill>
                  <a:srgbClr val="FFFFFF"/>
                </a:solidFill>
                <a:latin typeface="Times New Roman"/>
                <a:ea typeface="+mn-ea"/>
              </a:rPr>
              <a:t>15</a:t>
            </a:fld>
            <a:endParaRPr/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4000" cy="408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5392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84760" y="8685360"/>
            <a:ext cx="2969640" cy="455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C1264C9D-B8BD-4C59-896C-C54D07BE80E3}" type="slidenum">
              <a:rPr lang="en-US" sz="2400" strike="noStrike">
                <a:solidFill>
                  <a:srgbClr val="FFFFFF"/>
                </a:solidFill>
                <a:latin typeface="Times New Roman"/>
                <a:ea typeface="+mn-ea"/>
              </a:rPr>
              <a:t>16</a:t>
            </a:fld>
            <a:endParaRPr/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4000" cy="408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8818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84760" y="8685360"/>
            <a:ext cx="2969640" cy="455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C1264C9D-B8BD-4C59-896C-C54D07BE80E3}" type="slidenum">
              <a:rPr lang="en-US" sz="2400" strike="noStrike">
                <a:solidFill>
                  <a:srgbClr val="FFFFFF"/>
                </a:solidFill>
                <a:latin typeface="Times New Roman"/>
                <a:ea typeface="+mn-ea"/>
              </a:rPr>
              <a:t>18</a:t>
            </a:fld>
            <a:endParaRPr/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4000" cy="408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0458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84760" y="8685360"/>
            <a:ext cx="2969640" cy="455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C1264C9D-B8BD-4C59-896C-C54D07BE80E3}" type="slidenum">
              <a:rPr lang="en-US" sz="2400" strike="noStrike">
                <a:solidFill>
                  <a:srgbClr val="FFFFFF"/>
                </a:solidFill>
                <a:latin typeface="Times New Roman"/>
                <a:ea typeface="+mn-ea"/>
              </a:rPr>
              <a:t>19</a:t>
            </a:fld>
            <a:endParaRPr/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4000" cy="4082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984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914220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07600" y="4092120"/>
            <a:ext cx="914220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9228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192280" y="409212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507600" y="409212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914220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07600" y="1783440"/>
            <a:ext cx="914220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41" name="Imagem 40"/>
          <p:cNvPicPr/>
          <p:nvPr/>
        </p:nvPicPr>
        <p:blipFill>
          <a:blip r:embed="rId2"/>
          <a:stretch/>
        </p:blipFill>
        <p:spPr>
          <a:xfrm>
            <a:off x="2308680" y="1783440"/>
            <a:ext cx="5539680" cy="4420080"/>
          </a:xfrm>
          <a:prstGeom prst="rect">
            <a:avLst/>
          </a:prstGeom>
          <a:ln>
            <a:noFill/>
          </a:ln>
        </p:spPr>
      </p:pic>
      <p:pic>
        <p:nvPicPr>
          <p:cNvPr id="42" name="Imagem 41"/>
          <p:cNvPicPr/>
          <p:nvPr/>
        </p:nvPicPr>
        <p:blipFill>
          <a:blip r:embed="rId2"/>
          <a:stretch/>
        </p:blipFill>
        <p:spPr>
          <a:xfrm>
            <a:off x="2308680" y="1783440"/>
            <a:ext cx="5539680" cy="4420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507600" y="1783440"/>
            <a:ext cx="9142200" cy="4420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914220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446112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92280" y="1783440"/>
            <a:ext cx="446112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507600" y="303840"/>
            <a:ext cx="9142200" cy="589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7600" y="409212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192280" y="1783440"/>
            <a:ext cx="446112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507600" y="1783440"/>
            <a:ext cx="9142200" cy="4420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446112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9228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192280" y="409212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9228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07600" y="4092120"/>
            <a:ext cx="914220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914220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07600" y="4092120"/>
            <a:ext cx="914220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19228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5192280" y="409212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507600" y="409212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914220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507600" y="1783440"/>
            <a:ext cx="914220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4" name="Imagem 83"/>
          <p:cNvPicPr/>
          <p:nvPr/>
        </p:nvPicPr>
        <p:blipFill>
          <a:blip r:embed="rId2"/>
          <a:stretch/>
        </p:blipFill>
        <p:spPr>
          <a:xfrm>
            <a:off x="2308680" y="1783440"/>
            <a:ext cx="5539680" cy="4420080"/>
          </a:xfrm>
          <a:prstGeom prst="rect">
            <a:avLst/>
          </a:prstGeom>
          <a:ln>
            <a:noFill/>
          </a:ln>
        </p:spPr>
      </p:pic>
      <p:pic>
        <p:nvPicPr>
          <p:cNvPr id="85" name="Imagem 84"/>
          <p:cNvPicPr/>
          <p:nvPr/>
        </p:nvPicPr>
        <p:blipFill>
          <a:blip r:embed="rId2"/>
          <a:stretch/>
        </p:blipFill>
        <p:spPr>
          <a:xfrm>
            <a:off x="2308680" y="1783440"/>
            <a:ext cx="5539680" cy="4420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914220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446112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92280" y="1783440"/>
            <a:ext cx="446112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507600" y="303840"/>
            <a:ext cx="9142200" cy="589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7600" y="409212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92280" y="1783440"/>
            <a:ext cx="446112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4461120" cy="4420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9228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192280" y="409212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760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92280" y="1783440"/>
            <a:ext cx="446112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7600" y="4092120"/>
            <a:ext cx="9142200" cy="21081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/>
          <p:nvPr/>
        </p:nvPicPr>
        <p:blipFill>
          <a:blip r:embed="rId14"/>
          <a:stretch/>
        </p:blipFill>
        <p:spPr>
          <a:xfrm>
            <a:off x="396720" y="6686640"/>
            <a:ext cx="1744200" cy="905760"/>
          </a:xfrm>
          <a:prstGeom prst="rect">
            <a:avLst/>
          </a:prstGeom>
          <a:ln>
            <a:noFill/>
          </a:ln>
        </p:spPr>
      </p:pic>
      <p:sp>
        <p:nvSpPr>
          <p:cNvPr id="10" name="Line 1"/>
          <p:cNvSpPr/>
          <p:nvPr/>
        </p:nvSpPr>
        <p:spPr>
          <a:xfrm>
            <a:off x="555480" y="1666800"/>
            <a:ext cx="7999200" cy="1440"/>
          </a:xfrm>
          <a:prstGeom prst="line">
            <a:avLst/>
          </a:prstGeom>
          <a:ln w="69840">
            <a:solidFill>
              <a:srgbClr val="D9D9D9"/>
            </a:solidFill>
            <a:miter/>
          </a:ln>
        </p:spPr>
      </p:sp>
      <p:sp>
        <p:nvSpPr>
          <p:cNvPr id="2" name="Line 2"/>
          <p:cNvSpPr/>
          <p:nvPr/>
        </p:nvSpPr>
        <p:spPr>
          <a:xfrm>
            <a:off x="1083960" y="6825960"/>
            <a:ext cx="8597880" cy="1800"/>
          </a:xfrm>
          <a:prstGeom prst="line">
            <a:avLst/>
          </a:prstGeom>
          <a:ln w="63360">
            <a:solidFill>
              <a:srgbClr val="C00000"/>
            </a:solidFill>
            <a:miter/>
          </a:ln>
        </p:spPr>
      </p:sp>
      <p:pic>
        <p:nvPicPr>
          <p:cNvPr id="3" name="Picture 4"/>
          <p:cNvPicPr/>
          <p:nvPr/>
        </p:nvPicPr>
        <p:blipFill>
          <a:blip r:embed="rId15"/>
          <a:stretch/>
        </p:blipFill>
        <p:spPr>
          <a:xfrm>
            <a:off x="7513560" y="1031760"/>
            <a:ext cx="2166480" cy="834480"/>
          </a:xfrm>
          <a:prstGeom prst="rect">
            <a:avLst/>
          </a:prstGeom>
          <a:ln>
            <a:noFill/>
          </a:ln>
        </p:spPr>
      </p:pic>
      <p:sp>
        <p:nvSpPr>
          <p:cNvPr id="4" name="CustomShape 3"/>
          <p:cNvSpPr/>
          <p:nvPr/>
        </p:nvSpPr>
        <p:spPr>
          <a:xfrm>
            <a:off x="762120" y="6942240"/>
            <a:ext cx="2099520" cy="49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4"/>
          <p:cNvSpPr/>
          <p:nvPr/>
        </p:nvSpPr>
        <p:spPr>
          <a:xfrm>
            <a:off x="3470400" y="6942240"/>
            <a:ext cx="3201480" cy="49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5"/>
          <p:cNvSpPr/>
          <p:nvPr/>
        </p:nvSpPr>
        <p:spPr>
          <a:xfrm>
            <a:off x="8229600" y="7075440"/>
            <a:ext cx="2364840" cy="46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ctr"/>
          <a:lstStyle/>
          <a:p>
            <a:pPr>
              <a:lnSpc>
                <a:spcPct val="100000"/>
              </a:lnSpc>
            </a:pPr>
            <a:fld id="{C0FEBC55-300B-4F2A-8B51-69A24DCFAD12}" type="slidenum">
              <a:rPr lang="en-US" sz="2400" strike="noStrike">
                <a:solidFill>
                  <a:srgbClr val="000000"/>
                </a:solidFill>
                <a:latin typeface="Times New Roman"/>
                <a:ea typeface="DejaVu Sans"/>
              </a:rPr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body"/>
          </p:nvPr>
        </p:nvSpPr>
        <p:spPr>
          <a:xfrm>
            <a:off x="507600" y="1783440"/>
            <a:ext cx="9142200" cy="4420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1"/>
          <p:cNvPicPr/>
          <p:nvPr/>
        </p:nvPicPr>
        <p:blipFill>
          <a:blip r:embed="rId14"/>
          <a:stretch/>
        </p:blipFill>
        <p:spPr>
          <a:xfrm>
            <a:off x="396720" y="6686640"/>
            <a:ext cx="1744200" cy="905760"/>
          </a:xfrm>
          <a:prstGeom prst="rect">
            <a:avLst/>
          </a:prstGeom>
          <a:ln>
            <a:noFill/>
          </a:ln>
        </p:spPr>
      </p:pic>
      <p:sp>
        <p:nvSpPr>
          <p:cNvPr id="44" name="Line 1"/>
          <p:cNvSpPr/>
          <p:nvPr/>
        </p:nvSpPr>
        <p:spPr>
          <a:xfrm>
            <a:off x="555480" y="1666800"/>
            <a:ext cx="7999200" cy="1440"/>
          </a:xfrm>
          <a:prstGeom prst="line">
            <a:avLst/>
          </a:prstGeom>
          <a:ln w="69840">
            <a:solidFill>
              <a:srgbClr val="D9D9D9"/>
            </a:solidFill>
            <a:miter/>
          </a:ln>
        </p:spPr>
      </p:sp>
      <p:sp>
        <p:nvSpPr>
          <p:cNvPr id="45" name="Line 2"/>
          <p:cNvSpPr/>
          <p:nvPr/>
        </p:nvSpPr>
        <p:spPr>
          <a:xfrm>
            <a:off x="1083960" y="6825960"/>
            <a:ext cx="8597880" cy="1800"/>
          </a:xfrm>
          <a:prstGeom prst="line">
            <a:avLst/>
          </a:prstGeom>
          <a:ln w="63360">
            <a:solidFill>
              <a:srgbClr val="C00000"/>
            </a:solidFill>
            <a:miter/>
          </a:ln>
        </p:spPr>
      </p:sp>
      <p:pic>
        <p:nvPicPr>
          <p:cNvPr id="46" name="Picture 4"/>
          <p:cNvPicPr/>
          <p:nvPr/>
        </p:nvPicPr>
        <p:blipFill>
          <a:blip r:embed="rId15"/>
          <a:stretch/>
        </p:blipFill>
        <p:spPr>
          <a:xfrm>
            <a:off x="7513560" y="1031760"/>
            <a:ext cx="2166480" cy="834480"/>
          </a:xfrm>
          <a:prstGeom prst="rect">
            <a:avLst/>
          </a:prstGeom>
          <a:ln>
            <a:noFill/>
          </a:ln>
        </p:spPr>
      </p:pic>
      <p:sp>
        <p:nvSpPr>
          <p:cNvPr id="47" name="CustomShape 3"/>
          <p:cNvSpPr/>
          <p:nvPr/>
        </p:nvSpPr>
        <p:spPr>
          <a:xfrm>
            <a:off x="762120" y="6942240"/>
            <a:ext cx="2099520" cy="49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3470400" y="6942240"/>
            <a:ext cx="3201480" cy="49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8229600" y="7075440"/>
            <a:ext cx="2364840" cy="46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ctr"/>
          <a:lstStyle/>
          <a:p>
            <a:pPr>
              <a:lnSpc>
                <a:spcPct val="100000"/>
              </a:lnSpc>
            </a:pPr>
            <a:fld id="{FBFEAF24-BD43-4F31-B1D2-50BDD3663E23}" type="slidenum">
              <a:rPr lang="en-US" sz="2400" strike="noStrike">
                <a:solidFill>
                  <a:srgbClr val="000000"/>
                </a:solidFill>
                <a:latin typeface="Times New Roman"/>
                <a:ea typeface="DejaVu Sans"/>
              </a:rPr>
              <a:t>‹nº›</a:t>
            </a:fld>
            <a:endParaRPr/>
          </a:p>
        </p:txBody>
      </p:sp>
      <p:sp>
        <p:nvSpPr>
          <p:cNvPr id="50" name="PlaceHolder 6"/>
          <p:cNvSpPr>
            <a:spLocks noGrp="1"/>
          </p:cNvSpPr>
          <p:nvPr>
            <p:ph type="title"/>
          </p:nvPr>
        </p:nvSpPr>
        <p:spPr>
          <a:xfrm>
            <a:off x="507600" y="303840"/>
            <a:ext cx="9142200" cy="1272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507600" y="1783440"/>
            <a:ext cx="9142200" cy="4420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692640" y="2288880"/>
            <a:ext cx="8942400" cy="121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95000"/>
              </a:lnSpc>
            </a:pPr>
            <a:r>
              <a:rPr lang="en-US" sz="3600" b="1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Modelagem</a:t>
            </a:r>
            <a:r>
              <a:rPr lang="en-US" sz="3600" b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e </a:t>
            </a:r>
            <a:r>
              <a:rPr lang="en-US" sz="3600" b="1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Avaliação</a:t>
            </a:r>
            <a:r>
              <a:rPr lang="en-US" sz="3600" b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3600" b="1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Dependabilidade</a:t>
            </a:r>
            <a:r>
              <a:rPr lang="en-US" sz="3600" b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3600" b="1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Infraestruturas</a:t>
            </a:r>
            <a:r>
              <a:rPr lang="en-US" sz="3600" b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3600" b="1" i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Mobile Cloud </a:t>
            </a:r>
            <a:r>
              <a:rPr lang="en-US" sz="3600" b="1" i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Computing</a:t>
            </a:r>
            <a:endParaRPr dirty="0"/>
          </a:p>
        </p:txBody>
      </p:sp>
      <p:sp>
        <p:nvSpPr>
          <p:cNvPr id="92" name="CustomShape 2"/>
          <p:cNvSpPr/>
          <p:nvPr/>
        </p:nvSpPr>
        <p:spPr>
          <a:xfrm>
            <a:off x="2415240" y="4427640"/>
            <a:ext cx="570816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en-US" sz="2700" b="1" strike="noStrike">
                <a:solidFill>
                  <a:srgbClr val="000000"/>
                </a:solidFill>
                <a:latin typeface="Times New Roman"/>
                <a:ea typeface="DejaVu Sans"/>
              </a:rPr>
              <a:t>Jean Carlos Teixeira de Araujo</a:t>
            </a:r>
            <a:endParaRPr/>
          </a:p>
          <a:p>
            <a:pPr algn="ctr">
              <a:lnSpc>
                <a:spcPct val="150000"/>
              </a:lnSpc>
            </a:pPr>
            <a:r>
              <a:rPr lang="en-US" sz="2700" strike="noStrike">
                <a:solidFill>
                  <a:srgbClr val="000000"/>
                </a:solidFill>
                <a:latin typeface="Times New Roman"/>
                <a:ea typeface="DejaVu Sans"/>
              </a:rPr>
              <a:t>jcta@cin.ufpe.br</a:t>
            </a: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1457280" y="6129000"/>
            <a:ext cx="736344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50000"/>
              </a:lnSpc>
            </a:pPr>
            <a:r>
              <a:rPr lang="en-US" sz="24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Orientador</a:t>
            </a:r>
            <a:r>
              <a:rPr lang="en-US" sz="24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: </a:t>
            </a: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Prof</a:t>
            </a:r>
            <a:r>
              <a:rPr lang="en-US" sz="24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. Dr. Paulo Romero Martins </a:t>
            </a:r>
            <a:r>
              <a:rPr lang="en-US" sz="24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Maciel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530280" y="45720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Modelo</a:t>
            </a:r>
            <a:r>
              <a:rPr lang="en-US" sz="4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conectividade</a:t>
            </a:r>
            <a:endParaRPr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712" y="1626480"/>
            <a:ext cx="6960495" cy="57910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30280" y="45720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Cenários</a:t>
            </a:r>
            <a:endParaRPr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135" y="1702680"/>
            <a:ext cx="763905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9264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3"/>
          <p:cNvSpPr/>
          <p:nvPr/>
        </p:nvSpPr>
        <p:spPr>
          <a:xfrm>
            <a:off x="522720" y="45756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Parâmetros</a:t>
            </a:r>
            <a:r>
              <a:rPr lang="en-US" sz="4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entrada</a:t>
            </a:r>
            <a:endParaRPr dirty="0"/>
          </a:p>
        </p:txBody>
      </p:sp>
      <p:sp>
        <p:nvSpPr>
          <p:cNvPr id="10" name="CustomShape 1"/>
          <p:cNvSpPr/>
          <p:nvPr/>
        </p:nvSpPr>
        <p:spPr>
          <a:xfrm>
            <a:off x="2140743" y="2737472"/>
            <a:ext cx="460044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 err="1" smtClean="0"/>
              <a:t>Parâmetros</a:t>
            </a:r>
            <a:r>
              <a:rPr lang="en-US" dirty="0" smtClean="0"/>
              <a:t> de </a:t>
            </a:r>
            <a:r>
              <a:rPr lang="en-US" dirty="0" err="1" smtClean="0"/>
              <a:t>entrada</a:t>
            </a:r>
            <a:r>
              <a:rPr lang="en-US" dirty="0" smtClean="0"/>
              <a:t> para o </a:t>
            </a:r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conectividade</a:t>
            </a:r>
            <a:endParaRPr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743" y="3388144"/>
            <a:ext cx="5876925" cy="1924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3"/>
          <p:cNvSpPr/>
          <p:nvPr/>
        </p:nvSpPr>
        <p:spPr>
          <a:xfrm>
            <a:off x="522720" y="45756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Parâmetros</a:t>
            </a:r>
            <a:r>
              <a:rPr lang="en-US" sz="4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entrada</a:t>
            </a:r>
            <a:endParaRPr dirty="0"/>
          </a:p>
        </p:txBody>
      </p:sp>
      <p:sp>
        <p:nvSpPr>
          <p:cNvPr id="10" name="CustomShape 1"/>
          <p:cNvSpPr/>
          <p:nvPr/>
        </p:nvSpPr>
        <p:spPr>
          <a:xfrm>
            <a:off x="3409613" y="2066912"/>
            <a:ext cx="460044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 smtClean="0"/>
              <a:t>Tempos de </a:t>
            </a:r>
            <a:r>
              <a:rPr lang="en-US" dirty="0" err="1" smtClean="0"/>
              <a:t>descarga</a:t>
            </a:r>
            <a:r>
              <a:rPr lang="en-US" dirty="0" smtClean="0"/>
              <a:t> da </a:t>
            </a:r>
            <a:r>
              <a:rPr lang="en-US" dirty="0" err="1" smtClean="0"/>
              <a:t>bateria</a:t>
            </a:r>
            <a:endParaRPr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731" y="2460392"/>
            <a:ext cx="7098738" cy="3101499"/>
          </a:xfrm>
          <a:prstGeom prst="rect">
            <a:avLst/>
          </a:prstGeom>
        </p:spPr>
      </p:pic>
      <p:sp>
        <p:nvSpPr>
          <p:cNvPr id="5" name="CustomShape 1"/>
          <p:cNvSpPr/>
          <p:nvPr/>
        </p:nvSpPr>
        <p:spPr>
          <a:xfrm>
            <a:off x="987473" y="5769022"/>
            <a:ext cx="7618996" cy="8560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z="1600" dirty="0" err="1" smtClean="0"/>
              <a:t>Fonte</a:t>
            </a:r>
            <a:r>
              <a:rPr lang="en-US" sz="1600" dirty="0" smtClean="0"/>
              <a:t>: </a:t>
            </a:r>
          </a:p>
          <a:p>
            <a:r>
              <a:rPr lang="en-US" sz="1400" dirty="0" err="1" smtClean="0"/>
              <a:t>Verônica</a:t>
            </a:r>
            <a:r>
              <a:rPr lang="en-US" sz="1400" dirty="0" smtClean="0"/>
              <a:t> </a:t>
            </a:r>
            <a:r>
              <a:rPr lang="en-US" sz="1400" dirty="0" err="1" smtClean="0"/>
              <a:t>Conceição</a:t>
            </a:r>
            <a:r>
              <a:rPr lang="en-US" sz="1400" dirty="0" smtClean="0"/>
              <a:t>, </a:t>
            </a:r>
            <a:r>
              <a:rPr lang="en-US" sz="1400" dirty="0" err="1" smtClean="0"/>
              <a:t>Danilo</a:t>
            </a:r>
            <a:r>
              <a:rPr lang="en-US" sz="1400" dirty="0" smtClean="0"/>
              <a:t> </a:t>
            </a:r>
            <a:r>
              <a:rPr lang="en-US" sz="1400" dirty="0"/>
              <a:t>Oliveira, </a:t>
            </a:r>
            <a:r>
              <a:rPr lang="en-US" sz="1400" dirty="0" smtClean="0"/>
              <a:t>Jean </a:t>
            </a:r>
            <a:r>
              <a:rPr lang="en-US" sz="1400" dirty="0"/>
              <a:t>Araujo, </a:t>
            </a:r>
            <a:r>
              <a:rPr lang="en-US" sz="1400" dirty="0" smtClean="0"/>
              <a:t>Paulo </a:t>
            </a:r>
            <a:r>
              <a:rPr lang="en-US" sz="1400" dirty="0" err="1" smtClean="0"/>
              <a:t>Maciel</a:t>
            </a:r>
            <a:r>
              <a:rPr lang="en-US" sz="1400" dirty="0" smtClean="0"/>
              <a:t>. </a:t>
            </a:r>
            <a:r>
              <a:rPr lang="en-US" sz="1400" dirty="0"/>
              <a:t>“</a:t>
            </a:r>
            <a:r>
              <a:rPr lang="en-US" sz="1400" dirty="0" smtClean="0"/>
              <a:t>Energy consumption </a:t>
            </a:r>
            <a:r>
              <a:rPr lang="en-US" sz="1400" dirty="0"/>
              <a:t>in </a:t>
            </a:r>
            <a:r>
              <a:rPr lang="en-US" sz="1400" dirty="0" smtClean="0"/>
              <a:t>mobile </a:t>
            </a:r>
            <a:r>
              <a:rPr lang="en-US" sz="1400" dirty="0"/>
              <a:t>devices </a:t>
            </a:r>
            <a:endParaRPr lang="en-US" sz="1400" dirty="0" smtClean="0"/>
          </a:p>
          <a:p>
            <a:r>
              <a:rPr lang="en-US" sz="1400" dirty="0" smtClean="0"/>
              <a:t>considering communication protocols,” Journal Advances </a:t>
            </a:r>
            <a:r>
              <a:rPr lang="en-US" sz="1400" dirty="0"/>
              <a:t>in Information </a:t>
            </a:r>
            <a:r>
              <a:rPr lang="en-US" sz="1400" dirty="0" smtClean="0"/>
              <a:t>Sciences and Service </a:t>
            </a:r>
            <a:r>
              <a:rPr lang="en-US" sz="1400" dirty="0"/>
              <a:t>Sciences </a:t>
            </a:r>
            <a:endParaRPr lang="en-US" sz="1400" dirty="0" smtClean="0"/>
          </a:p>
          <a:p>
            <a:r>
              <a:rPr lang="en-US" sz="1400" dirty="0" smtClean="0"/>
              <a:t>(</a:t>
            </a:r>
            <a:r>
              <a:rPr lang="en-US" sz="1400" dirty="0"/>
              <a:t>AISS</a:t>
            </a:r>
            <a:r>
              <a:rPr lang="en-US" sz="1400" dirty="0" smtClean="0"/>
              <a:t>) , </a:t>
            </a:r>
            <a:r>
              <a:rPr lang="en-US" sz="1400" dirty="0"/>
              <a:t>pp. 1–12, 2014</a:t>
            </a:r>
            <a:r>
              <a:rPr lang="en-US" sz="1600" dirty="0"/>
              <a:t>.</a:t>
            </a:r>
          </a:p>
          <a:p>
            <a:pPr>
              <a:lnSpc>
                <a:spcPct val="100000"/>
              </a:lnSpc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421027065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2756877" y="1989860"/>
            <a:ext cx="460044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Resultados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do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modelo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conectividade</a:t>
            </a:r>
            <a:endParaRPr dirty="0"/>
          </a:p>
        </p:txBody>
      </p:sp>
      <p:sp>
        <p:nvSpPr>
          <p:cNvPr id="128" name="CustomShape 3"/>
          <p:cNvSpPr/>
          <p:nvPr/>
        </p:nvSpPr>
        <p:spPr>
          <a:xfrm>
            <a:off x="522720" y="45756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>
                <a:solidFill>
                  <a:srgbClr val="000000"/>
                </a:solidFill>
                <a:latin typeface="Times New Roman"/>
                <a:ea typeface="DejaVu Sans"/>
              </a:rPr>
              <a:t>Resultados</a:t>
            </a:r>
            <a:endParaRPr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8635" y="2409815"/>
            <a:ext cx="5876925" cy="170497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7466" y="5063265"/>
            <a:ext cx="6276975" cy="1666875"/>
          </a:xfrm>
          <a:prstGeom prst="rect">
            <a:avLst/>
          </a:prstGeom>
        </p:spPr>
      </p:pic>
      <p:sp>
        <p:nvSpPr>
          <p:cNvPr id="10" name="CustomShape 1"/>
          <p:cNvSpPr/>
          <p:nvPr/>
        </p:nvSpPr>
        <p:spPr>
          <a:xfrm>
            <a:off x="2845733" y="4596752"/>
            <a:ext cx="460044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Tempo de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descarga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por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ciclo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da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bateria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23457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2314916" y="2751860"/>
            <a:ext cx="460044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Tempo de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utilização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da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bateria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para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todos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os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cenários</a:t>
            </a:r>
            <a:endParaRPr dirty="0"/>
          </a:p>
        </p:txBody>
      </p:sp>
      <p:sp>
        <p:nvSpPr>
          <p:cNvPr id="128" name="CustomShape 3"/>
          <p:cNvSpPr/>
          <p:nvPr/>
        </p:nvSpPr>
        <p:spPr>
          <a:xfrm>
            <a:off x="522720" y="45756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>
                <a:solidFill>
                  <a:srgbClr val="000000"/>
                </a:solidFill>
                <a:latin typeface="Times New Roman"/>
                <a:ea typeface="DejaVu Sans"/>
              </a:rPr>
              <a:t>Resultados</a:t>
            </a:r>
            <a:endParaRPr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337" y="3294047"/>
            <a:ext cx="7629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3712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2646863" y="5822640"/>
            <a:ext cx="460044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Tempo de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vida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da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bateria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para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todos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os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cenários</a:t>
            </a:r>
            <a:endParaRPr dirty="0"/>
          </a:p>
        </p:txBody>
      </p:sp>
      <p:sp>
        <p:nvSpPr>
          <p:cNvPr id="128" name="CustomShape 3"/>
          <p:cNvSpPr/>
          <p:nvPr/>
        </p:nvSpPr>
        <p:spPr>
          <a:xfrm>
            <a:off x="522720" y="45756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>
                <a:solidFill>
                  <a:srgbClr val="000000"/>
                </a:solidFill>
                <a:latin typeface="Times New Roman"/>
                <a:ea typeface="DejaVu Sans"/>
              </a:rPr>
              <a:t>Resultados</a:t>
            </a:r>
            <a:endParaRPr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720" y="1934888"/>
            <a:ext cx="8848725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75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30280" y="45720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Modelos</a:t>
            </a:r>
            <a:r>
              <a:rPr lang="en-US" sz="4000" b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4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de </a:t>
            </a: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disponibilidade</a:t>
            </a:r>
            <a:endParaRPr dirty="0"/>
          </a:p>
        </p:txBody>
      </p:sp>
      <p:sp>
        <p:nvSpPr>
          <p:cNvPr id="115" name="CustomShape 2"/>
          <p:cNvSpPr/>
          <p:nvPr/>
        </p:nvSpPr>
        <p:spPr>
          <a:xfrm>
            <a:off x="3391320" y="6091484"/>
            <a:ext cx="389160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Modelo</a:t>
            </a:r>
            <a:r>
              <a:rPr lang="en-US" sz="20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disponibilidade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do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dispositivo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móvel</a:t>
            </a:r>
            <a:endParaRPr dirty="0"/>
          </a:p>
        </p:txBody>
      </p:sp>
      <p:sp>
        <p:nvSpPr>
          <p:cNvPr id="116" name="CustomShape 3"/>
          <p:cNvSpPr/>
          <p:nvPr/>
        </p:nvSpPr>
        <p:spPr>
          <a:xfrm>
            <a:off x="2540737" y="3451708"/>
            <a:ext cx="3259440" cy="69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Modelo</a:t>
            </a:r>
            <a:r>
              <a:rPr lang="en-US" sz="20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de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disponibilidade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do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serviço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móvel</a:t>
            </a:r>
            <a:endParaRPr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080" y="2084864"/>
            <a:ext cx="4486275" cy="12573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122" y="4907816"/>
            <a:ext cx="7077075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2646863" y="5822640"/>
            <a:ext cx="460044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Disponibiliade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para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todos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os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cenários</a:t>
            </a:r>
            <a:endParaRPr dirty="0"/>
          </a:p>
        </p:txBody>
      </p:sp>
      <p:sp>
        <p:nvSpPr>
          <p:cNvPr id="128" name="CustomShape 3"/>
          <p:cNvSpPr/>
          <p:nvPr/>
        </p:nvSpPr>
        <p:spPr>
          <a:xfrm>
            <a:off x="522720" y="45756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>
                <a:solidFill>
                  <a:srgbClr val="000000"/>
                </a:solidFill>
                <a:latin typeface="Times New Roman"/>
                <a:ea typeface="DejaVu Sans"/>
              </a:rPr>
              <a:t>Resultados</a:t>
            </a:r>
            <a:endParaRPr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993" y="1939131"/>
            <a:ext cx="873442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083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2646863" y="7026600"/>
            <a:ext cx="460044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Variação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paramétrica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da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capacidade</a:t>
            </a:r>
            <a:r>
              <a:rPr lang="en-US" sz="20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da </a:t>
            </a:r>
            <a:r>
              <a:rPr lang="en-US" sz="20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bateria</a:t>
            </a:r>
            <a:endParaRPr dirty="0"/>
          </a:p>
        </p:txBody>
      </p:sp>
      <p:sp>
        <p:nvSpPr>
          <p:cNvPr id="128" name="CustomShape 3"/>
          <p:cNvSpPr/>
          <p:nvPr/>
        </p:nvSpPr>
        <p:spPr>
          <a:xfrm>
            <a:off x="522720" y="45756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>
                <a:solidFill>
                  <a:srgbClr val="000000"/>
                </a:solidFill>
                <a:latin typeface="Times New Roman"/>
                <a:ea typeface="DejaVu Sans"/>
              </a:rPr>
              <a:t>Resultados</a:t>
            </a:r>
            <a:endParaRPr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185" y="1154400"/>
            <a:ext cx="8437314" cy="574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4097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830880" y="2063880"/>
            <a:ext cx="8566920" cy="501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8080" rIns="0" bIns="0"/>
          <a:lstStyle/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en-US" sz="27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700" i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Mobile </a:t>
            </a:r>
            <a:r>
              <a:rPr lang="en-US" sz="2700" i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cloud computing</a:t>
            </a:r>
            <a:endParaRPr dirty="0"/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en-US" sz="27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7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Arquitetura</a:t>
            </a:r>
            <a:endParaRPr lang="en-US" sz="2700" strike="noStrike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en-US" sz="2700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Restrospectiva</a:t>
            </a:r>
            <a:r>
              <a:rPr lang="en-US" sz="2700" dirty="0" smtClean="0">
                <a:solidFill>
                  <a:srgbClr val="000000"/>
                </a:solidFill>
                <a:latin typeface="Times New Roman"/>
                <a:ea typeface="DejaVu Sans"/>
              </a:rPr>
              <a:t>…</a:t>
            </a:r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en-US" sz="27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Novo </a:t>
            </a:r>
            <a:r>
              <a:rPr lang="en-US" sz="27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estudo</a:t>
            </a:r>
            <a:endParaRPr lang="en-US" sz="2700" strike="noStrike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en-US" sz="2700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Modelos</a:t>
            </a:r>
            <a:r>
              <a:rPr lang="en-US" sz="2700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propostos</a:t>
            </a:r>
            <a:endParaRPr lang="en-US" sz="2700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en-US" sz="2700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700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Resultados</a:t>
            </a:r>
            <a:endParaRPr lang="en-US" sz="2700" dirty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en-US" sz="27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7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Próximas</a:t>
            </a:r>
            <a:r>
              <a:rPr lang="en-US" sz="27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7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etapas</a:t>
            </a:r>
            <a:endParaRPr dirty="0"/>
          </a:p>
        </p:txBody>
      </p:sp>
      <p:sp>
        <p:nvSpPr>
          <p:cNvPr id="95" name="CustomShape 2"/>
          <p:cNvSpPr/>
          <p:nvPr/>
        </p:nvSpPr>
        <p:spPr>
          <a:xfrm>
            <a:off x="507960" y="209520"/>
            <a:ext cx="9126000" cy="148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ctr"/>
          <a:lstStyle/>
          <a:p>
            <a:pPr>
              <a:lnSpc>
                <a:spcPct val="100000"/>
              </a:lnSpc>
            </a:pPr>
            <a:r>
              <a:rPr lang="en-US" sz="4000" b="1" strike="noStrike">
                <a:solidFill>
                  <a:srgbClr val="000000"/>
                </a:solidFill>
                <a:latin typeface="Times New Roman"/>
                <a:ea typeface="DejaVu Sans"/>
              </a:rPr>
              <a:t>Agenda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507960" y="209520"/>
            <a:ext cx="9133920" cy="148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ctr"/>
          <a:lstStyle/>
          <a:p>
            <a:pPr>
              <a:lnSpc>
                <a:spcPct val="100000"/>
              </a:lnSpc>
            </a:pPr>
            <a:r>
              <a:rPr lang="en-US" sz="4000" b="1" strike="noStrike">
                <a:solidFill>
                  <a:srgbClr val="000000"/>
                </a:solidFill>
                <a:latin typeface="Times New Roman"/>
                <a:ea typeface="DejaVu Sans"/>
              </a:rPr>
              <a:t>Próximas etapas...</a:t>
            </a:r>
            <a:endParaRPr/>
          </a:p>
        </p:txBody>
      </p:sp>
      <p:sp>
        <p:nvSpPr>
          <p:cNvPr id="189" name="CustomShape 2"/>
          <p:cNvSpPr/>
          <p:nvPr/>
        </p:nvSpPr>
        <p:spPr>
          <a:xfrm>
            <a:off x="507960" y="2081160"/>
            <a:ext cx="9133920" cy="352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4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Modelagem</a:t>
            </a: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24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performabilidade</a:t>
            </a: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e </a:t>
            </a:r>
            <a:r>
              <a:rPr lang="en-US" sz="24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análise</a:t>
            </a: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4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de </a:t>
            </a:r>
            <a:r>
              <a:rPr lang="en-US" sz="24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sensibilidade</a:t>
            </a:r>
            <a:r>
              <a:rPr lang="en-US" sz="24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de um </a:t>
            </a:r>
            <a:r>
              <a:rPr lang="en-US" sz="24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ambiente</a:t>
            </a: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2400" i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mobile cloud computing</a:t>
            </a: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;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4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Otimização</a:t>
            </a: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24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arquiteturas</a:t>
            </a: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2400" i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mobile cloud computing</a:t>
            </a:r>
            <a:r>
              <a:rPr lang="en-US" sz="24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Picture 1"/>
          <p:cNvPicPr/>
          <p:nvPr/>
        </p:nvPicPr>
        <p:blipFill>
          <a:blip r:embed="rId2"/>
          <a:stretch/>
        </p:blipFill>
        <p:spPr>
          <a:xfrm>
            <a:off x="3206880" y="2227320"/>
            <a:ext cx="3807720" cy="3979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507960" y="2063880"/>
            <a:ext cx="9122760" cy="500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/>
          <a:lstStyle/>
          <a:p>
            <a:pPr>
              <a:lnSpc>
                <a:spcPct val="100000"/>
              </a:lnSpc>
            </a:pPr>
            <a:r>
              <a:rPr lang="en-US" sz="2600" b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O </a:t>
            </a:r>
            <a:r>
              <a:rPr lang="en-US" sz="2600" b="1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que</a:t>
            </a:r>
            <a:r>
              <a:rPr lang="en-US" sz="2600" b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é?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6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É 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a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combinação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da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computação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em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nuvem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e </a:t>
            </a:r>
            <a:r>
              <a:rPr lang="en-US" sz="26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da </a:t>
            </a:r>
            <a:r>
              <a:rPr lang="en-US" sz="26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computação</a:t>
            </a:r>
            <a:r>
              <a:rPr lang="en-US" sz="26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móvel</a:t>
            </a:r>
            <a:r>
              <a:rPr lang="en-US" sz="2600" strike="noStrike" smtClean="0">
                <a:solidFill>
                  <a:srgbClr val="000000"/>
                </a:solidFill>
                <a:latin typeface="Times New Roman"/>
                <a:ea typeface="DejaVu Sans"/>
              </a:rPr>
              <a:t> para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trazer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benefícios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para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usuários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móveis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,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operadores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rede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,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bem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como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provedores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nuvem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;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6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Transfere</a:t>
            </a:r>
            <a:r>
              <a:rPr lang="en-US" sz="2600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a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computação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intensiva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,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armazenamento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de dados e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processamento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massivo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informação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para a </a:t>
            </a:r>
            <a:r>
              <a:rPr lang="en-US" sz="26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nuvem</a:t>
            </a:r>
            <a:r>
              <a:rPr lang="en-US" sz="26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dirty="0"/>
          </a:p>
        </p:txBody>
      </p:sp>
      <p:sp>
        <p:nvSpPr>
          <p:cNvPr id="99" name="CustomShape 2"/>
          <p:cNvSpPr/>
          <p:nvPr/>
        </p:nvSpPr>
        <p:spPr>
          <a:xfrm>
            <a:off x="507960" y="216000"/>
            <a:ext cx="9122760" cy="146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ctr"/>
          <a:lstStyle/>
          <a:p>
            <a:pPr>
              <a:lnSpc>
                <a:spcPct val="100000"/>
              </a:lnSpc>
            </a:pPr>
            <a:r>
              <a:rPr lang="en-US" sz="4000" b="1" i="1" strike="noStrike">
                <a:solidFill>
                  <a:srgbClr val="000000"/>
                </a:solidFill>
                <a:latin typeface="Times New Roman"/>
                <a:ea typeface="DejaVu Sans"/>
              </a:rPr>
              <a:t>Mobile Cloud Computing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30280" y="45720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>
                <a:solidFill>
                  <a:srgbClr val="000000"/>
                </a:solidFill>
                <a:latin typeface="Times New Roman"/>
                <a:ea typeface="DejaVu Sans"/>
              </a:rPr>
              <a:t>Arquitetura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3661465" y="6083099"/>
            <a:ext cx="304740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Arquitetura</a:t>
            </a:r>
            <a:r>
              <a:rPr lang="en-US" sz="20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da </a:t>
            </a:r>
            <a:r>
              <a:rPr lang="en-US" sz="2000" i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mobile cloud</a:t>
            </a:r>
            <a:endParaRPr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403" y="2015219"/>
            <a:ext cx="6957524" cy="38758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2968920" y="3993840"/>
            <a:ext cx="460044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i="1" strike="noStrike">
                <a:solidFill>
                  <a:srgbClr val="000000"/>
                </a:solidFill>
                <a:latin typeface="Times New Roman"/>
                <a:ea typeface="DejaVu Sans"/>
              </a:rPr>
              <a:t>Availability importance of the mobile cloud</a:t>
            </a:r>
            <a:endParaRPr/>
          </a:p>
        </p:txBody>
      </p:sp>
      <p:pic>
        <p:nvPicPr>
          <p:cNvPr id="125" name="Imagem 124"/>
          <p:cNvPicPr/>
          <p:nvPr/>
        </p:nvPicPr>
        <p:blipFill>
          <a:blip r:embed="rId3"/>
          <a:stretch/>
        </p:blipFill>
        <p:spPr>
          <a:xfrm>
            <a:off x="923400" y="1173600"/>
            <a:ext cx="8129160" cy="2820240"/>
          </a:xfrm>
          <a:prstGeom prst="rect">
            <a:avLst/>
          </a:prstGeom>
          <a:ln>
            <a:noFill/>
          </a:ln>
        </p:spPr>
      </p:pic>
      <p:pic>
        <p:nvPicPr>
          <p:cNvPr id="126" name="Imagem 125"/>
          <p:cNvPicPr/>
          <p:nvPr/>
        </p:nvPicPr>
        <p:blipFill>
          <a:blip r:embed="rId4"/>
          <a:stretch/>
        </p:blipFill>
        <p:spPr>
          <a:xfrm>
            <a:off x="803280" y="4422120"/>
            <a:ext cx="8249280" cy="2804160"/>
          </a:xfrm>
          <a:prstGeom prst="rect">
            <a:avLst/>
          </a:prstGeom>
          <a:ln>
            <a:noFill/>
          </a:ln>
        </p:spPr>
      </p:pic>
      <p:sp>
        <p:nvSpPr>
          <p:cNvPr id="127" name="CustomShape 2"/>
          <p:cNvSpPr/>
          <p:nvPr/>
        </p:nvSpPr>
        <p:spPr>
          <a:xfrm>
            <a:off x="3086280" y="7226280"/>
            <a:ext cx="448776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i="1" strike="noStrike">
                <a:solidFill>
                  <a:srgbClr val="000000"/>
                </a:solidFill>
                <a:latin typeface="Times New Roman"/>
                <a:ea typeface="DejaVu Sans"/>
              </a:rPr>
              <a:t>Reliability importance of the mobile cloud</a:t>
            </a:r>
            <a:endParaRPr/>
          </a:p>
        </p:txBody>
      </p:sp>
      <p:sp>
        <p:nvSpPr>
          <p:cNvPr id="128" name="CustomShape 3"/>
          <p:cNvSpPr/>
          <p:nvPr/>
        </p:nvSpPr>
        <p:spPr>
          <a:xfrm>
            <a:off x="522720" y="45756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Restrospectiva</a:t>
            </a:r>
            <a:r>
              <a:rPr lang="en-US" sz="4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…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73756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3447360" y="5913120"/>
            <a:ext cx="350028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Disponibilidade</a:t>
            </a:r>
            <a:r>
              <a:rPr lang="en-US" sz="20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da </a:t>
            </a:r>
            <a:r>
              <a:rPr lang="en-US" sz="2000" i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mobile cloud</a:t>
            </a:r>
            <a:endParaRPr dirty="0"/>
          </a:p>
        </p:txBody>
      </p:sp>
      <p:sp>
        <p:nvSpPr>
          <p:cNvPr id="130" name="CustomShape 2"/>
          <p:cNvSpPr/>
          <p:nvPr/>
        </p:nvSpPr>
        <p:spPr>
          <a:xfrm>
            <a:off x="522720" y="45756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dirty="0" err="1" smtClean="0">
                <a:solidFill>
                  <a:srgbClr val="000000"/>
                </a:solidFill>
                <a:latin typeface="Times New Roman"/>
              </a:rPr>
              <a:t>Restrospectiva</a:t>
            </a:r>
            <a:r>
              <a:rPr lang="en-US" sz="4000" b="1" dirty="0" smtClean="0">
                <a:solidFill>
                  <a:srgbClr val="000000"/>
                </a:solidFill>
                <a:latin typeface="Times New Roman"/>
              </a:rPr>
              <a:t>…</a:t>
            </a:r>
            <a:endParaRPr dirty="0"/>
          </a:p>
        </p:txBody>
      </p:sp>
      <p:pic>
        <p:nvPicPr>
          <p:cNvPr id="131" name="Imagem 130"/>
          <p:cNvPicPr/>
          <p:nvPr/>
        </p:nvPicPr>
        <p:blipFill>
          <a:blip r:embed="rId3"/>
          <a:stretch/>
        </p:blipFill>
        <p:spPr>
          <a:xfrm>
            <a:off x="274320" y="2243280"/>
            <a:ext cx="4583160" cy="3211560"/>
          </a:xfrm>
          <a:prstGeom prst="rect">
            <a:avLst/>
          </a:prstGeom>
          <a:ln>
            <a:noFill/>
          </a:ln>
        </p:spPr>
      </p:pic>
      <p:pic>
        <p:nvPicPr>
          <p:cNvPr id="132" name="Imagem 131"/>
          <p:cNvPicPr/>
          <p:nvPr/>
        </p:nvPicPr>
        <p:blipFill>
          <a:blip r:embed="rId4"/>
          <a:stretch/>
        </p:blipFill>
        <p:spPr>
          <a:xfrm>
            <a:off x="4858560" y="2255520"/>
            <a:ext cx="4583160" cy="3211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9576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507960" y="1685520"/>
            <a:ext cx="9122760" cy="448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/>
          <a:lstStyle/>
          <a:p>
            <a:pPr algn="ctr">
              <a:lnSpc>
                <a:spcPct val="100000"/>
              </a:lnSpc>
            </a:pPr>
            <a:endParaRPr lang="en-US" sz="5000" b="1" strike="noStrike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en-US" sz="5000" b="1" dirty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en-US" sz="5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Modelagem</a:t>
            </a:r>
            <a:r>
              <a:rPr lang="en-US" sz="5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do tempo de </a:t>
            </a:r>
            <a:r>
              <a:rPr lang="en-US" sz="5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vida</a:t>
            </a:r>
            <a:r>
              <a:rPr lang="en-US" sz="5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5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baterias</a:t>
            </a:r>
            <a:r>
              <a:rPr lang="en-US" sz="5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5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em</a:t>
            </a:r>
            <a:r>
              <a:rPr lang="en-US" sz="5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5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sistemas</a:t>
            </a:r>
            <a:r>
              <a:rPr lang="en-US" sz="5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en-US" sz="5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móveis</a:t>
            </a:r>
            <a:endParaRPr sz="5000" b="1" dirty="0"/>
          </a:p>
        </p:txBody>
      </p:sp>
      <p:sp>
        <p:nvSpPr>
          <p:cNvPr id="97" name="CustomShape 2"/>
          <p:cNvSpPr/>
          <p:nvPr/>
        </p:nvSpPr>
        <p:spPr>
          <a:xfrm>
            <a:off x="507960" y="216000"/>
            <a:ext cx="9122760" cy="146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ctr"/>
          <a:lstStyle/>
          <a:p>
            <a:pPr>
              <a:lnSpc>
                <a:spcPct val="100000"/>
              </a:lnSpc>
            </a:pPr>
            <a:r>
              <a:rPr lang="en-US" sz="4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Novo </a:t>
            </a: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estudo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530911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30280" y="45720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>
                <a:solidFill>
                  <a:srgbClr val="000000"/>
                </a:solidFill>
                <a:latin typeface="Times New Roman"/>
                <a:ea typeface="DejaVu Sans"/>
              </a:rPr>
              <a:t>Arquitetura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3661465" y="6083099"/>
            <a:ext cx="3047400" cy="39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strike="noStrike" dirty="0" err="1">
                <a:solidFill>
                  <a:srgbClr val="000000"/>
                </a:solidFill>
                <a:latin typeface="Times New Roman"/>
                <a:ea typeface="DejaVu Sans"/>
              </a:rPr>
              <a:t>Arquitetura</a:t>
            </a:r>
            <a:r>
              <a:rPr lang="en-US" sz="20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da </a:t>
            </a:r>
            <a:r>
              <a:rPr lang="en-US" sz="2000" i="1" strike="noStrike" dirty="0">
                <a:solidFill>
                  <a:srgbClr val="000000"/>
                </a:solidFill>
                <a:latin typeface="Times New Roman"/>
                <a:ea typeface="DejaVu Sans"/>
              </a:rPr>
              <a:t>mobile cloud</a:t>
            </a:r>
            <a:endParaRPr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403" y="2015219"/>
            <a:ext cx="6957524" cy="387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871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530280" y="457200"/>
            <a:ext cx="9068760" cy="11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80" rIns="0" bIns="0"/>
          <a:lstStyle/>
          <a:p>
            <a:pPr>
              <a:lnSpc>
                <a:spcPct val="93000"/>
              </a:lnSpc>
            </a:pP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Modelo</a:t>
            </a:r>
            <a:r>
              <a:rPr lang="en-US" sz="4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de </a:t>
            </a: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descarga</a:t>
            </a:r>
            <a:r>
              <a:rPr lang="en-US" sz="4000" b="1" strike="noStrike" dirty="0" smtClean="0">
                <a:solidFill>
                  <a:srgbClr val="000000"/>
                </a:solidFill>
                <a:latin typeface="Times New Roman"/>
                <a:ea typeface="DejaVu Sans"/>
              </a:rPr>
              <a:t> da </a:t>
            </a:r>
            <a:r>
              <a:rPr lang="en-US" sz="4000" b="1" strike="noStrike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bateria</a:t>
            </a:r>
            <a:endParaRPr dirty="0"/>
          </a:p>
        </p:txBody>
      </p:sp>
      <p:sp>
        <p:nvSpPr>
          <p:cNvPr id="106" name="CustomShape 2"/>
          <p:cNvSpPr/>
          <p:nvPr/>
        </p:nvSpPr>
        <p:spPr>
          <a:xfrm>
            <a:off x="990600" y="5769052"/>
            <a:ext cx="6492240" cy="7689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OBS:</a:t>
            </a:r>
          </a:p>
          <a:p>
            <a:pPr algn="just">
              <a:lnSpc>
                <a:spcPct val="10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1 - </a:t>
            </a:r>
            <a:r>
              <a:rPr lang="en-US" sz="2000" dirty="0" err="1" smtClean="0">
                <a:solidFill>
                  <a:srgbClr val="000000"/>
                </a:solidFill>
                <a:latin typeface="Times New Roman"/>
              </a:rPr>
              <a:t>Modelo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 de </a:t>
            </a:r>
            <a:r>
              <a:rPr lang="en-US" sz="2000" dirty="0" err="1" smtClean="0">
                <a:solidFill>
                  <a:srgbClr val="000000"/>
                </a:solidFill>
                <a:latin typeface="Times New Roman"/>
              </a:rPr>
              <a:t>estado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/>
              </a:rPr>
              <a:t>absorvente</a:t>
            </a:r>
            <a:endParaRPr lang="en-US" sz="2000" dirty="0" smtClean="0">
              <a:solidFill>
                <a:srgbClr val="000000"/>
              </a:solidFill>
              <a:latin typeface="Times New Roman"/>
            </a:endParaRPr>
          </a:p>
          <a:p>
            <a:pPr algn="just">
              <a:lnSpc>
                <a:spcPct val="10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2 - O </a:t>
            </a:r>
            <a:r>
              <a:rPr lang="en-US" sz="2000" dirty="0" err="1" smtClean="0">
                <a:solidFill>
                  <a:srgbClr val="000000"/>
                </a:solidFill>
                <a:latin typeface="Times New Roman"/>
              </a:rPr>
              <a:t>somatório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 de Sigma </a:t>
            </a:r>
            <a:r>
              <a:rPr lang="en-US" sz="2000" dirty="0" err="1" smtClean="0">
                <a:solidFill>
                  <a:srgbClr val="000000"/>
                </a:solidFill>
                <a:latin typeface="Times New Roman"/>
              </a:rPr>
              <a:t>deve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/>
              </a:rPr>
              <a:t>ser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/>
              </a:rPr>
              <a:t>igual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 a 1</a:t>
            </a:r>
            <a:endParaRPr lang="en-US" sz="200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1" y="3259296"/>
            <a:ext cx="9772650" cy="82867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58" y="4746548"/>
            <a:ext cx="6734175" cy="49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331</Words>
  <Application>Microsoft Office PowerPoint</Application>
  <PresentationFormat>Personalizar</PresentationFormat>
  <Paragraphs>72</Paragraphs>
  <Slides>21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21</vt:i4>
      </vt:variant>
    </vt:vector>
  </HeadingPairs>
  <TitlesOfParts>
    <vt:vector size="28" baseType="lpstr">
      <vt:lpstr>Arial</vt:lpstr>
      <vt:lpstr>DejaVu Sans</vt:lpstr>
      <vt:lpstr>StarSymbol</vt:lpstr>
      <vt:lpstr>Times New Roman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Jean Teixeira</dc:creator>
  <cp:lastModifiedBy>Jean Teixeira</cp:lastModifiedBy>
  <cp:revision>18</cp:revision>
  <dcterms:modified xsi:type="dcterms:W3CDTF">2015-11-12T11:15:34Z</dcterms:modified>
</cp:coreProperties>
</file>